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1"/>
  </p:notesMasterIdLst>
  <p:sldIdLst>
    <p:sldId id="256" r:id="rId2"/>
    <p:sldId id="258" r:id="rId3"/>
    <p:sldId id="2147475357" r:id="rId4"/>
    <p:sldId id="2147475358" r:id="rId5"/>
    <p:sldId id="2147475292" r:id="rId6"/>
    <p:sldId id="264" r:id="rId7"/>
    <p:sldId id="2147475268" r:id="rId8"/>
    <p:sldId id="355" r:id="rId9"/>
    <p:sldId id="356" r:id="rId10"/>
    <p:sldId id="357" r:id="rId11"/>
    <p:sldId id="358" r:id="rId12"/>
    <p:sldId id="359" r:id="rId13"/>
    <p:sldId id="327" r:id="rId14"/>
    <p:sldId id="328" r:id="rId15"/>
    <p:sldId id="266" r:id="rId16"/>
    <p:sldId id="267" r:id="rId17"/>
    <p:sldId id="354" r:id="rId18"/>
    <p:sldId id="285" r:id="rId19"/>
    <p:sldId id="685" r:id="rId20"/>
    <p:sldId id="259" r:id="rId21"/>
    <p:sldId id="2147475349" r:id="rId22"/>
    <p:sldId id="2147475350" r:id="rId23"/>
    <p:sldId id="262" r:id="rId24"/>
    <p:sldId id="2147475351" r:id="rId25"/>
    <p:sldId id="2147475352" r:id="rId26"/>
    <p:sldId id="2147475353" r:id="rId27"/>
    <p:sldId id="2147475355" r:id="rId28"/>
    <p:sldId id="2147475356" r:id="rId29"/>
    <p:sldId id="2147475360"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79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263E0-C3B4-40D2-AFC4-E41EA98C2EB8}" type="doc">
      <dgm:prSet loTypeId="urn:microsoft.com/office/officeart/2005/8/layout/hierarchy3" loCatId="list" qsTypeId="urn:microsoft.com/office/officeart/2005/8/quickstyle/3d1" qsCatId="3D" csTypeId="urn:microsoft.com/office/officeart/2005/8/colors/accent0_1" csCatId="mainScheme" phldr="1"/>
      <dgm:spPr/>
      <dgm:t>
        <a:bodyPr/>
        <a:lstStyle/>
        <a:p>
          <a:endParaRPr lang="cs-CZ"/>
        </a:p>
      </dgm:t>
    </dgm:pt>
    <dgm:pt modelId="{36ED2541-F19C-4C55-A338-B3C29C69B2D9}">
      <dgm:prSet/>
      <dgm:spPr/>
      <dgm:t>
        <a:bodyPr/>
        <a:lstStyle/>
        <a:p>
          <a:pPr rtl="0"/>
          <a:r>
            <a:rPr lang="en-US" noProof="0"/>
            <a:t>I – shape</a:t>
          </a:r>
          <a:endParaRPr lang="en-US" noProof="0" dirty="0"/>
        </a:p>
      </dgm:t>
    </dgm:pt>
    <dgm:pt modelId="{7F43AFEE-A0AC-426F-9435-DEF11966806F}" type="parTrans" cxnId="{ECB98159-53B4-483C-8336-239096BAEA53}">
      <dgm:prSet/>
      <dgm:spPr/>
      <dgm:t>
        <a:bodyPr/>
        <a:lstStyle/>
        <a:p>
          <a:endParaRPr lang="en-US" noProof="0">
            <a:solidFill>
              <a:schemeClr val="tx1"/>
            </a:solidFill>
          </a:endParaRPr>
        </a:p>
      </dgm:t>
    </dgm:pt>
    <dgm:pt modelId="{11BAAA12-DC51-4080-B45F-1BA54C4E55B0}" type="sibTrans" cxnId="{ECB98159-53B4-483C-8336-239096BAEA53}">
      <dgm:prSet/>
      <dgm:spPr/>
      <dgm:t>
        <a:bodyPr/>
        <a:lstStyle/>
        <a:p>
          <a:endParaRPr lang="en-US" noProof="0">
            <a:solidFill>
              <a:schemeClr val="tx1"/>
            </a:solidFill>
          </a:endParaRPr>
        </a:p>
      </dgm:t>
    </dgm:pt>
    <dgm:pt modelId="{EF51402D-5248-4BDB-958F-DDDB6AAA5C1B}">
      <dgm:prSet/>
      <dgm:spPr/>
      <dgm:t>
        <a:bodyPr/>
        <a:lstStyle/>
        <a:p>
          <a:pPr rtl="0"/>
          <a:r>
            <a:rPr lang="en-US" noProof="0"/>
            <a:t>Dash – shape</a:t>
          </a:r>
          <a:endParaRPr lang="en-US" noProof="0" dirty="0"/>
        </a:p>
      </dgm:t>
    </dgm:pt>
    <dgm:pt modelId="{43860EB6-D030-4178-96BB-7A7AB11F8722}" type="parTrans" cxnId="{BB3361C0-6ABE-4160-8CA3-8F018DF4BE0E}">
      <dgm:prSet/>
      <dgm:spPr/>
      <dgm:t>
        <a:bodyPr/>
        <a:lstStyle/>
        <a:p>
          <a:endParaRPr lang="en-US" noProof="0">
            <a:solidFill>
              <a:schemeClr val="tx1"/>
            </a:solidFill>
          </a:endParaRPr>
        </a:p>
      </dgm:t>
    </dgm:pt>
    <dgm:pt modelId="{9D2EC3E4-9C8F-409A-83D4-1F2ACEF017F5}" type="sibTrans" cxnId="{BB3361C0-6ABE-4160-8CA3-8F018DF4BE0E}">
      <dgm:prSet/>
      <dgm:spPr/>
      <dgm:t>
        <a:bodyPr/>
        <a:lstStyle/>
        <a:p>
          <a:endParaRPr lang="en-US" noProof="0">
            <a:solidFill>
              <a:schemeClr val="tx1"/>
            </a:solidFill>
          </a:endParaRPr>
        </a:p>
      </dgm:t>
    </dgm:pt>
    <dgm:pt modelId="{88154044-3186-4C84-94AD-6A4FDF8DF5A0}">
      <dgm:prSet/>
      <dgm:spPr/>
      <dgm:t>
        <a:bodyPr/>
        <a:lstStyle/>
        <a:p>
          <a:pPr rtl="0"/>
          <a:r>
            <a:rPr lang="en-US" noProof="0"/>
            <a:t>T – shape</a:t>
          </a:r>
          <a:endParaRPr lang="en-US" noProof="0" dirty="0"/>
        </a:p>
      </dgm:t>
    </dgm:pt>
    <dgm:pt modelId="{279A199A-6A55-439A-8FE9-ADAE8427EA07}" type="parTrans" cxnId="{354389EA-2688-4F18-8615-6B9A7F281313}">
      <dgm:prSet/>
      <dgm:spPr/>
      <dgm:t>
        <a:bodyPr/>
        <a:lstStyle/>
        <a:p>
          <a:endParaRPr lang="en-US" noProof="0">
            <a:solidFill>
              <a:schemeClr val="tx1"/>
            </a:solidFill>
          </a:endParaRPr>
        </a:p>
      </dgm:t>
    </dgm:pt>
    <dgm:pt modelId="{C71B28A7-9C43-404D-9D2F-B3D11AA38349}" type="sibTrans" cxnId="{354389EA-2688-4F18-8615-6B9A7F281313}">
      <dgm:prSet/>
      <dgm:spPr/>
      <dgm:t>
        <a:bodyPr/>
        <a:lstStyle/>
        <a:p>
          <a:endParaRPr lang="en-US" noProof="0">
            <a:solidFill>
              <a:schemeClr val="tx1"/>
            </a:solidFill>
          </a:endParaRPr>
        </a:p>
      </dgm:t>
    </dgm:pt>
    <dgm:pt modelId="{950C21E0-3477-40EC-9953-AA340D4187FD}">
      <dgm:prSet/>
      <dgm:spPr/>
      <dgm:t>
        <a:bodyPr/>
        <a:lstStyle/>
        <a:p>
          <a:pPr rtl="0"/>
          <a:r>
            <a:rPr lang="en-US" noProof="0"/>
            <a:t>Deeply focused</a:t>
          </a:r>
          <a:endParaRPr lang="en-US" noProof="0" dirty="0"/>
        </a:p>
      </dgm:t>
    </dgm:pt>
    <dgm:pt modelId="{9D457A6A-AAFF-4B78-A029-6C338CD4A420}" type="parTrans" cxnId="{E11931AF-C767-4D94-97B1-E4DCD699B35F}">
      <dgm:prSet/>
      <dgm:spPr/>
      <dgm:t>
        <a:bodyPr/>
        <a:lstStyle/>
        <a:p>
          <a:endParaRPr lang="en-US"/>
        </a:p>
      </dgm:t>
    </dgm:pt>
    <dgm:pt modelId="{AE6BB6E2-B54B-4DE8-B02F-0FDCAB36752C}" type="sibTrans" cxnId="{E11931AF-C767-4D94-97B1-E4DCD699B35F}">
      <dgm:prSet/>
      <dgm:spPr/>
      <dgm:t>
        <a:bodyPr/>
        <a:lstStyle/>
        <a:p>
          <a:endParaRPr lang="en-US"/>
        </a:p>
      </dgm:t>
    </dgm:pt>
    <dgm:pt modelId="{A9C3C0F1-29CD-426B-917D-CE3127280EC5}">
      <dgm:prSet/>
      <dgm:spPr/>
      <dgm:t>
        <a:bodyPr/>
        <a:lstStyle/>
        <a:p>
          <a:pPr rtl="0"/>
          <a:r>
            <a:rPr lang="en-US" noProof="0"/>
            <a:t>Expert only in one branch</a:t>
          </a:r>
          <a:endParaRPr lang="en-US" noProof="0" dirty="0"/>
        </a:p>
      </dgm:t>
    </dgm:pt>
    <dgm:pt modelId="{E9A684AD-BBB2-4D96-99D4-B4E9CD1BA540}" type="parTrans" cxnId="{2D3235FE-26B9-4F10-BB20-8621D658CFCE}">
      <dgm:prSet/>
      <dgm:spPr/>
      <dgm:t>
        <a:bodyPr/>
        <a:lstStyle/>
        <a:p>
          <a:endParaRPr lang="en-US"/>
        </a:p>
      </dgm:t>
    </dgm:pt>
    <dgm:pt modelId="{5539064D-7DDC-4C0E-931E-31BB0D087C96}" type="sibTrans" cxnId="{2D3235FE-26B9-4F10-BB20-8621D658CFCE}">
      <dgm:prSet/>
      <dgm:spPr/>
      <dgm:t>
        <a:bodyPr/>
        <a:lstStyle/>
        <a:p>
          <a:endParaRPr lang="en-US"/>
        </a:p>
      </dgm:t>
    </dgm:pt>
    <dgm:pt modelId="{FEA238AC-2EDC-4835-BE49-9EAA5415FB2C}">
      <dgm:prSet/>
      <dgm:spPr/>
      <dgm:t>
        <a:bodyPr/>
        <a:lstStyle/>
        <a:p>
          <a:pPr rtl="0"/>
          <a:r>
            <a:rPr lang="en-US" noProof="0"/>
            <a:t>Interdisciplinary approach</a:t>
          </a:r>
          <a:endParaRPr lang="en-US" noProof="0" dirty="0"/>
        </a:p>
      </dgm:t>
    </dgm:pt>
    <dgm:pt modelId="{74ACABF6-EC8D-4B2E-B200-714D1994392B}" type="parTrans" cxnId="{A995F9EE-6171-4907-AADA-4D8C0AA35915}">
      <dgm:prSet/>
      <dgm:spPr/>
      <dgm:t>
        <a:bodyPr/>
        <a:lstStyle/>
        <a:p>
          <a:endParaRPr lang="en-US"/>
        </a:p>
      </dgm:t>
    </dgm:pt>
    <dgm:pt modelId="{B283E0A8-638E-47FB-8B48-79F212FAA040}" type="sibTrans" cxnId="{A995F9EE-6171-4907-AADA-4D8C0AA35915}">
      <dgm:prSet/>
      <dgm:spPr/>
      <dgm:t>
        <a:bodyPr/>
        <a:lstStyle/>
        <a:p>
          <a:endParaRPr lang="en-US"/>
        </a:p>
      </dgm:t>
    </dgm:pt>
    <dgm:pt modelId="{81A99ED9-EC77-45AF-80DF-6942C5007FF2}">
      <dgm:prSet/>
      <dgm:spPr/>
      <dgm:t>
        <a:bodyPr/>
        <a:lstStyle/>
        <a:p>
          <a:pPr rtl="0"/>
          <a:r>
            <a:rPr lang="en-US" noProof="0"/>
            <a:t>Not expert, but is able to communicate with I-shapes</a:t>
          </a:r>
          <a:endParaRPr lang="en-US" noProof="0" dirty="0"/>
        </a:p>
      </dgm:t>
    </dgm:pt>
    <dgm:pt modelId="{D9CC19D0-C099-49A2-8827-1B413293AF0F}" type="parTrans" cxnId="{FC2C03B8-1B31-4F4C-80BA-FD3A60B10B35}">
      <dgm:prSet/>
      <dgm:spPr/>
      <dgm:t>
        <a:bodyPr/>
        <a:lstStyle/>
        <a:p>
          <a:endParaRPr lang="en-US"/>
        </a:p>
      </dgm:t>
    </dgm:pt>
    <dgm:pt modelId="{DAD51CDA-604D-4008-AADD-AEB73D2BE9A4}" type="sibTrans" cxnId="{FC2C03B8-1B31-4F4C-80BA-FD3A60B10B35}">
      <dgm:prSet/>
      <dgm:spPr/>
      <dgm:t>
        <a:bodyPr/>
        <a:lstStyle/>
        <a:p>
          <a:endParaRPr lang="en-US"/>
        </a:p>
      </dgm:t>
    </dgm:pt>
    <dgm:pt modelId="{EE1B9086-F0BD-4FC2-A54A-E341E4007E2A}">
      <dgm:prSet/>
      <dgm:spPr/>
      <dgm:t>
        <a:bodyPr/>
        <a:lstStyle/>
        <a:p>
          <a:pPr rtl="0"/>
          <a:r>
            <a:rPr lang="en-US" noProof="0"/>
            <a:t>Multidisciplinary approach</a:t>
          </a:r>
          <a:endParaRPr lang="en-US" noProof="0" dirty="0"/>
        </a:p>
      </dgm:t>
    </dgm:pt>
    <dgm:pt modelId="{FD9F1257-6EE0-401E-A531-4149CC0C1500}" type="parTrans" cxnId="{524AD336-E39C-45D4-AA8F-6A25436C6C46}">
      <dgm:prSet/>
      <dgm:spPr/>
      <dgm:t>
        <a:bodyPr/>
        <a:lstStyle/>
        <a:p>
          <a:endParaRPr lang="en-US"/>
        </a:p>
      </dgm:t>
    </dgm:pt>
    <dgm:pt modelId="{A3146AD4-80F1-460E-8403-A0A18B50800C}" type="sibTrans" cxnId="{524AD336-E39C-45D4-AA8F-6A25436C6C46}">
      <dgm:prSet/>
      <dgm:spPr/>
      <dgm:t>
        <a:bodyPr/>
        <a:lstStyle/>
        <a:p>
          <a:endParaRPr lang="en-US"/>
        </a:p>
      </dgm:t>
    </dgm:pt>
    <dgm:pt modelId="{AC269CBC-AF44-460D-ACA8-F419CD712707}">
      <dgm:prSet/>
      <dgm:spPr/>
      <dgm:t>
        <a:bodyPr/>
        <a:lstStyle/>
        <a:p>
          <a:pPr rtl="0"/>
          <a:r>
            <a:rPr lang="en-US" noProof="0"/>
            <a:t>Expert in one field, interdisciplinary in the others</a:t>
          </a:r>
          <a:endParaRPr lang="en-US" noProof="0" dirty="0"/>
        </a:p>
      </dgm:t>
    </dgm:pt>
    <dgm:pt modelId="{C1B837E2-4BDA-451E-A166-DB4713354FAA}" type="parTrans" cxnId="{492B559B-6B66-4DA2-8B45-A205DC30D6AF}">
      <dgm:prSet/>
      <dgm:spPr/>
      <dgm:t>
        <a:bodyPr/>
        <a:lstStyle/>
        <a:p>
          <a:endParaRPr lang="en-US"/>
        </a:p>
      </dgm:t>
    </dgm:pt>
    <dgm:pt modelId="{749F6ABE-7A7F-45AC-8FE7-DC5186150944}" type="sibTrans" cxnId="{492B559B-6B66-4DA2-8B45-A205DC30D6AF}">
      <dgm:prSet/>
      <dgm:spPr/>
      <dgm:t>
        <a:bodyPr/>
        <a:lstStyle/>
        <a:p>
          <a:endParaRPr lang="en-US"/>
        </a:p>
      </dgm:t>
    </dgm:pt>
    <dgm:pt modelId="{08B3F897-EE7F-4D75-951B-EE1CD98D02CB}" type="pres">
      <dgm:prSet presAssocID="{89F263E0-C3B4-40D2-AFC4-E41EA98C2EB8}" presName="diagram" presStyleCnt="0">
        <dgm:presLayoutVars>
          <dgm:chPref val="1"/>
          <dgm:dir/>
          <dgm:animOne val="branch"/>
          <dgm:animLvl val="lvl"/>
          <dgm:resizeHandles/>
        </dgm:presLayoutVars>
      </dgm:prSet>
      <dgm:spPr/>
    </dgm:pt>
    <dgm:pt modelId="{C42F9AA5-27D5-4AAA-B54C-6C5938D9A245}" type="pres">
      <dgm:prSet presAssocID="{36ED2541-F19C-4C55-A338-B3C29C69B2D9}" presName="root" presStyleCnt="0"/>
      <dgm:spPr/>
    </dgm:pt>
    <dgm:pt modelId="{81189283-3F60-4F2D-A2D4-FABCB7EF929E}" type="pres">
      <dgm:prSet presAssocID="{36ED2541-F19C-4C55-A338-B3C29C69B2D9}" presName="rootComposite" presStyleCnt="0"/>
      <dgm:spPr/>
    </dgm:pt>
    <dgm:pt modelId="{95015CFE-E064-4BB5-A5BE-C62AE2F6BA55}" type="pres">
      <dgm:prSet presAssocID="{36ED2541-F19C-4C55-A338-B3C29C69B2D9}" presName="rootText" presStyleLbl="node1" presStyleIdx="0" presStyleCnt="3"/>
      <dgm:spPr/>
    </dgm:pt>
    <dgm:pt modelId="{1D7C5E56-61B9-45E7-9F6B-9CF66FC078CF}" type="pres">
      <dgm:prSet presAssocID="{36ED2541-F19C-4C55-A338-B3C29C69B2D9}" presName="rootConnector" presStyleLbl="node1" presStyleIdx="0" presStyleCnt="3"/>
      <dgm:spPr/>
    </dgm:pt>
    <dgm:pt modelId="{854E13A4-6942-4FAA-9E0F-BFF320EDE7FC}" type="pres">
      <dgm:prSet presAssocID="{36ED2541-F19C-4C55-A338-B3C29C69B2D9}" presName="childShape" presStyleCnt="0"/>
      <dgm:spPr/>
    </dgm:pt>
    <dgm:pt modelId="{95AC5F55-3957-457D-83A8-AD3901B1100D}" type="pres">
      <dgm:prSet presAssocID="{9D457A6A-AAFF-4B78-A029-6C338CD4A420}" presName="Name13" presStyleLbl="parChTrans1D2" presStyleIdx="0" presStyleCnt="6"/>
      <dgm:spPr/>
    </dgm:pt>
    <dgm:pt modelId="{9A954EEA-2237-4671-865B-4A096CF6254E}" type="pres">
      <dgm:prSet presAssocID="{950C21E0-3477-40EC-9953-AA340D4187FD}" presName="childText" presStyleLbl="bgAcc1" presStyleIdx="0" presStyleCnt="6">
        <dgm:presLayoutVars>
          <dgm:bulletEnabled val="1"/>
        </dgm:presLayoutVars>
      </dgm:prSet>
      <dgm:spPr/>
    </dgm:pt>
    <dgm:pt modelId="{F4579CAF-34F4-434D-92D7-2ACF21E59EFF}" type="pres">
      <dgm:prSet presAssocID="{E9A684AD-BBB2-4D96-99D4-B4E9CD1BA540}" presName="Name13" presStyleLbl="parChTrans1D2" presStyleIdx="1" presStyleCnt="6"/>
      <dgm:spPr/>
    </dgm:pt>
    <dgm:pt modelId="{800F058D-35B8-4D66-B071-9B9335D4AF8E}" type="pres">
      <dgm:prSet presAssocID="{A9C3C0F1-29CD-426B-917D-CE3127280EC5}" presName="childText" presStyleLbl="bgAcc1" presStyleIdx="1" presStyleCnt="6">
        <dgm:presLayoutVars>
          <dgm:bulletEnabled val="1"/>
        </dgm:presLayoutVars>
      </dgm:prSet>
      <dgm:spPr/>
    </dgm:pt>
    <dgm:pt modelId="{E155F9D8-DE91-4D1F-AE11-E09E67C96003}" type="pres">
      <dgm:prSet presAssocID="{EF51402D-5248-4BDB-958F-DDDB6AAA5C1B}" presName="root" presStyleCnt="0"/>
      <dgm:spPr/>
    </dgm:pt>
    <dgm:pt modelId="{773B4AEB-4E4F-426F-878C-D5454A78F3B2}" type="pres">
      <dgm:prSet presAssocID="{EF51402D-5248-4BDB-958F-DDDB6AAA5C1B}" presName="rootComposite" presStyleCnt="0"/>
      <dgm:spPr/>
    </dgm:pt>
    <dgm:pt modelId="{0029D773-D491-479C-B5B8-EC3D8ADB1A9D}" type="pres">
      <dgm:prSet presAssocID="{EF51402D-5248-4BDB-958F-DDDB6AAA5C1B}" presName="rootText" presStyleLbl="node1" presStyleIdx="1" presStyleCnt="3"/>
      <dgm:spPr/>
    </dgm:pt>
    <dgm:pt modelId="{9FD5CE39-FBF1-402D-88A0-22A5D3930A81}" type="pres">
      <dgm:prSet presAssocID="{EF51402D-5248-4BDB-958F-DDDB6AAA5C1B}" presName="rootConnector" presStyleLbl="node1" presStyleIdx="1" presStyleCnt="3"/>
      <dgm:spPr/>
    </dgm:pt>
    <dgm:pt modelId="{5BFA7923-B25A-45DD-B77C-DACF26012E9B}" type="pres">
      <dgm:prSet presAssocID="{EF51402D-5248-4BDB-958F-DDDB6AAA5C1B}" presName="childShape" presStyleCnt="0"/>
      <dgm:spPr/>
    </dgm:pt>
    <dgm:pt modelId="{C3029A4C-4C8E-43A1-962B-89F53125DFFD}" type="pres">
      <dgm:prSet presAssocID="{74ACABF6-EC8D-4B2E-B200-714D1994392B}" presName="Name13" presStyleLbl="parChTrans1D2" presStyleIdx="2" presStyleCnt="6"/>
      <dgm:spPr/>
    </dgm:pt>
    <dgm:pt modelId="{F5E8B1F6-7F5D-4B3F-BA25-FD6CAB8FEFF6}" type="pres">
      <dgm:prSet presAssocID="{FEA238AC-2EDC-4835-BE49-9EAA5415FB2C}" presName="childText" presStyleLbl="bgAcc1" presStyleIdx="2" presStyleCnt="6">
        <dgm:presLayoutVars>
          <dgm:bulletEnabled val="1"/>
        </dgm:presLayoutVars>
      </dgm:prSet>
      <dgm:spPr/>
    </dgm:pt>
    <dgm:pt modelId="{2CAEEB9C-CACF-4763-BB4F-36B5D3145B58}" type="pres">
      <dgm:prSet presAssocID="{D9CC19D0-C099-49A2-8827-1B413293AF0F}" presName="Name13" presStyleLbl="parChTrans1D2" presStyleIdx="3" presStyleCnt="6"/>
      <dgm:spPr/>
    </dgm:pt>
    <dgm:pt modelId="{04B13DCA-1252-4CF3-9858-667767CF02A5}" type="pres">
      <dgm:prSet presAssocID="{81A99ED9-EC77-45AF-80DF-6942C5007FF2}" presName="childText" presStyleLbl="bgAcc1" presStyleIdx="3" presStyleCnt="6">
        <dgm:presLayoutVars>
          <dgm:bulletEnabled val="1"/>
        </dgm:presLayoutVars>
      </dgm:prSet>
      <dgm:spPr/>
    </dgm:pt>
    <dgm:pt modelId="{7655658D-7994-46E6-BD68-1CE6E4013BEE}" type="pres">
      <dgm:prSet presAssocID="{88154044-3186-4C84-94AD-6A4FDF8DF5A0}" presName="root" presStyleCnt="0"/>
      <dgm:spPr/>
    </dgm:pt>
    <dgm:pt modelId="{A00421EA-6E1B-4468-BECD-47EE7D982C3E}" type="pres">
      <dgm:prSet presAssocID="{88154044-3186-4C84-94AD-6A4FDF8DF5A0}" presName="rootComposite" presStyleCnt="0"/>
      <dgm:spPr/>
    </dgm:pt>
    <dgm:pt modelId="{275E09DC-7FA1-4051-8299-B33E0AD66344}" type="pres">
      <dgm:prSet presAssocID="{88154044-3186-4C84-94AD-6A4FDF8DF5A0}" presName="rootText" presStyleLbl="node1" presStyleIdx="2" presStyleCnt="3"/>
      <dgm:spPr/>
    </dgm:pt>
    <dgm:pt modelId="{551A4494-1035-4858-85C5-2EBDD1147CD5}" type="pres">
      <dgm:prSet presAssocID="{88154044-3186-4C84-94AD-6A4FDF8DF5A0}" presName="rootConnector" presStyleLbl="node1" presStyleIdx="2" presStyleCnt="3"/>
      <dgm:spPr/>
    </dgm:pt>
    <dgm:pt modelId="{4FFCE476-2710-44C2-8535-099EF809B45E}" type="pres">
      <dgm:prSet presAssocID="{88154044-3186-4C84-94AD-6A4FDF8DF5A0}" presName="childShape" presStyleCnt="0"/>
      <dgm:spPr/>
    </dgm:pt>
    <dgm:pt modelId="{D34FCB1F-3EB6-4BD1-977E-EFB63567C71D}" type="pres">
      <dgm:prSet presAssocID="{FD9F1257-6EE0-401E-A531-4149CC0C1500}" presName="Name13" presStyleLbl="parChTrans1D2" presStyleIdx="4" presStyleCnt="6"/>
      <dgm:spPr/>
    </dgm:pt>
    <dgm:pt modelId="{AF79C68E-F4AF-45BD-B209-8B139F241057}" type="pres">
      <dgm:prSet presAssocID="{EE1B9086-F0BD-4FC2-A54A-E341E4007E2A}" presName="childText" presStyleLbl="bgAcc1" presStyleIdx="4" presStyleCnt="6">
        <dgm:presLayoutVars>
          <dgm:bulletEnabled val="1"/>
        </dgm:presLayoutVars>
      </dgm:prSet>
      <dgm:spPr/>
    </dgm:pt>
    <dgm:pt modelId="{4825501E-E8F9-47FC-88D9-26C3A50BA449}" type="pres">
      <dgm:prSet presAssocID="{C1B837E2-4BDA-451E-A166-DB4713354FAA}" presName="Name13" presStyleLbl="parChTrans1D2" presStyleIdx="5" presStyleCnt="6"/>
      <dgm:spPr/>
    </dgm:pt>
    <dgm:pt modelId="{C6EA130C-B9CC-47D4-8D2E-B4D43C0498C1}" type="pres">
      <dgm:prSet presAssocID="{AC269CBC-AF44-460D-ACA8-F419CD712707}" presName="childText" presStyleLbl="bgAcc1" presStyleIdx="5" presStyleCnt="6">
        <dgm:presLayoutVars>
          <dgm:bulletEnabled val="1"/>
        </dgm:presLayoutVars>
      </dgm:prSet>
      <dgm:spPr/>
    </dgm:pt>
  </dgm:ptLst>
  <dgm:cxnLst>
    <dgm:cxn modelId="{8E47F010-B558-4BE3-BEB1-143173AF947F}" type="presOf" srcId="{36ED2541-F19C-4C55-A338-B3C29C69B2D9}" destId="{95015CFE-E064-4BB5-A5BE-C62AE2F6BA55}" srcOrd="0" destOrd="0" presId="urn:microsoft.com/office/officeart/2005/8/layout/hierarchy3"/>
    <dgm:cxn modelId="{27691A17-11A3-41A0-9315-25F949521BCC}" type="presOf" srcId="{88154044-3186-4C84-94AD-6A4FDF8DF5A0}" destId="{551A4494-1035-4858-85C5-2EBDD1147CD5}" srcOrd="1" destOrd="0" presId="urn:microsoft.com/office/officeart/2005/8/layout/hierarchy3"/>
    <dgm:cxn modelId="{A192A322-39B0-4259-BFFE-AFF531990011}" type="presOf" srcId="{88154044-3186-4C84-94AD-6A4FDF8DF5A0}" destId="{275E09DC-7FA1-4051-8299-B33E0AD66344}" srcOrd="0" destOrd="0" presId="urn:microsoft.com/office/officeart/2005/8/layout/hierarchy3"/>
    <dgm:cxn modelId="{524AD336-E39C-45D4-AA8F-6A25436C6C46}" srcId="{88154044-3186-4C84-94AD-6A4FDF8DF5A0}" destId="{EE1B9086-F0BD-4FC2-A54A-E341E4007E2A}" srcOrd="0" destOrd="0" parTransId="{FD9F1257-6EE0-401E-A531-4149CC0C1500}" sibTransId="{A3146AD4-80F1-460E-8403-A0A18B50800C}"/>
    <dgm:cxn modelId="{93601E46-0C32-4EEA-AE30-ECA9279F89CC}" type="presOf" srcId="{36ED2541-F19C-4C55-A338-B3C29C69B2D9}" destId="{1D7C5E56-61B9-45E7-9F6B-9CF66FC078CF}" srcOrd="1" destOrd="0" presId="urn:microsoft.com/office/officeart/2005/8/layout/hierarchy3"/>
    <dgm:cxn modelId="{749A504E-E7D5-4727-ABA7-5006AFE1BC9E}" type="presOf" srcId="{FEA238AC-2EDC-4835-BE49-9EAA5415FB2C}" destId="{F5E8B1F6-7F5D-4B3F-BA25-FD6CAB8FEFF6}" srcOrd="0" destOrd="0" presId="urn:microsoft.com/office/officeart/2005/8/layout/hierarchy3"/>
    <dgm:cxn modelId="{24B4B653-4038-4C1E-BF37-F9422B15D95A}" type="presOf" srcId="{EF51402D-5248-4BDB-958F-DDDB6AAA5C1B}" destId="{9FD5CE39-FBF1-402D-88A0-22A5D3930A81}" srcOrd="1" destOrd="0" presId="urn:microsoft.com/office/officeart/2005/8/layout/hierarchy3"/>
    <dgm:cxn modelId="{ECB98159-53B4-483C-8336-239096BAEA53}" srcId="{89F263E0-C3B4-40D2-AFC4-E41EA98C2EB8}" destId="{36ED2541-F19C-4C55-A338-B3C29C69B2D9}" srcOrd="0" destOrd="0" parTransId="{7F43AFEE-A0AC-426F-9435-DEF11966806F}" sibTransId="{11BAAA12-DC51-4080-B45F-1BA54C4E55B0}"/>
    <dgm:cxn modelId="{3CB3118A-A787-43CA-A91A-8750C4F7387C}" type="presOf" srcId="{E9A684AD-BBB2-4D96-99D4-B4E9CD1BA540}" destId="{F4579CAF-34F4-434D-92D7-2ACF21E59EFF}" srcOrd="0" destOrd="0" presId="urn:microsoft.com/office/officeart/2005/8/layout/hierarchy3"/>
    <dgm:cxn modelId="{68EA3F8F-B574-47D4-99DF-B26E475D35C4}" type="presOf" srcId="{950C21E0-3477-40EC-9953-AA340D4187FD}" destId="{9A954EEA-2237-4671-865B-4A096CF6254E}" srcOrd="0" destOrd="0" presId="urn:microsoft.com/office/officeart/2005/8/layout/hierarchy3"/>
    <dgm:cxn modelId="{492B559B-6B66-4DA2-8B45-A205DC30D6AF}" srcId="{88154044-3186-4C84-94AD-6A4FDF8DF5A0}" destId="{AC269CBC-AF44-460D-ACA8-F419CD712707}" srcOrd="1" destOrd="0" parTransId="{C1B837E2-4BDA-451E-A166-DB4713354FAA}" sibTransId="{749F6ABE-7A7F-45AC-8FE7-DC5186150944}"/>
    <dgm:cxn modelId="{FC647C9B-F15A-4BE4-A301-D1FDFDCC4B57}" type="presOf" srcId="{EE1B9086-F0BD-4FC2-A54A-E341E4007E2A}" destId="{AF79C68E-F4AF-45BD-B209-8B139F241057}" srcOrd="0" destOrd="0" presId="urn:microsoft.com/office/officeart/2005/8/layout/hierarchy3"/>
    <dgm:cxn modelId="{5AB7D1AA-6869-4706-B4F4-58B7315F232E}" type="presOf" srcId="{C1B837E2-4BDA-451E-A166-DB4713354FAA}" destId="{4825501E-E8F9-47FC-88D9-26C3A50BA449}" srcOrd="0" destOrd="0" presId="urn:microsoft.com/office/officeart/2005/8/layout/hierarchy3"/>
    <dgm:cxn modelId="{E11931AF-C767-4D94-97B1-E4DCD699B35F}" srcId="{36ED2541-F19C-4C55-A338-B3C29C69B2D9}" destId="{950C21E0-3477-40EC-9953-AA340D4187FD}" srcOrd="0" destOrd="0" parTransId="{9D457A6A-AAFF-4B78-A029-6C338CD4A420}" sibTransId="{AE6BB6E2-B54B-4DE8-B02F-0FDCAB36752C}"/>
    <dgm:cxn modelId="{9D3B3AB2-3554-4984-B571-53DEF81CE89D}" type="presOf" srcId="{EF51402D-5248-4BDB-958F-DDDB6AAA5C1B}" destId="{0029D773-D491-479C-B5B8-EC3D8ADB1A9D}" srcOrd="0" destOrd="0" presId="urn:microsoft.com/office/officeart/2005/8/layout/hierarchy3"/>
    <dgm:cxn modelId="{4BA7C6B4-6345-44D4-AAA3-31E39332666C}" type="presOf" srcId="{74ACABF6-EC8D-4B2E-B200-714D1994392B}" destId="{C3029A4C-4C8E-43A1-962B-89F53125DFFD}" srcOrd="0" destOrd="0" presId="urn:microsoft.com/office/officeart/2005/8/layout/hierarchy3"/>
    <dgm:cxn modelId="{1F211CB5-EE06-48C8-A2E2-CF880031B2AD}" type="presOf" srcId="{89F263E0-C3B4-40D2-AFC4-E41EA98C2EB8}" destId="{08B3F897-EE7F-4D75-951B-EE1CD98D02CB}" srcOrd="0" destOrd="0" presId="urn:microsoft.com/office/officeart/2005/8/layout/hierarchy3"/>
    <dgm:cxn modelId="{FC2C03B8-1B31-4F4C-80BA-FD3A60B10B35}" srcId="{EF51402D-5248-4BDB-958F-DDDB6AAA5C1B}" destId="{81A99ED9-EC77-45AF-80DF-6942C5007FF2}" srcOrd="1" destOrd="0" parTransId="{D9CC19D0-C099-49A2-8827-1B413293AF0F}" sibTransId="{DAD51CDA-604D-4008-AADD-AEB73D2BE9A4}"/>
    <dgm:cxn modelId="{BB3361C0-6ABE-4160-8CA3-8F018DF4BE0E}" srcId="{89F263E0-C3B4-40D2-AFC4-E41EA98C2EB8}" destId="{EF51402D-5248-4BDB-958F-DDDB6AAA5C1B}" srcOrd="1" destOrd="0" parTransId="{43860EB6-D030-4178-96BB-7A7AB11F8722}" sibTransId="{9D2EC3E4-9C8F-409A-83D4-1F2ACEF017F5}"/>
    <dgm:cxn modelId="{2992CCCD-E748-478F-B566-5F49ADC5BCD1}" type="presOf" srcId="{81A99ED9-EC77-45AF-80DF-6942C5007FF2}" destId="{04B13DCA-1252-4CF3-9858-667767CF02A5}" srcOrd="0" destOrd="0" presId="urn:microsoft.com/office/officeart/2005/8/layout/hierarchy3"/>
    <dgm:cxn modelId="{FB1753D4-58A0-45FB-9421-C0BF6DD40B08}" type="presOf" srcId="{D9CC19D0-C099-49A2-8827-1B413293AF0F}" destId="{2CAEEB9C-CACF-4763-BB4F-36B5D3145B58}" srcOrd="0" destOrd="0" presId="urn:microsoft.com/office/officeart/2005/8/layout/hierarchy3"/>
    <dgm:cxn modelId="{C21F0EE7-B09C-466C-85B1-6E9FCE518656}" type="presOf" srcId="{A9C3C0F1-29CD-426B-917D-CE3127280EC5}" destId="{800F058D-35B8-4D66-B071-9B9335D4AF8E}" srcOrd="0" destOrd="0" presId="urn:microsoft.com/office/officeart/2005/8/layout/hierarchy3"/>
    <dgm:cxn modelId="{354389EA-2688-4F18-8615-6B9A7F281313}" srcId="{89F263E0-C3B4-40D2-AFC4-E41EA98C2EB8}" destId="{88154044-3186-4C84-94AD-6A4FDF8DF5A0}" srcOrd="2" destOrd="0" parTransId="{279A199A-6A55-439A-8FE9-ADAE8427EA07}" sibTransId="{C71B28A7-9C43-404D-9D2F-B3D11AA38349}"/>
    <dgm:cxn modelId="{A995F9EE-6171-4907-AADA-4D8C0AA35915}" srcId="{EF51402D-5248-4BDB-958F-DDDB6AAA5C1B}" destId="{FEA238AC-2EDC-4835-BE49-9EAA5415FB2C}" srcOrd="0" destOrd="0" parTransId="{74ACABF6-EC8D-4B2E-B200-714D1994392B}" sibTransId="{B283E0A8-638E-47FB-8B48-79F212FAA040}"/>
    <dgm:cxn modelId="{FF3A96F1-4595-4601-B5DA-AAB5272616D4}" type="presOf" srcId="{9D457A6A-AAFF-4B78-A029-6C338CD4A420}" destId="{95AC5F55-3957-457D-83A8-AD3901B1100D}" srcOrd="0" destOrd="0" presId="urn:microsoft.com/office/officeart/2005/8/layout/hierarchy3"/>
    <dgm:cxn modelId="{98D64EF9-612E-4453-912C-0D867E1F0F84}" type="presOf" srcId="{AC269CBC-AF44-460D-ACA8-F419CD712707}" destId="{C6EA130C-B9CC-47D4-8D2E-B4D43C0498C1}" srcOrd="0" destOrd="0" presId="urn:microsoft.com/office/officeart/2005/8/layout/hierarchy3"/>
    <dgm:cxn modelId="{4B2A89FB-E4BF-4F7A-B86A-B457D9BA0EEA}" type="presOf" srcId="{FD9F1257-6EE0-401E-A531-4149CC0C1500}" destId="{D34FCB1F-3EB6-4BD1-977E-EFB63567C71D}" srcOrd="0" destOrd="0" presId="urn:microsoft.com/office/officeart/2005/8/layout/hierarchy3"/>
    <dgm:cxn modelId="{2D3235FE-26B9-4F10-BB20-8621D658CFCE}" srcId="{36ED2541-F19C-4C55-A338-B3C29C69B2D9}" destId="{A9C3C0F1-29CD-426B-917D-CE3127280EC5}" srcOrd="1" destOrd="0" parTransId="{E9A684AD-BBB2-4D96-99D4-B4E9CD1BA540}" sibTransId="{5539064D-7DDC-4C0E-931E-31BB0D087C96}"/>
    <dgm:cxn modelId="{4D49215F-353F-443F-9731-764771E40B3F}" type="presParOf" srcId="{08B3F897-EE7F-4D75-951B-EE1CD98D02CB}" destId="{C42F9AA5-27D5-4AAA-B54C-6C5938D9A245}" srcOrd="0" destOrd="0" presId="urn:microsoft.com/office/officeart/2005/8/layout/hierarchy3"/>
    <dgm:cxn modelId="{B06A26CB-EBF9-4AD4-A8C1-9891E2C9753C}" type="presParOf" srcId="{C42F9AA5-27D5-4AAA-B54C-6C5938D9A245}" destId="{81189283-3F60-4F2D-A2D4-FABCB7EF929E}" srcOrd="0" destOrd="0" presId="urn:microsoft.com/office/officeart/2005/8/layout/hierarchy3"/>
    <dgm:cxn modelId="{C7FC719A-7BDB-4812-A462-8992F03145BE}" type="presParOf" srcId="{81189283-3F60-4F2D-A2D4-FABCB7EF929E}" destId="{95015CFE-E064-4BB5-A5BE-C62AE2F6BA55}" srcOrd="0" destOrd="0" presId="urn:microsoft.com/office/officeart/2005/8/layout/hierarchy3"/>
    <dgm:cxn modelId="{B714ED21-53AF-4B29-A950-EAB00FDFDFD3}" type="presParOf" srcId="{81189283-3F60-4F2D-A2D4-FABCB7EF929E}" destId="{1D7C5E56-61B9-45E7-9F6B-9CF66FC078CF}" srcOrd="1" destOrd="0" presId="urn:microsoft.com/office/officeart/2005/8/layout/hierarchy3"/>
    <dgm:cxn modelId="{03703C9D-C9C7-4340-BC98-EF4B7CF4464E}" type="presParOf" srcId="{C42F9AA5-27D5-4AAA-B54C-6C5938D9A245}" destId="{854E13A4-6942-4FAA-9E0F-BFF320EDE7FC}" srcOrd="1" destOrd="0" presId="urn:microsoft.com/office/officeart/2005/8/layout/hierarchy3"/>
    <dgm:cxn modelId="{2C3BDE65-7977-4E4F-A930-9952C4DD5C26}" type="presParOf" srcId="{854E13A4-6942-4FAA-9E0F-BFF320EDE7FC}" destId="{95AC5F55-3957-457D-83A8-AD3901B1100D}" srcOrd="0" destOrd="0" presId="urn:microsoft.com/office/officeart/2005/8/layout/hierarchy3"/>
    <dgm:cxn modelId="{1DD030FE-55C7-43AA-BF31-0FB16085240D}" type="presParOf" srcId="{854E13A4-6942-4FAA-9E0F-BFF320EDE7FC}" destId="{9A954EEA-2237-4671-865B-4A096CF6254E}" srcOrd="1" destOrd="0" presId="urn:microsoft.com/office/officeart/2005/8/layout/hierarchy3"/>
    <dgm:cxn modelId="{316FDF7A-A0CD-4D8E-AE0C-20AE6AEFCEC0}" type="presParOf" srcId="{854E13A4-6942-4FAA-9E0F-BFF320EDE7FC}" destId="{F4579CAF-34F4-434D-92D7-2ACF21E59EFF}" srcOrd="2" destOrd="0" presId="urn:microsoft.com/office/officeart/2005/8/layout/hierarchy3"/>
    <dgm:cxn modelId="{4BCE0CE6-8D97-4F8B-9E87-BAF38CA23D81}" type="presParOf" srcId="{854E13A4-6942-4FAA-9E0F-BFF320EDE7FC}" destId="{800F058D-35B8-4D66-B071-9B9335D4AF8E}" srcOrd="3" destOrd="0" presId="urn:microsoft.com/office/officeart/2005/8/layout/hierarchy3"/>
    <dgm:cxn modelId="{03B97CC5-C4BA-4B33-9CB0-28947D893D7D}" type="presParOf" srcId="{08B3F897-EE7F-4D75-951B-EE1CD98D02CB}" destId="{E155F9D8-DE91-4D1F-AE11-E09E67C96003}" srcOrd="1" destOrd="0" presId="urn:microsoft.com/office/officeart/2005/8/layout/hierarchy3"/>
    <dgm:cxn modelId="{AAEC6090-50FE-4767-9AA9-44556F917E41}" type="presParOf" srcId="{E155F9D8-DE91-4D1F-AE11-E09E67C96003}" destId="{773B4AEB-4E4F-426F-878C-D5454A78F3B2}" srcOrd="0" destOrd="0" presId="urn:microsoft.com/office/officeart/2005/8/layout/hierarchy3"/>
    <dgm:cxn modelId="{F78BE845-393E-4D32-842A-5B0748F22F43}" type="presParOf" srcId="{773B4AEB-4E4F-426F-878C-D5454A78F3B2}" destId="{0029D773-D491-479C-B5B8-EC3D8ADB1A9D}" srcOrd="0" destOrd="0" presId="urn:microsoft.com/office/officeart/2005/8/layout/hierarchy3"/>
    <dgm:cxn modelId="{773C47FA-58F7-4144-9A73-05D8C6B3385D}" type="presParOf" srcId="{773B4AEB-4E4F-426F-878C-D5454A78F3B2}" destId="{9FD5CE39-FBF1-402D-88A0-22A5D3930A81}" srcOrd="1" destOrd="0" presId="urn:microsoft.com/office/officeart/2005/8/layout/hierarchy3"/>
    <dgm:cxn modelId="{D7AA7236-9037-4212-8304-8DCAF361770A}" type="presParOf" srcId="{E155F9D8-DE91-4D1F-AE11-E09E67C96003}" destId="{5BFA7923-B25A-45DD-B77C-DACF26012E9B}" srcOrd="1" destOrd="0" presId="urn:microsoft.com/office/officeart/2005/8/layout/hierarchy3"/>
    <dgm:cxn modelId="{B2739BAA-A79A-48C1-8888-64856250D86E}" type="presParOf" srcId="{5BFA7923-B25A-45DD-B77C-DACF26012E9B}" destId="{C3029A4C-4C8E-43A1-962B-89F53125DFFD}" srcOrd="0" destOrd="0" presId="urn:microsoft.com/office/officeart/2005/8/layout/hierarchy3"/>
    <dgm:cxn modelId="{0693EE4B-8AC5-4A9B-93FA-848FEAE29E4A}" type="presParOf" srcId="{5BFA7923-B25A-45DD-B77C-DACF26012E9B}" destId="{F5E8B1F6-7F5D-4B3F-BA25-FD6CAB8FEFF6}" srcOrd="1" destOrd="0" presId="urn:microsoft.com/office/officeart/2005/8/layout/hierarchy3"/>
    <dgm:cxn modelId="{05675116-AAAF-4C93-AE57-6EF5FADD96A6}" type="presParOf" srcId="{5BFA7923-B25A-45DD-B77C-DACF26012E9B}" destId="{2CAEEB9C-CACF-4763-BB4F-36B5D3145B58}" srcOrd="2" destOrd="0" presId="urn:microsoft.com/office/officeart/2005/8/layout/hierarchy3"/>
    <dgm:cxn modelId="{7550C417-FC4E-4905-901B-5623E808932A}" type="presParOf" srcId="{5BFA7923-B25A-45DD-B77C-DACF26012E9B}" destId="{04B13DCA-1252-4CF3-9858-667767CF02A5}" srcOrd="3" destOrd="0" presId="urn:microsoft.com/office/officeart/2005/8/layout/hierarchy3"/>
    <dgm:cxn modelId="{70B4CE65-2A24-4CF9-9619-FD14B071373C}" type="presParOf" srcId="{08B3F897-EE7F-4D75-951B-EE1CD98D02CB}" destId="{7655658D-7994-46E6-BD68-1CE6E4013BEE}" srcOrd="2" destOrd="0" presId="urn:microsoft.com/office/officeart/2005/8/layout/hierarchy3"/>
    <dgm:cxn modelId="{788DC7E9-28D9-41C3-A6F4-A7776617329E}" type="presParOf" srcId="{7655658D-7994-46E6-BD68-1CE6E4013BEE}" destId="{A00421EA-6E1B-4468-BECD-47EE7D982C3E}" srcOrd="0" destOrd="0" presId="urn:microsoft.com/office/officeart/2005/8/layout/hierarchy3"/>
    <dgm:cxn modelId="{5F94A81F-6263-42C1-BCE0-7D798F666987}" type="presParOf" srcId="{A00421EA-6E1B-4468-BECD-47EE7D982C3E}" destId="{275E09DC-7FA1-4051-8299-B33E0AD66344}" srcOrd="0" destOrd="0" presId="urn:microsoft.com/office/officeart/2005/8/layout/hierarchy3"/>
    <dgm:cxn modelId="{85B43E9E-791D-42C0-A5AB-0AA2AE0A4468}" type="presParOf" srcId="{A00421EA-6E1B-4468-BECD-47EE7D982C3E}" destId="{551A4494-1035-4858-85C5-2EBDD1147CD5}" srcOrd="1" destOrd="0" presId="urn:microsoft.com/office/officeart/2005/8/layout/hierarchy3"/>
    <dgm:cxn modelId="{05CDA3E6-EB3F-4D63-81CD-6966E723A5B5}" type="presParOf" srcId="{7655658D-7994-46E6-BD68-1CE6E4013BEE}" destId="{4FFCE476-2710-44C2-8535-099EF809B45E}" srcOrd="1" destOrd="0" presId="urn:microsoft.com/office/officeart/2005/8/layout/hierarchy3"/>
    <dgm:cxn modelId="{6C2FD83E-B85A-4F7F-9BD8-B779681A19B3}" type="presParOf" srcId="{4FFCE476-2710-44C2-8535-099EF809B45E}" destId="{D34FCB1F-3EB6-4BD1-977E-EFB63567C71D}" srcOrd="0" destOrd="0" presId="urn:microsoft.com/office/officeart/2005/8/layout/hierarchy3"/>
    <dgm:cxn modelId="{BF9F22F5-6376-41FB-8688-53759A6DD449}" type="presParOf" srcId="{4FFCE476-2710-44C2-8535-099EF809B45E}" destId="{AF79C68E-F4AF-45BD-B209-8B139F241057}" srcOrd="1" destOrd="0" presId="urn:microsoft.com/office/officeart/2005/8/layout/hierarchy3"/>
    <dgm:cxn modelId="{CDA1DDED-FA08-4FD7-9AC1-A939AB79A4FC}" type="presParOf" srcId="{4FFCE476-2710-44C2-8535-099EF809B45E}" destId="{4825501E-E8F9-47FC-88D9-26C3A50BA449}" srcOrd="2" destOrd="0" presId="urn:microsoft.com/office/officeart/2005/8/layout/hierarchy3"/>
    <dgm:cxn modelId="{A8AA4CC5-5E4C-472D-8BFC-E5BBACADB36B}" type="presParOf" srcId="{4FFCE476-2710-44C2-8535-099EF809B45E}" destId="{C6EA130C-B9CC-47D4-8D2E-B4D43C0498C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4EDCC-DDCA-4EB4-9EA8-31C8206DFCAD}"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lang="cs-CZ"/>
        </a:p>
      </dgm:t>
    </dgm:pt>
    <dgm:pt modelId="{257C94AE-E488-44BB-8C7A-547F7544D7D1}">
      <dgm:prSet custT="1"/>
      <dgm:spPr/>
      <dgm:t>
        <a:bodyPr vert="vert270"/>
        <a:lstStyle/>
        <a:p>
          <a:pPr rtl="0"/>
          <a:r>
            <a:rPr lang="en-US" sz="2800" noProof="0" dirty="0"/>
            <a:t>Core disciplines</a:t>
          </a:r>
        </a:p>
      </dgm:t>
    </dgm:pt>
    <dgm:pt modelId="{6D61D950-A0D3-43E7-AEFA-1DB9B7F76C72}" type="parTrans" cxnId="{FDD8D4C3-543F-4B16-9FD9-36BC4E8C6C82}">
      <dgm:prSet/>
      <dgm:spPr/>
      <dgm:t>
        <a:bodyPr/>
        <a:lstStyle/>
        <a:p>
          <a:endParaRPr lang="en-US" noProof="0" dirty="0"/>
        </a:p>
      </dgm:t>
    </dgm:pt>
    <dgm:pt modelId="{30F02142-6A74-45D1-982C-7CF41809D6A2}" type="sibTrans" cxnId="{FDD8D4C3-543F-4B16-9FD9-36BC4E8C6C82}">
      <dgm:prSet/>
      <dgm:spPr/>
      <dgm:t>
        <a:bodyPr/>
        <a:lstStyle/>
        <a:p>
          <a:endParaRPr lang="en-US" noProof="0" dirty="0"/>
        </a:p>
      </dgm:t>
    </dgm:pt>
    <dgm:pt modelId="{FE05794F-9D4A-4008-8E25-E7C9B6A27E96}" type="pres">
      <dgm:prSet presAssocID="{3514EDCC-DDCA-4EB4-9EA8-31C8206DFCAD}" presName="linear" presStyleCnt="0">
        <dgm:presLayoutVars>
          <dgm:animLvl val="lvl"/>
          <dgm:resizeHandles val="exact"/>
        </dgm:presLayoutVars>
      </dgm:prSet>
      <dgm:spPr/>
    </dgm:pt>
    <dgm:pt modelId="{051DC6BB-CABE-4F2B-96E5-392661E7A234}" type="pres">
      <dgm:prSet presAssocID="{257C94AE-E488-44BB-8C7A-547F7544D7D1}" presName="parentText" presStyleLbl="node1" presStyleIdx="0" presStyleCnt="1" custAng="0" custScaleY="929894">
        <dgm:presLayoutVars>
          <dgm:chMax val="0"/>
          <dgm:bulletEnabled val="1"/>
        </dgm:presLayoutVars>
      </dgm:prSet>
      <dgm:spPr/>
    </dgm:pt>
  </dgm:ptLst>
  <dgm:cxnLst>
    <dgm:cxn modelId="{03A0F980-83E1-459D-9700-BEB616C12C0A}" type="presOf" srcId="{3514EDCC-DDCA-4EB4-9EA8-31C8206DFCAD}" destId="{FE05794F-9D4A-4008-8E25-E7C9B6A27E96}" srcOrd="0" destOrd="0" presId="urn:microsoft.com/office/officeart/2005/8/layout/vList2"/>
    <dgm:cxn modelId="{FDD8D4C3-543F-4B16-9FD9-36BC4E8C6C82}" srcId="{3514EDCC-DDCA-4EB4-9EA8-31C8206DFCAD}" destId="{257C94AE-E488-44BB-8C7A-547F7544D7D1}" srcOrd="0" destOrd="0" parTransId="{6D61D950-A0D3-43E7-AEFA-1DB9B7F76C72}" sibTransId="{30F02142-6A74-45D1-982C-7CF41809D6A2}"/>
    <dgm:cxn modelId="{1B3A4DF6-DB8D-43B2-8012-D117686C7DB6}" type="presOf" srcId="{257C94AE-E488-44BB-8C7A-547F7544D7D1}" destId="{051DC6BB-CABE-4F2B-96E5-392661E7A234}" srcOrd="0" destOrd="0" presId="urn:microsoft.com/office/officeart/2005/8/layout/vList2"/>
    <dgm:cxn modelId="{47AB3AC6-32AC-428B-87AD-C4C9F0994003}" type="presParOf" srcId="{FE05794F-9D4A-4008-8E25-E7C9B6A27E96}" destId="{051DC6BB-CABE-4F2B-96E5-392661E7A2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5B57E-9E94-40C6-9B8C-D122F4A3DB7E}"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cs-CZ"/>
        </a:p>
      </dgm:t>
    </dgm:pt>
    <dgm:pt modelId="{53F1313F-DB30-4B9B-84B9-41FB3ED31DE9}">
      <dgm:prSet/>
      <dgm:spPr/>
      <dgm:t>
        <a:bodyPr/>
        <a:lstStyle/>
        <a:p>
          <a:pPr algn="ctr" rtl="0"/>
          <a:r>
            <a:rPr lang="cs-CZ"/>
            <a:t>Soft skills</a:t>
          </a:r>
        </a:p>
      </dgm:t>
    </dgm:pt>
    <dgm:pt modelId="{7B1FC773-51E1-487F-835C-E6E679C4137F}" type="parTrans" cxnId="{9D970642-A9E1-416C-80B3-2754813AA307}">
      <dgm:prSet/>
      <dgm:spPr/>
      <dgm:t>
        <a:bodyPr/>
        <a:lstStyle/>
        <a:p>
          <a:endParaRPr lang="cs-CZ"/>
        </a:p>
      </dgm:t>
    </dgm:pt>
    <dgm:pt modelId="{EAC57F2C-DE02-4D6F-950F-52D68ED11A7D}" type="sibTrans" cxnId="{9D970642-A9E1-416C-80B3-2754813AA307}">
      <dgm:prSet/>
      <dgm:spPr/>
      <dgm:t>
        <a:bodyPr/>
        <a:lstStyle/>
        <a:p>
          <a:endParaRPr lang="cs-CZ"/>
        </a:p>
      </dgm:t>
    </dgm:pt>
    <dgm:pt modelId="{C844D209-047E-47DC-A244-F42D795C69E6}" type="pres">
      <dgm:prSet presAssocID="{D6F5B57E-9E94-40C6-9B8C-D122F4A3DB7E}" presName="linear" presStyleCnt="0">
        <dgm:presLayoutVars>
          <dgm:animLvl val="lvl"/>
          <dgm:resizeHandles val="exact"/>
        </dgm:presLayoutVars>
      </dgm:prSet>
      <dgm:spPr/>
    </dgm:pt>
    <dgm:pt modelId="{D55470B1-E907-42D5-AF3A-AA33E81050B4}" type="pres">
      <dgm:prSet presAssocID="{53F1313F-DB30-4B9B-84B9-41FB3ED31DE9}" presName="parentText" presStyleLbl="node1" presStyleIdx="0" presStyleCnt="1">
        <dgm:presLayoutVars>
          <dgm:chMax val="0"/>
          <dgm:bulletEnabled val="1"/>
        </dgm:presLayoutVars>
      </dgm:prSet>
      <dgm:spPr/>
    </dgm:pt>
  </dgm:ptLst>
  <dgm:cxnLst>
    <dgm:cxn modelId="{9D970642-A9E1-416C-80B3-2754813AA307}" srcId="{D6F5B57E-9E94-40C6-9B8C-D122F4A3DB7E}" destId="{53F1313F-DB30-4B9B-84B9-41FB3ED31DE9}" srcOrd="0" destOrd="0" parTransId="{7B1FC773-51E1-487F-835C-E6E679C4137F}" sibTransId="{EAC57F2C-DE02-4D6F-950F-52D68ED11A7D}"/>
    <dgm:cxn modelId="{5548C564-F974-4E9E-B5B2-D113356B43F1}" type="presOf" srcId="{53F1313F-DB30-4B9B-84B9-41FB3ED31DE9}" destId="{D55470B1-E907-42D5-AF3A-AA33E81050B4}" srcOrd="0" destOrd="0" presId="urn:microsoft.com/office/officeart/2005/8/layout/vList2"/>
    <dgm:cxn modelId="{84B25E8F-3AD5-4DD0-9EDD-A3369247B6FD}" type="presOf" srcId="{D6F5B57E-9E94-40C6-9B8C-D122F4A3DB7E}" destId="{C844D209-047E-47DC-A244-F42D795C69E6}" srcOrd="0" destOrd="0" presId="urn:microsoft.com/office/officeart/2005/8/layout/vList2"/>
    <dgm:cxn modelId="{500876C2-2CAC-4D7E-A0DA-AC1935E820EE}" type="presParOf" srcId="{C844D209-047E-47DC-A244-F42D795C69E6}" destId="{D55470B1-E907-42D5-AF3A-AA33E81050B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D63BB9-31E1-408D-8D47-E635E0168A14}"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cs-CZ"/>
        </a:p>
      </dgm:t>
    </dgm:pt>
    <dgm:pt modelId="{EEB42FDE-8651-4AEF-8FCA-D1EE9AE78963}">
      <dgm:prSet custT="1"/>
      <dgm:spPr/>
      <dgm:t>
        <a:bodyPr/>
        <a:lstStyle/>
        <a:p>
          <a:pPr rtl="0"/>
          <a:r>
            <a:rPr lang="en-US" sz="1400" b="0" i="0" baseline="0" noProof="0" dirty="0"/>
            <a:t>IT</a:t>
          </a:r>
          <a:r>
            <a:rPr lang="en-US" sz="1400" b="0" i="0" noProof="0" dirty="0"/>
            <a:t> knowledge</a:t>
          </a:r>
          <a:endParaRPr lang="en-US" sz="1400" noProof="0" dirty="0"/>
        </a:p>
      </dgm:t>
    </dgm:pt>
    <dgm:pt modelId="{2FF99A36-0049-4912-980D-92340697B18F}" type="parTrans" cxnId="{25C84396-1669-45FB-9C29-3FF25D1BA2F3}">
      <dgm:prSet/>
      <dgm:spPr/>
      <dgm:t>
        <a:bodyPr/>
        <a:lstStyle/>
        <a:p>
          <a:endParaRPr lang="en-US" sz="3600" noProof="0">
            <a:solidFill>
              <a:schemeClr val="tx1"/>
            </a:solidFill>
          </a:endParaRPr>
        </a:p>
      </dgm:t>
    </dgm:pt>
    <dgm:pt modelId="{2ACA6DDC-8426-4097-B4E1-6F4F32A9E64C}" type="sibTrans" cxnId="{25C84396-1669-45FB-9C29-3FF25D1BA2F3}">
      <dgm:prSet/>
      <dgm:spPr/>
      <dgm:t>
        <a:bodyPr/>
        <a:lstStyle/>
        <a:p>
          <a:endParaRPr lang="en-US" sz="3600" noProof="0">
            <a:solidFill>
              <a:schemeClr val="tx1"/>
            </a:solidFill>
          </a:endParaRPr>
        </a:p>
      </dgm:t>
    </dgm:pt>
    <dgm:pt modelId="{96FA36C8-BC5D-4134-8AC3-206F17EDF336}">
      <dgm:prSet custT="1"/>
      <dgm:spPr/>
      <dgm:t>
        <a:bodyPr/>
        <a:lstStyle/>
        <a:p>
          <a:pPr rtl="0"/>
          <a:r>
            <a:rPr lang="en-US" sz="1400" baseline="0" noProof="0"/>
            <a:t>Service</a:t>
          </a:r>
          <a:r>
            <a:rPr lang="en-US" sz="1400" noProof="0"/>
            <a:t> Science</a:t>
          </a:r>
        </a:p>
      </dgm:t>
    </dgm:pt>
    <dgm:pt modelId="{F92FA12C-8244-45DD-B53A-7CA0B2806BA6}" type="parTrans" cxnId="{428CA616-4D67-4F73-96C8-471DA067C7AE}">
      <dgm:prSet/>
      <dgm:spPr/>
      <dgm:t>
        <a:bodyPr/>
        <a:lstStyle/>
        <a:p>
          <a:endParaRPr lang="en-US" sz="3600" noProof="0">
            <a:solidFill>
              <a:schemeClr val="tx1"/>
            </a:solidFill>
          </a:endParaRPr>
        </a:p>
      </dgm:t>
    </dgm:pt>
    <dgm:pt modelId="{08E6972B-6D40-4D38-8BB5-4DC83458B8C4}" type="sibTrans" cxnId="{428CA616-4D67-4F73-96C8-471DA067C7AE}">
      <dgm:prSet/>
      <dgm:spPr/>
      <dgm:t>
        <a:bodyPr/>
        <a:lstStyle/>
        <a:p>
          <a:endParaRPr lang="en-US" sz="3600" noProof="0">
            <a:solidFill>
              <a:schemeClr val="tx1"/>
            </a:solidFill>
          </a:endParaRPr>
        </a:p>
      </dgm:t>
    </dgm:pt>
    <dgm:pt modelId="{A0526426-6720-478F-A518-C4DE5C8E43B9}" type="pres">
      <dgm:prSet presAssocID="{D6D63BB9-31E1-408D-8D47-E635E0168A14}" presName="linear" presStyleCnt="0">
        <dgm:presLayoutVars>
          <dgm:animLvl val="lvl"/>
          <dgm:resizeHandles val="exact"/>
        </dgm:presLayoutVars>
      </dgm:prSet>
      <dgm:spPr/>
    </dgm:pt>
    <dgm:pt modelId="{46465A53-8D16-4483-A0E8-453ADAB8569A}" type="pres">
      <dgm:prSet presAssocID="{EEB42FDE-8651-4AEF-8FCA-D1EE9AE78963}" presName="parentText" presStyleLbl="node1" presStyleIdx="0" presStyleCnt="2" custScaleX="57447">
        <dgm:presLayoutVars>
          <dgm:chMax val="0"/>
          <dgm:bulletEnabled val="1"/>
        </dgm:presLayoutVars>
      </dgm:prSet>
      <dgm:spPr/>
    </dgm:pt>
    <dgm:pt modelId="{F8AE462C-1CC8-42D4-8D69-A5EF820CAF40}" type="pres">
      <dgm:prSet presAssocID="{2ACA6DDC-8426-4097-B4E1-6F4F32A9E64C}" presName="spacer" presStyleCnt="0"/>
      <dgm:spPr/>
    </dgm:pt>
    <dgm:pt modelId="{7DC87641-439A-46D0-A905-4D9DF0B60DD5}" type="pres">
      <dgm:prSet presAssocID="{96FA36C8-BC5D-4134-8AC3-206F17EDF336}" presName="parentText" presStyleLbl="node1" presStyleIdx="1" presStyleCnt="2" custScaleX="57447">
        <dgm:presLayoutVars>
          <dgm:chMax val="0"/>
          <dgm:bulletEnabled val="1"/>
        </dgm:presLayoutVars>
      </dgm:prSet>
      <dgm:spPr/>
    </dgm:pt>
  </dgm:ptLst>
  <dgm:cxnLst>
    <dgm:cxn modelId="{428CA616-4D67-4F73-96C8-471DA067C7AE}" srcId="{D6D63BB9-31E1-408D-8D47-E635E0168A14}" destId="{96FA36C8-BC5D-4134-8AC3-206F17EDF336}" srcOrd="1" destOrd="0" parTransId="{F92FA12C-8244-45DD-B53A-7CA0B2806BA6}" sibTransId="{08E6972B-6D40-4D38-8BB5-4DC83458B8C4}"/>
    <dgm:cxn modelId="{A3F75B61-2EAA-4FA5-85F1-F7F6049B182C}" type="presOf" srcId="{96FA36C8-BC5D-4134-8AC3-206F17EDF336}" destId="{7DC87641-439A-46D0-A905-4D9DF0B60DD5}" srcOrd="0" destOrd="0" presId="urn:microsoft.com/office/officeart/2005/8/layout/vList2"/>
    <dgm:cxn modelId="{F4316869-EA7C-4CEB-AD2C-F4279AE1530B}" type="presOf" srcId="{EEB42FDE-8651-4AEF-8FCA-D1EE9AE78963}" destId="{46465A53-8D16-4483-A0E8-453ADAB8569A}" srcOrd="0" destOrd="0" presId="urn:microsoft.com/office/officeart/2005/8/layout/vList2"/>
    <dgm:cxn modelId="{0D172658-4D5C-46BF-AC1F-AE6E28AD9A06}" type="presOf" srcId="{D6D63BB9-31E1-408D-8D47-E635E0168A14}" destId="{A0526426-6720-478F-A518-C4DE5C8E43B9}" srcOrd="0" destOrd="0" presId="urn:microsoft.com/office/officeart/2005/8/layout/vList2"/>
    <dgm:cxn modelId="{25C84396-1669-45FB-9C29-3FF25D1BA2F3}" srcId="{D6D63BB9-31E1-408D-8D47-E635E0168A14}" destId="{EEB42FDE-8651-4AEF-8FCA-D1EE9AE78963}" srcOrd="0" destOrd="0" parTransId="{2FF99A36-0049-4912-980D-92340697B18F}" sibTransId="{2ACA6DDC-8426-4097-B4E1-6F4F32A9E64C}"/>
    <dgm:cxn modelId="{30A0BFCC-3B80-497B-926A-BE24681411EC}" type="presParOf" srcId="{A0526426-6720-478F-A518-C4DE5C8E43B9}" destId="{46465A53-8D16-4483-A0E8-453ADAB8569A}" srcOrd="0" destOrd="0" presId="urn:microsoft.com/office/officeart/2005/8/layout/vList2"/>
    <dgm:cxn modelId="{62B9FF8F-3383-43D3-95F1-F6777103B981}" type="presParOf" srcId="{A0526426-6720-478F-A518-C4DE5C8E43B9}" destId="{F8AE462C-1CC8-42D4-8D69-A5EF820CAF40}" srcOrd="1" destOrd="0" presId="urn:microsoft.com/office/officeart/2005/8/layout/vList2"/>
    <dgm:cxn modelId="{F0622505-70F4-4F20-849B-5E04CC591D33}" type="presParOf" srcId="{A0526426-6720-478F-A518-C4DE5C8E43B9}" destId="{7DC87641-439A-46D0-A905-4D9DF0B60DD5}" srcOrd="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0AED91-5408-42B9-9F75-4A59AB8CA643}"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cs-CZ"/>
        </a:p>
      </dgm:t>
    </dgm:pt>
    <dgm:pt modelId="{FECBFD6D-6FB6-45E4-87D7-95DE41C372EF}">
      <dgm:prSet/>
      <dgm:spPr/>
      <dgm:t>
        <a:bodyPr/>
        <a:lstStyle/>
        <a:p>
          <a:pPr rtl="0"/>
          <a:r>
            <a:rPr lang="en-US" noProof="0"/>
            <a:t>Economics</a:t>
          </a:r>
          <a:r>
            <a:rPr lang="en-US" b="0" i="0" baseline="0" noProof="0"/>
            <a:t>  and finance</a:t>
          </a:r>
          <a:endParaRPr lang="en-US" noProof="0"/>
        </a:p>
      </dgm:t>
    </dgm:pt>
    <dgm:pt modelId="{4288B9A6-5F1E-485D-9D99-FF60D571670F}" type="parTrans" cxnId="{CA775318-E34F-480B-AC2C-F281F26CE3C6}">
      <dgm:prSet/>
      <dgm:spPr/>
      <dgm:t>
        <a:bodyPr/>
        <a:lstStyle/>
        <a:p>
          <a:endParaRPr lang="en-US" noProof="0">
            <a:solidFill>
              <a:schemeClr val="tx1"/>
            </a:solidFill>
          </a:endParaRPr>
        </a:p>
      </dgm:t>
    </dgm:pt>
    <dgm:pt modelId="{2617B556-6782-4AF6-BDF5-66F68A184D4F}" type="sibTrans" cxnId="{CA775318-E34F-480B-AC2C-F281F26CE3C6}">
      <dgm:prSet/>
      <dgm:spPr/>
      <dgm:t>
        <a:bodyPr/>
        <a:lstStyle/>
        <a:p>
          <a:endParaRPr lang="en-US" noProof="0">
            <a:solidFill>
              <a:schemeClr val="tx1"/>
            </a:solidFill>
          </a:endParaRPr>
        </a:p>
      </dgm:t>
    </dgm:pt>
    <dgm:pt modelId="{C95ED57A-9BA6-47C0-BA98-A87B54BE0A21}">
      <dgm:prSet/>
      <dgm:spPr/>
      <dgm:t>
        <a:bodyPr/>
        <a:lstStyle/>
        <a:p>
          <a:pPr rtl="0"/>
          <a:r>
            <a:rPr lang="en-US" b="0" i="0" baseline="0" noProof="0"/>
            <a:t>Soft and Other Skills</a:t>
          </a:r>
          <a:endParaRPr lang="en-US" noProof="0" dirty="0"/>
        </a:p>
      </dgm:t>
    </dgm:pt>
    <dgm:pt modelId="{31D6692D-FF44-48C1-A1AF-8F7476337D0A}" type="parTrans" cxnId="{3494327E-5C35-4EC0-9C4C-E12CCCC30F8B}">
      <dgm:prSet/>
      <dgm:spPr/>
      <dgm:t>
        <a:bodyPr/>
        <a:lstStyle/>
        <a:p>
          <a:endParaRPr lang="en-US" noProof="0">
            <a:solidFill>
              <a:schemeClr val="tx1"/>
            </a:solidFill>
          </a:endParaRPr>
        </a:p>
      </dgm:t>
    </dgm:pt>
    <dgm:pt modelId="{BDEF94F2-F303-4CC6-8909-230D20400A99}" type="sibTrans" cxnId="{3494327E-5C35-4EC0-9C4C-E12CCCC30F8B}">
      <dgm:prSet/>
      <dgm:spPr/>
      <dgm:t>
        <a:bodyPr/>
        <a:lstStyle/>
        <a:p>
          <a:endParaRPr lang="en-US" noProof="0">
            <a:solidFill>
              <a:schemeClr val="tx1"/>
            </a:solidFill>
          </a:endParaRPr>
        </a:p>
      </dgm:t>
    </dgm:pt>
    <dgm:pt modelId="{01FBA83B-7556-4083-9E2E-8F1CA2B5ED68}">
      <dgm:prSet/>
      <dgm:spPr/>
      <dgm:t>
        <a:bodyPr/>
        <a:lstStyle/>
        <a:p>
          <a:pPr rtl="0"/>
          <a:r>
            <a:rPr lang="en-US" b="0" i="0" baseline="0" noProof="0"/>
            <a:t>Management and marketing</a:t>
          </a:r>
          <a:endParaRPr lang="en-US" noProof="0"/>
        </a:p>
      </dgm:t>
    </dgm:pt>
    <dgm:pt modelId="{5AB72A46-CD2D-451D-B40F-25BC7B405939}" type="parTrans" cxnId="{8324FEE4-60DD-479E-AA5E-DFE41826CB0C}">
      <dgm:prSet/>
      <dgm:spPr/>
      <dgm:t>
        <a:bodyPr/>
        <a:lstStyle/>
        <a:p>
          <a:endParaRPr lang="en-US" noProof="0"/>
        </a:p>
      </dgm:t>
    </dgm:pt>
    <dgm:pt modelId="{51A11BDA-6F71-421A-A2EA-032C585E78A8}" type="sibTrans" cxnId="{8324FEE4-60DD-479E-AA5E-DFE41826CB0C}">
      <dgm:prSet/>
      <dgm:spPr/>
      <dgm:t>
        <a:bodyPr/>
        <a:lstStyle/>
        <a:p>
          <a:endParaRPr lang="en-US" noProof="0"/>
        </a:p>
      </dgm:t>
    </dgm:pt>
    <dgm:pt modelId="{62E55DF3-377E-485A-A33D-8F1ED6383197}" type="pres">
      <dgm:prSet presAssocID="{3A0AED91-5408-42B9-9F75-4A59AB8CA643}" presName="diagram" presStyleCnt="0">
        <dgm:presLayoutVars>
          <dgm:dir/>
          <dgm:resizeHandles val="exact"/>
        </dgm:presLayoutVars>
      </dgm:prSet>
      <dgm:spPr/>
    </dgm:pt>
    <dgm:pt modelId="{805317D8-85D5-4FCF-8FD5-C0BC122D9D56}" type="pres">
      <dgm:prSet presAssocID="{FECBFD6D-6FB6-45E4-87D7-95DE41C372EF}" presName="node" presStyleLbl="node1" presStyleIdx="0" presStyleCnt="3" custLinFactNeighborX="-26" custLinFactNeighborY="-3781">
        <dgm:presLayoutVars>
          <dgm:bulletEnabled val="1"/>
        </dgm:presLayoutVars>
      </dgm:prSet>
      <dgm:spPr/>
    </dgm:pt>
    <dgm:pt modelId="{CD0C8395-F8B9-47D2-8B9D-051BE77AC1F8}" type="pres">
      <dgm:prSet presAssocID="{2617B556-6782-4AF6-BDF5-66F68A184D4F}" presName="sibTrans" presStyleCnt="0"/>
      <dgm:spPr/>
    </dgm:pt>
    <dgm:pt modelId="{1490980D-7329-4DC0-9BFE-04BD35B84273}" type="pres">
      <dgm:prSet presAssocID="{01FBA83B-7556-4083-9E2E-8F1CA2B5ED68}" presName="node" presStyleLbl="node1" presStyleIdx="1" presStyleCnt="3">
        <dgm:presLayoutVars>
          <dgm:bulletEnabled val="1"/>
        </dgm:presLayoutVars>
      </dgm:prSet>
      <dgm:spPr/>
    </dgm:pt>
    <dgm:pt modelId="{9F959F82-02E7-4DB3-BF3D-91BAB7FA8340}" type="pres">
      <dgm:prSet presAssocID="{51A11BDA-6F71-421A-A2EA-032C585E78A8}" presName="sibTrans" presStyleCnt="0"/>
      <dgm:spPr/>
    </dgm:pt>
    <dgm:pt modelId="{20C5847C-29D4-4256-8E77-63E7F061B260}" type="pres">
      <dgm:prSet presAssocID="{C95ED57A-9BA6-47C0-BA98-A87B54BE0A21}" presName="node" presStyleLbl="node1" presStyleIdx="2" presStyleCnt="3" custLinFactNeighborX="528" custLinFactNeighborY="-3781">
        <dgm:presLayoutVars>
          <dgm:bulletEnabled val="1"/>
        </dgm:presLayoutVars>
      </dgm:prSet>
      <dgm:spPr/>
    </dgm:pt>
  </dgm:ptLst>
  <dgm:cxnLst>
    <dgm:cxn modelId="{CA775318-E34F-480B-AC2C-F281F26CE3C6}" srcId="{3A0AED91-5408-42B9-9F75-4A59AB8CA643}" destId="{FECBFD6D-6FB6-45E4-87D7-95DE41C372EF}" srcOrd="0" destOrd="0" parTransId="{4288B9A6-5F1E-485D-9D99-FF60D571670F}" sibTransId="{2617B556-6782-4AF6-BDF5-66F68A184D4F}"/>
    <dgm:cxn modelId="{965A3539-00B7-466E-A0BB-091F5F2F1D0D}" type="presOf" srcId="{01FBA83B-7556-4083-9E2E-8F1CA2B5ED68}" destId="{1490980D-7329-4DC0-9BFE-04BD35B84273}" srcOrd="0" destOrd="0" presId="urn:microsoft.com/office/officeart/2005/8/layout/default"/>
    <dgm:cxn modelId="{3494327E-5C35-4EC0-9C4C-E12CCCC30F8B}" srcId="{3A0AED91-5408-42B9-9F75-4A59AB8CA643}" destId="{C95ED57A-9BA6-47C0-BA98-A87B54BE0A21}" srcOrd="2" destOrd="0" parTransId="{31D6692D-FF44-48C1-A1AF-8F7476337D0A}" sibTransId="{BDEF94F2-F303-4CC6-8909-230D20400A99}"/>
    <dgm:cxn modelId="{4210398B-4005-43E9-960B-0C67BABE6D60}" type="presOf" srcId="{C95ED57A-9BA6-47C0-BA98-A87B54BE0A21}" destId="{20C5847C-29D4-4256-8E77-63E7F061B260}" srcOrd="0" destOrd="0" presId="urn:microsoft.com/office/officeart/2005/8/layout/default"/>
    <dgm:cxn modelId="{C7FABBBB-C06F-4D7F-BACC-874DFB013C6D}" type="presOf" srcId="{3A0AED91-5408-42B9-9F75-4A59AB8CA643}" destId="{62E55DF3-377E-485A-A33D-8F1ED6383197}" srcOrd="0" destOrd="0" presId="urn:microsoft.com/office/officeart/2005/8/layout/default"/>
    <dgm:cxn modelId="{8324FEE4-60DD-479E-AA5E-DFE41826CB0C}" srcId="{3A0AED91-5408-42B9-9F75-4A59AB8CA643}" destId="{01FBA83B-7556-4083-9E2E-8F1CA2B5ED68}" srcOrd="1" destOrd="0" parTransId="{5AB72A46-CD2D-451D-B40F-25BC7B405939}" sibTransId="{51A11BDA-6F71-421A-A2EA-032C585E78A8}"/>
    <dgm:cxn modelId="{58E434F9-23D8-4DE5-B15F-3C18D623E74F}" type="presOf" srcId="{FECBFD6D-6FB6-45E4-87D7-95DE41C372EF}" destId="{805317D8-85D5-4FCF-8FD5-C0BC122D9D56}" srcOrd="0" destOrd="0" presId="urn:microsoft.com/office/officeart/2005/8/layout/default"/>
    <dgm:cxn modelId="{82349AA3-1149-4448-8863-B2E82F32C362}" type="presParOf" srcId="{62E55DF3-377E-485A-A33D-8F1ED6383197}" destId="{805317D8-85D5-4FCF-8FD5-C0BC122D9D56}" srcOrd="0" destOrd="0" presId="urn:microsoft.com/office/officeart/2005/8/layout/default"/>
    <dgm:cxn modelId="{38B71E3C-94A4-43FE-A847-15F6C0BFA76B}" type="presParOf" srcId="{62E55DF3-377E-485A-A33D-8F1ED6383197}" destId="{CD0C8395-F8B9-47D2-8B9D-051BE77AC1F8}" srcOrd="1" destOrd="0" presId="urn:microsoft.com/office/officeart/2005/8/layout/default"/>
    <dgm:cxn modelId="{DE648A08-539C-4DB1-8465-114799EF1C40}" type="presParOf" srcId="{62E55DF3-377E-485A-A33D-8F1ED6383197}" destId="{1490980D-7329-4DC0-9BFE-04BD35B84273}" srcOrd="2" destOrd="0" presId="urn:microsoft.com/office/officeart/2005/8/layout/default"/>
    <dgm:cxn modelId="{F3686834-8E80-45F9-BBFE-03D22A80CCB5}" type="presParOf" srcId="{62E55DF3-377E-485A-A33D-8F1ED6383197}" destId="{9F959F82-02E7-4DB3-BF3D-91BAB7FA8340}" srcOrd="3" destOrd="0" presId="urn:microsoft.com/office/officeart/2005/8/layout/default"/>
    <dgm:cxn modelId="{23EB8C01-71D8-4EE0-9A06-BB3E71DD5AF1}" type="presParOf" srcId="{62E55DF3-377E-485A-A33D-8F1ED6383197}" destId="{20C5847C-29D4-4256-8E77-63E7F061B260}" srcOrd="4"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EA51B1-7770-4A89-9BA2-4867A90F82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70BFC55F-4633-4B3C-98CF-B2AD4E6B8EEA}">
      <dgm:prSet/>
      <dgm:spPr/>
      <dgm:t>
        <a:bodyPr/>
        <a:lstStyle/>
        <a:p>
          <a:r>
            <a:rPr lang="en-US" dirty="0"/>
            <a:t>As universities transform curriculum in the AI era, the importance of preparing T-shaped professionals for career success is an important topic to explore</a:t>
          </a:r>
          <a:endParaRPr lang="cs-CZ" dirty="0"/>
        </a:p>
      </dgm:t>
    </dgm:pt>
    <dgm:pt modelId="{09CE2FB7-AFD6-4523-B1CE-F8D42D52A6D8}" type="parTrans" cxnId="{EEF50760-B97A-4D0E-B517-4C98184BB367}">
      <dgm:prSet/>
      <dgm:spPr/>
      <dgm:t>
        <a:bodyPr/>
        <a:lstStyle/>
        <a:p>
          <a:endParaRPr lang="cs-CZ"/>
        </a:p>
      </dgm:t>
    </dgm:pt>
    <dgm:pt modelId="{36E382AA-9CAE-4BA7-B90E-56273C4F7130}" type="sibTrans" cxnId="{EEF50760-B97A-4D0E-B517-4C98184BB367}">
      <dgm:prSet/>
      <dgm:spPr/>
      <dgm:t>
        <a:bodyPr/>
        <a:lstStyle/>
        <a:p>
          <a:endParaRPr lang="cs-CZ"/>
        </a:p>
      </dgm:t>
    </dgm:pt>
    <dgm:pt modelId="{808211EA-EA6F-42B5-9EFD-9CA6E89ABED4}">
      <dgm:prSet/>
      <dgm:spPr/>
      <dgm:t>
        <a:bodyPr/>
        <a:lstStyle/>
        <a:p>
          <a:r>
            <a:rPr lang="en-US" dirty="0"/>
            <a:t>T-shaped professionals have deep disciplinary problem-solving skills and broad communications skills for improved teamwork and rapid learning of new areas</a:t>
          </a:r>
          <a:endParaRPr lang="cs-CZ" dirty="0"/>
        </a:p>
      </dgm:t>
    </dgm:pt>
    <dgm:pt modelId="{1D2E39DB-AA69-469E-B52A-19FBCC2D4237}" type="parTrans" cxnId="{280FF672-788A-4889-83A3-71A2CADFC0D8}">
      <dgm:prSet/>
      <dgm:spPr/>
      <dgm:t>
        <a:bodyPr/>
        <a:lstStyle/>
        <a:p>
          <a:endParaRPr lang="cs-CZ"/>
        </a:p>
      </dgm:t>
    </dgm:pt>
    <dgm:pt modelId="{C2C33F0B-B906-4793-85C4-9A47EC3D8B49}" type="sibTrans" cxnId="{280FF672-788A-4889-83A3-71A2CADFC0D8}">
      <dgm:prSet/>
      <dgm:spPr/>
      <dgm:t>
        <a:bodyPr/>
        <a:lstStyle/>
        <a:p>
          <a:endParaRPr lang="cs-CZ"/>
        </a:p>
      </dgm:t>
    </dgm:pt>
    <dgm:pt modelId="{94DAC0A2-8F8B-4784-B2BE-4CB2BB01FEA2}">
      <dgm:prSet/>
      <dgm:spPr/>
      <dgm:t>
        <a:bodyPr/>
        <a:lstStyle/>
        <a:p>
          <a:r>
            <a:rPr lang="en-US" dirty="0"/>
            <a:t>A T-shaped professional has deep expertise in one area (vertical stem of the “T”) and broad skills across multiple areas (horizontal top of the “T”)​​</a:t>
          </a:r>
          <a:endParaRPr lang="cs-CZ" dirty="0"/>
        </a:p>
      </dgm:t>
    </dgm:pt>
    <dgm:pt modelId="{76789B39-9DC8-4430-9E6F-A8DC7E8C6BE1}" type="parTrans" cxnId="{E83E4FDA-BF9D-4234-813B-1B4D16F020D0}">
      <dgm:prSet/>
      <dgm:spPr/>
      <dgm:t>
        <a:bodyPr/>
        <a:lstStyle/>
        <a:p>
          <a:endParaRPr lang="cs-CZ"/>
        </a:p>
      </dgm:t>
    </dgm:pt>
    <dgm:pt modelId="{ECC8375F-7338-49D1-B769-03512E7D273A}" type="sibTrans" cxnId="{E83E4FDA-BF9D-4234-813B-1B4D16F020D0}">
      <dgm:prSet/>
      <dgm:spPr/>
      <dgm:t>
        <a:bodyPr/>
        <a:lstStyle/>
        <a:p>
          <a:endParaRPr lang="cs-CZ"/>
        </a:p>
      </dgm:t>
    </dgm:pt>
    <dgm:pt modelId="{23DD0F61-DC9C-43F9-AE0D-98A7748846DB}">
      <dgm:prSet/>
      <dgm:spPr/>
      <dgm:t>
        <a:bodyPr/>
        <a:lstStyle/>
        <a:p>
          <a:r>
            <a:rPr lang="en-US" dirty="0"/>
            <a:t>T-shaped professionals have depth and breadth across six areas: Emerging technologies, work practices, developmental mindsets, academic disciplines, societal systems, regional cultures</a:t>
          </a:r>
          <a:endParaRPr lang="cs-CZ" dirty="0"/>
        </a:p>
      </dgm:t>
    </dgm:pt>
    <dgm:pt modelId="{710EC288-4F05-4AD7-9E73-160B20557B6D}" type="parTrans" cxnId="{630DC38A-331A-4729-A34A-26A6336E7719}">
      <dgm:prSet/>
      <dgm:spPr/>
      <dgm:t>
        <a:bodyPr/>
        <a:lstStyle/>
        <a:p>
          <a:endParaRPr lang="cs-CZ"/>
        </a:p>
      </dgm:t>
    </dgm:pt>
    <dgm:pt modelId="{B009A612-9D4B-45B9-B894-F67BDE32CF6A}" type="sibTrans" cxnId="{630DC38A-331A-4729-A34A-26A6336E7719}">
      <dgm:prSet/>
      <dgm:spPr/>
      <dgm:t>
        <a:bodyPr/>
        <a:lstStyle/>
        <a:p>
          <a:endParaRPr lang="cs-CZ"/>
        </a:p>
      </dgm:t>
    </dgm:pt>
    <dgm:pt modelId="{0FEE13EE-18D7-412B-8C9D-0AF19B29D23F}" type="pres">
      <dgm:prSet presAssocID="{88EA51B1-7770-4A89-9BA2-4867A90F825B}" presName="linear" presStyleCnt="0">
        <dgm:presLayoutVars>
          <dgm:animLvl val="lvl"/>
          <dgm:resizeHandles val="exact"/>
        </dgm:presLayoutVars>
      </dgm:prSet>
      <dgm:spPr/>
    </dgm:pt>
    <dgm:pt modelId="{F9AAB375-26FE-4BBB-8910-D953F7207A1F}" type="pres">
      <dgm:prSet presAssocID="{70BFC55F-4633-4B3C-98CF-B2AD4E6B8EEA}" presName="parentText" presStyleLbl="node1" presStyleIdx="0" presStyleCnt="4">
        <dgm:presLayoutVars>
          <dgm:chMax val="0"/>
          <dgm:bulletEnabled val="1"/>
        </dgm:presLayoutVars>
      </dgm:prSet>
      <dgm:spPr/>
    </dgm:pt>
    <dgm:pt modelId="{39444076-318A-4923-A311-FFEFFF9F769C}" type="pres">
      <dgm:prSet presAssocID="{36E382AA-9CAE-4BA7-B90E-56273C4F7130}" presName="spacer" presStyleCnt="0"/>
      <dgm:spPr/>
    </dgm:pt>
    <dgm:pt modelId="{E1F78746-93FF-4363-BE24-369C2D7324F1}" type="pres">
      <dgm:prSet presAssocID="{808211EA-EA6F-42B5-9EFD-9CA6E89ABED4}" presName="parentText" presStyleLbl="node1" presStyleIdx="1" presStyleCnt="4">
        <dgm:presLayoutVars>
          <dgm:chMax val="0"/>
          <dgm:bulletEnabled val="1"/>
        </dgm:presLayoutVars>
      </dgm:prSet>
      <dgm:spPr/>
    </dgm:pt>
    <dgm:pt modelId="{DD9A578B-23F0-4DE1-8F0D-54995A010BB8}" type="pres">
      <dgm:prSet presAssocID="{C2C33F0B-B906-4793-85C4-9A47EC3D8B49}" presName="spacer" presStyleCnt="0"/>
      <dgm:spPr/>
    </dgm:pt>
    <dgm:pt modelId="{A7153385-0019-484B-B88B-CE0FA93CE7AA}" type="pres">
      <dgm:prSet presAssocID="{94DAC0A2-8F8B-4784-B2BE-4CB2BB01FEA2}" presName="parentText" presStyleLbl="node1" presStyleIdx="2" presStyleCnt="4">
        <dgm:presLayoutVars>
          <dgm:chMax val="0"/>
          <dgm:bulletEnabled val="1"/>
        </dgm:presLayoutVars>
      </dgm:prSet>
      <dgm:spPr/>
    </dgm:pt>
    <dgm:pt modelId="{83D969B1-1CB6-4C80-AFD3-9C17B3FCB5C0}" type="pres">
      <dgm:prSet presAssocID="{ECC8375F-7338-49D1-B769-03512E7D273A}" presName="spacer" presStyleCnt="0"/>
      <dgm:spPr/>
    </dgm:pt>
    <dgm:pt modelId="{A095AA66-F16B-4691-9143-A7F5F8D2C2A9}" type="pres">
      <dgm:prSet presAssocID="{23DD0F61-DC9C-43F9-AE0D-98A7748846DB}" presName="parentText" presStyleLbl="node1" presStyleIdx="3" presStyleCnt="4">
        <dgm:presLayoutVars>
          <dgm:chMax val="0"/>
          <dgm:bulletEnabled val="1"/>
        </dgm:presLayoutVars>
      </dgm:prSet>
      <dgm:spPr/>
    </dgm:pt>
  </dgm:ptLst>
  <dgm:cxnLst>
    <dgm:cxn modelId="{4842DE07-D2FF-4AA2-AA07-70F3375F4FB1}" type="presOf" srcId="{23DD0F61-DC9C-43F9-AE0D-98A7748846DB}" destId="{A095AA66-F16B-4691-9143-A7F5F8D2C2A9}" srcOrd="0" destOrd="0" presId="urn:microsoft.com/office/officeart/2005/8/layout/vList2"/>
    <dgm:cxn modelId="{52C03815-38F2-4796-B43E-E071B2E915BE}" type="presOf" srcId="{70BFC55F-4633-4B3C-98CF-B2AD4E6B8EEA}" destId="{F9AAB375-26FE-4BBB-8910-D953F7207A1F}" srcOrd="0" destOrd="0" presId="urn:microsoft.com/office/officeart/2005/8/layout/vList2"/>
    <dgm:cxn modelId="{59B5981A-97B9-4210-956F-439DDE48144E}" type="presOf" srcId="{88EA51B1-7770-4A89-9BA2-4867A90F825B}" destId="{0FEE13EE-18D7-412B-8C9D-0AF19B29D23F}" srcOrd="0" destOrd="0" presId="urn:microsoft.com/office/officeart/2005/8/layout/vList2"/>
    <dgm:cxn modelId="{EEF50760-B97A-4D0E-B517-4C98184BB367}" srcId="{88EA51B1-7770-4A89-9BA2-4867A90F825B}" destId="{70BFC55F-4633-4B3C-98CF-B2AD4E6B8EEA}" srcOrd="0" destOrd="0" parTransId="{09CE2FB7-AFD6-4523-B1CE-F8D42D52A6D8}" sibTransId="{36E382AA-9CAE-4BA7-B90E-56273C4F7130}"/>
    <dgm:cxn modelId="{280FF672-788A-4889-83A3-71A2CADFC0D8}" srcId="{88EA51B1-7770-4A89-9BA2-4867A90F825B}" destId="{808211EA-EA6F-42B5-9EFD-9CA6E89ABED4}" srcOrd="1" destOrd="0" parTransId="{1D2E39DB-AA69-469E-B52A-19FBCC2D4237}" sibTransId="{C2C33F0B-B906-4793-85C4-9A47EC3D8B49}"/>
    <dgm:cxn modelId="{42D14A86-DBA0-4681-97C6-EBA6050B6AA6}" type="presOf" srcId="{94DAC0A2-8F8B-4784-B2BE-4CB2BB01FEA2}" destId="{A7153385-0019-484B-B88B-CE0FA93CE7AA}" srcOrd="0" destOrd="0" presId="urn:microsoft.com/office/officeart/2005/8/layout/vList2"/>
    <dgm:cxn modelId="{630DC38A-331A-4729-A34A-26A6336E7719}" srcId="{88EA51B1-7770-4A89-9BA2-4867A90F825B}" destId="{23DD0F61-DC9C-43F9-AE0D-98A7748846DB}" srcOrd="3" destOrd="0" parTransId="{710EC288-4F05-4AD7-9E73-160B20557B6D}" sibTransId="{B009A612-9D4B-45B9-B894-F67BDE32CF6A}"/>
    <dgm:cxn modelId="{E83E4FDA-BF9D-4234-813B-1B4D16F020D0}" srcId="{88EA51B1-7770-4A89-9BA2-4867A90F825B}" destId="{94DAC0A2-8F8B-4784-B2BE-4CB2BB01FEA2}" srcOrd="2" destOrd="0" parTransId="{76789B39-9DC8-4430-9E6F-A8DC7E8C6BE1}" sibTransId="{ECC8375F-7338-49D1-B769-03512E7D273A}"/>
    <dgm:cxn modelId="{A9B2CDED-790E-4E6A-8F64-6965B2AE62D3}" type="presOf" srcId="{808211EA-EA6F-42B5-9EFD-9CA6E89ABED4}" destId="{E1F78746-93FF-4363-BE24-369C2D7324F1}" srcOrd="0" destOrd="0" presId="urn:microsoft.com/office/officeart/2005/8/layout/vList2"/>
    <dgm:cxn modelId="{4A9EE752-3685-4534-8048-5DDAF4CB0BB0}" type="presParOf" srcId="{0FEE13EE-18D7-412B-8C9D-0AF19B29D23F}" destId="{F9AAB375-26FE-4BBB-8910-D953F7207A1F}" srcOrd="0" destOrd="0" presId="urn:microsoft.com/office/officeart/2005/8/layout/vList2"/>
    <dgm:cxn modelId="{362081AB-2E2A-47AE-8F49-E9CADE258947}" type="presParOf" srcId="{0FEE13EE-18D7-412B-8C9D-0AF19B29D23F}" destId="{39444076-318A-4923-A311-FFEFFF9F769C}" srcOrd="1" destOrd="0" presId="urn:microsoft.com/office/officeart/2005/8/layout/vList2"/>
    <dgm:cxn modelId="{1153AFF5-2BD8-4000-BE16-0D1CF76E3688}" type="presParOf" srcId="{0FEE13EE-18D7-412B-8C9D-0AF19B29D23F}" destId="{E1F78746-93FF-4363-BE24-369C2D7324F1}" srcOrd="2" destOrd="0" presId="urn:microsoft.com/office/officeart/2005/8/layout/vList2"/>
    <dgm:cxn modelId="{DC44705F-EEDA-400E-8628-3893963F39F6}" type="presParOf" srcId="{0FEE13EE-18D7-412B-8C9D-0AF19B29D23F}" destId="{DD9A578B-23F0-4DE1-8F0D-54995A010BB8}" srcOrd="3" destOrd="0" presId="urn:microsoft.com/office/officeart/2005/8/layout/vList2"/>
    <dgm:cxn modelId="{759DF123-6560-40EB-8996-1BCB0BCCE69F}" type="presParOf" srcId="{0FEE13EE-18D7-412B-8C9D-0AF19B29D23F}" destId="{A7153385-0019-484B-B88B-CE0FA93CE7AA}" srcOrd="4" destOrd="0" presId="urn:microsoft.com/office/officeart/2005/8/layout/vList2"/>
    <dgm:cxn modelId="{E467CACF-4885-4E45-B6A3-B79871B645C1}" type="presParOf" srcId="{0FEE13EE-18D7-412B-8C9D-0AF19B29D23F}" destId="{83D969B1-1CB6-4C80-AFD3-9C17B3FCB5C0}" srcOrd="5" destOrd="0" presId="urn:microsoft.com/office/officeart/2005/8/layout/vList2"/>
    <dgm:cxn modelId="{00CF62F1-0012-4194-AA66-63781158499F}" type="presParOf" srcId="{0FEE13EE-18D7-412B-8C9D-0AF19B29D23F}" destId="{A095AA66-F16B-4691-9143-A7F5F8D2C2A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15CFE-E064-4BB5-A5BE-C62AE2F6BA55}">
      <dsp:nvSpPr>
        <dsp:cNvPr id="0" name=""/>
        <dsp:cNvSpPr/>
      </dsp:nvSpPr>
      <dsp:spPr>
        <a:xfrm>
          <a:off x="41198" y="2597"/>
          <a:ext cx="2218992" cy="1109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noProof="0"/>
            <a:t>I – shape</a:t>
          </a:r>
          <a:endParaRPr lang="en-US" sz="3600" kern="1200" noProof="0" dirty="0"/>
        </a:p>
      </dsp:txBody>
      <dsp:txXfrm>
        <a:off x="73694" y="35093"/>
        <a:ext cx="2154000" cy="1044504"/>
      </dsp:txXfrm>
    </dsp:sp>
    <dsp:sp modelId="{95AC5F55-3957-457D-83A8-AD3901B1100D}">
      <dsp:nvSpPr>
        <dsp:cNvPr id="0" name=""/>
        <dsp:cNvSpPr/>
      </dsp:nvSpPr>
      <dsp:spPr>
        <a:xfrm>
          <a:off x="263098" y="1112093"/>
          <a:ext cx="221899" cy="832122"/>
        </a:xfrm>
        <a:custGeom>
          <a:avLst/>
          <a:gdLst/>
          <a:ahLst/>
          <a:cxnLst/>
          <a:rect l="0" t="0" r="0" b="0"/>
          <a:pathLst>
            <a:path>
              <a:moveTo>
                <a:pt x="0" y="0"/>
              </a:moveTo>
              <a:lnTo>
                <a:pt x="0" y="832122"/>
              </a:lnTo>
              <a:lnTo>
                <a:pt x="221899" y="83212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A954EEA-2237-4671-865B-4A096CF6254E}">
      <dsp:nvSpPr>
        <dsp:cNvPr id="0" name=""/>
        <dsp:cNvSpPr/>
      </dsp:nvSpPr>
      <dsp:spPr>
        <a:xfrm>
          <a:off x="484997" y="1389467"/>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a:t>Deeply focused</a:t>
          </a:r>
          <a:endParaRPr lang="en-US" sz="1800" kern="1200" noProof="0" dirty="0"/>
        </a:p>
      </dsp:txBody>
      <dsp:txXfrm>
        <a:off x="517493" y="1421963"/>
        <a:ext cx="1710202" cy="1044504"/>
      </dsp:txXfrm>
    </dsp:sp>
    <dsp:sp modelId="{F4579CAF-34F4-434D-92D7-2ACF21E59EFF}">
      <dsp:nvSpPr>
        <dsp:cNvPr id="0" name=""/>
        <dsp:cNvSpPr/>
      </dsp:nvSpPr>
      <dsp:spPr>
        <a:xfrm>
          <a:off x="263098" y="1112093"/>
          <a:ext cx="221899" cy="2218992"/>
        </a:xfrm>
        <a:custGeom>
          <a:avLst/>
          <a:gdLst/>
          <a:ahLst/>
          <a:cxnLst/>
          <a:rect l="0" t="0" r="0" b="0"/>
          <a:pathLst>
            <a:path>
              <a:moveTo>
                <a:pt x="0" y="0"/>
              </a:moveTo>
              <a:lnTo>
                <a:pt x="0" y="2218992"/>
              </a:lnTo>
              <a:lnTo>
                <a:pt x="221899" y="221899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0F058D-35B8-4D66-B071-9B9335D4AF8E}">
      <dsp:nvSpPr>
        <dsp:cNvPr id="0" name=""/>
        <dsp:cNvSpPr/>
      </dsp:nvSpPr>
      <dsp:spPr>
        <a:xfrm>
          <a:off x="484997" y="2776338"/>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a:t>Expert only in one branch</a:t>
          </a:r>
          <a:endParaRPr lang="en-US" sz="1800" kern="1200" noProof="0" dirty="0"/>
        </a:p>
      </dsp:txBody>
      <dsp:txXfrm>
        <a:off x="517493" y="2808834"/>
        <a:ext cx="1710202" cy="1044504"/>
      </dsp:txXfrm>
    </dsp:sp>
    <dsp:sp modelId="{0029D773-D491-479C-B5B8-EC3D8ADB1A9D}">
      <dsp:nvSpPr>
        <dsp:cNvPr id="0" name=""/>
        <dsp:cNvSpPr/>
      </dsp:nvSpPr>
      <dsp:spPr>
        <a:xfrm>
          <a:off x="2814939" y="2597"/>
          <a:ext cx="2218992" cy="1109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noProof="0"/>
            <a:t>Dash – shape</a:t>
          </a:r>
          <a:endParaRPr lang="en-US" sz="3600" kern="1200" noProof="0" dirty="0"/>
        </a:p>
      </dsp:txBody>
      <dsp:txXfrm>
        <a:off x="2847435" y="35093"/>
        <a:ext cx="2154000" cy="1044504"/>
      </dsp:txXfrm>
    </dsp:sp>
    <dsp:sp modelId="{C3029A4C-4C8E-43A1-962B-89F53125DFFD}">
      <dsp:nvSpPr>
        <dsp:cNvPr id="0" name=""/>
        <dsp:cNvSpPr/>
      </dsp:nvSpPr>
      <dsp:spPr>
        <a:xfrm>
          <a:off x="3036838" y="1112093"/>
          <a:ext cx="221899" cy="832122"/>
        </a:xfrm>
        <a:custGeom>
          <a:avLst/>
          <a:gdLst/>
          <a:ahLst/>
          <a:cxnLst/>
          <a:rect l="0" t="0" r="0" b="0"/>
          <a:pathLst>
            <a:path>
              <a:moveTo>
                <a:pt x="0" y="0"/>
              </a:moveTo>
              <a:lnTo>
                <a:pt x="0" y="832122"/>
              </a:lnTo>
              <a:lnTo>
                <a:pt x="221899" y="83212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E8B1F6-7F5D-4B3F-BA25-FD6CAB8FEFF6}">
      <dsp:nvSpPr>
        <dsp:cNvPr id="0" name=""/>
        <dsp:cNvSpPr/>
      </dsp:nvSpPr>
      <dsp:spPr>
        <a:xfrm>
          <a:off x="3258738" y="1389467"/>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a:t>Interdisciplinary approach</a:t>
          </a:r>
          <a:endParaRPr lang="en-US" sz="1800" kern="1200" noProof="0" dirty="0"/>
        </a:p>
      </dsp:txBody>
      <dsp:txXfrm>
        <a:off x="3291234" y="1421963"/>
        <a:ext cx="1710202" cy="1044504"/>
      </dsp:txXfrm>
    </dsp:sp>
    <dsp:sp modelId="{2CAEEB9C-CACF-4763-BB4F-36B5D3145B58}">
      <dsp:nvSpPr>
        <dsp:cNvPr id="0" name=""/>
        <dsp:cNvSpPr/>
      </dsp:nvSpPr>
      <dsp:spPr>
        <a:xfrm>
          <a:off x="3036838" y="1112093"/>
          <a:ext cx="221899" cy="2218992"/>
        </a:xfrm>
        <a:custGeom>
          <a:avLst/>
          <a:gdLst/>
          <a:ahLst/>
          <a:cxnLst/>
          <a:rect l="0" t="0" r="0" b="0"/>
          <a:pathLst>
            <a:path>
              <a:moveTo>
                <a:pt x="0" y="0"/>
              </a:moveTo>
              <a:lnTo>
                <a:pt x="0" y="2218992"/>
              </a:lnTo>
              <a:lnTo>
                <a:pt x="221899" y="221899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B13DCA-1252-4CF3-9858-667767CF02A5}">
      <dsp:nvSpPr>
        <dsp:cNvPr id="0" name=""/>
        <dsp:cNvSpPr/>
      </dsp:nvSpPr>
      <dsp:spPr>
        <a:xfrm>
          <a:off x="3258738" y="2776338"/>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a:t>Not expert, but is able to communicate with I-shapes</a:t>
          </a:r>
          <a:endParaRPr lang="en-US" sz="1800" kern="1200" noProof="0" dirty="0"/>
        </a:p>
      </dsp:txBody>
      <dsp:txXfrm>
        <a:off x="3291234" y="2808834"/>
        <a:ext cx="1710202" cy="1044504"/>
      </dsp:txXfrm>
    </dsp:sp>
    <dsp:sp modelId="{275E09DC-7FA1-4051-8299-B33E0AD66344}">
      <dsp:nvSpPr>
        <dsp:cNvPr id="0" name=""/>
        <dsp:cNvSpPr/>
      </dsp:nvSpPr>
      <dsp:spPr>
        <a:xfrm>
          <a:off x="5588680" y="2597"/>
          <a:ext cx="2218992" cy="1109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noProof="0"/>
            <a:t>T – shape</a:t>
          </a:r>
          <a:endParaRPr lang="en-US" sz="3600" kern="1200" noProof="0" dirty="0"/>
        </a:p>
      </dsp:txBody>
      <dsp:txXfrm>
        <a:off x="5621176" y="35093"/>
        <a:ext cx="2154000" cy="1044504"/>
      </dsp:txXfrm>
    </dsp:sp>
    <dsp:sp modelId="{D34FCB1F-3EB6-4BD1-977E-EFB63567C71D}">
      <dsp:nvSpPr>
        <dsp:cNvPr id="0" name=""/>
        <dsp:cNvSpPr/>
      </dsp:nvSpPr>
      <dsp:spPr>
        <a:xfrm>
          <a:off x="5810579" y="1112093"/>
          <a:ext cx="221899" cy="832122"/>
        </a:xfrm>
        <a:custGeom>
          <a:avLst/>
          <a:gdLst/>
          <a:ahLst/>
          <a:cxnLst/>
          <a:rect l="0" t="0" r="0" b="0"/>
          <a:pathLst>
            <a:path>
              <a:moveTo>
                <a:pt x="0" y="0"/>
              </a:moveTo>
              <a:lnTo>
                <a:pt x="0" y="832122"/>
              </a:lnTo>
              <a:lnTo>
                <a:pt x="221899" y="83212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9C68E-F4AF-45BD-B209-8B139F241057}">
      <dsp:nvSpPr>
        <dsp:cNvPr id="0" name=""/>
        <dsp:cNvSpPr/>
      </dsp:nvSpPr>
      <dsp:spPr>
        <a:xfrm>
          <a:off x="6032478" y="1389467"/>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a:t>Multidisciplinary approach</a:t>
          </a:r>
          <a:endParaRPr lang="en-US" sz="1800" kern="1200" noProof="0" dirty="0"/>
        </a:p>
      </dsp:txBody>
      <dsp:txXfrm>
        <a:off x="6064974" y="1421963"/>
        <a:ext cx="1710202" cy="1044504"/>
      </dsp:txXfrm>
    </dsp:sp>
    <dsp:sp modelId="{4825501E-E8F9-47FC-88D9-26C3A50BA449}">
      <dsp:nvSpPr>
        <dsp:cNvPr id="0" name=""/>
        <dsp:cNvSpPr/>
      </dsp:nvSpPr>
      <dsp:spPr>
        <a:xfrm>
          <a:off x="5810579" y="1112093"/>
          <a:ext cx="221899" cy="2218992"/>
        </a:xfrm>
        <a:custGeom>
          <a:avLst/>
          <a:gdLst/>
          <a:ahLst/>
          <a:cxnLst/>
          <a:rect l="0" t="0" r="0" b="0"/>
          <a:pathLst>
            <a:path>
              <a:moveTo>
                <a:pt x="0" y="0"/>
              </a:moveTo>
              <a:lnTo>
                <a:pt x="0" y="2218992"/>
              </a:lnTo>
              <a:lnTo>
                <a:pt x="221899" y="2218992"/>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EA130C-B9CC-47D4-8D2E-B4D43C0498C1}">
      <dsp:nvSpPr>
        <dsp:cNvPr id="0" name=""/>
        <dsp:cNvSpPr/>
      </dsp:nvSpPr>
      <dsp:spPr>
        <a:xfrm>
          <a:off x="6032478" y="2776338"/>
          <a:ext cx="1775194" cy="1109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noProof="0"/>
            <a:t>Expert in one field, interdisciplinary in the others</a:t>
          </a:r>
          <a:endParaRPr lang="en-US" sz="1800" kern="1200" noProof="0" dirty="0"/>
        </a:p>
      </dsp:txBody>
      <dsp:txXfrm>
        <a:off x="6064974" y="2808834"/>
        <a:ext cx="1710202" cy="1044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C6BB-CABE-4F2B-96E5-392661E7A234}">
      <dsp:nvSpPr>
        <dsp:cNvPr id="0" name=""/>
        <dsp:cNvSpPr/>
      </dsp:nvSpPr>
      <dsp:spPr>
        <a:xfrm>
          <a:off x="0" y="1406"/>
          <a:ext cx="936104" cy="287750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noProof="0" dirty="0"/>
            <a:t>Core disciplines</a:t>
          </a:r>
        </a:p>
      </dsp:txBody>
      <dsp:txXfrm>
        <a:off x="45697" y="47103"/>
        <a:ext cx="844710" cy="2786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70B1-E907-42D5-AF3A-AA33E81050B4}">
      <dsp:nvSpPr>
        <dsp:cNvPr id="0" name=""/>
        <dsp:cNvSpPr/>
      </dsp:nvSpPr>
      <dsp:spPr>
        <a:xfrm>
          <a:off x="0" y="5187"/>
          <a:ext cx="2879725" cy="678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cs-CZ" sz="2900" kern="1200"/>
            <a:t>Soft skills</a:t>
          </a:r>
        </a:p>
      </dsp:txBody>
      <dsp:txXfrm>
        <a:off x="33127" y="38314"/>
        <a:ext cx="2813471" cy="612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5A53-8D16-4483-A0E8-453ADAB8569A}">
      <dsp:nvSpPr>
        <dsp:cNvPr id="0" name=""/>
        <dsp:cNvSpPr/>
      </dsp:nvSpPr>
      <dsp:spPr>
        <a:xfrm>
          <a:off x="597510" y="3008"/>
          <a:ext cx="1613290" cy="10670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i="0" kern="1200" baseline="0" noProof="0" dirty="0"/>
            <a:t>IT</a:t>
          </a:r>
          <a:r>
            <a:rPr lang="en-US" sz="1400" b="0" i="0" kern="1200" noProof="0" dirty="0"/>
            <a:t> knowledge</a:t>
          </a:r>
          <a:endParaRPr lang="en-US" sz="1400" kern="1200" noProof="0" dirty="0"/>
        </a:p>
      </dsp:txBody>
      <dsp:txXfrm>
        <a:off x="649599" y="55097"/>
        <a:ext cx="1509112" cy="962862"/>
      </dsp:txXfrm>
    </dsp:sp>
    <dsp:sp modelId="{7DC87641-439A-46D0-A905-4D9DF0B60DD5}">
      <dsp:nvSpPr>
        <dsp:cNvPr id="0" name=""/>
        <dsp:cNvSpPr/>
      </dsp:nvSpPr>
      <dsp:spPr>
        <a:xfrm>
          <a:off x="597510" y="1234208"/>
          <a:ext cx="1613290" cy="10670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noProof="0"/>
            <a:t>Service</a:t>
          </a:r>
          <a:r>
            <a:rPr lang="en-US" sz="1400" kern="1200" noProof="0"/>
            <a:t> Science</a:t>
          </a:r>
        </a:p>
      </dsp:txBody>
      <dsp:txXfrm>
        <a:off x="649599" y="1286297"/>
        <a:ext cx="1509112" cy="962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17D8-85D5-4FCF-8FD5-C0BC122D9D56}">
      <dsp:nvSpPr>
        <dsp:cNvPr id="0" name=""/>
        <dsp:cNvSpPr/>
      </dsp:nvSpPr>
      <dsp:spPr>
        <a:xfrm>
          <a:off x="0"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noProof="0"/>
            <a:t>Economics</a:t>
          </a:r>
          <a:r>
            <a:rPr lang="en-US" sz="1000" b="0" i="0" kern="1200" baseline="0" noProof="0"/>
            <a:t>  and finance</a:t>
          </a:r>
          <a:endParaRPr lang="en-US" sz="1000" kern="1200" noProof="0"/>
        </a:p>
      </dsp:txBody>
      <dsp:txXfrm>
        <a:off x="0" y="216438"/>
        <a:ext cx="855094" cy="513057"/>
      </dsp:txXfrm>
    </dsp:sp>
    <dsp:sp modelId="{1490980D-7329-4DC0-9BFE-04BD35B84273}">
      <dsp:nvSpPr>
        <dsp:cNvPr id="0" name=""/>
        <dsp:cNvSpPr/>
      </dsp:nvSpPr>
      <dsp:spPr>
        <a:xfrm>
          <a:off x="940604" y="235837"/>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a:t>Management and marketing</a:t>
          </a:r>
          <a:endParaRPr lang="en-US" sz="1000" kern="1200" noProof="0"/>
        </a:p>
      </dsp:txBody>
      <dsp:txXfrm>
        <a:off x="940604" y="235837"/>
        <a:ext cx="855094" cy="513057"/>
      </dsp:txXfrm>
    </dsp:sp>
    <dsp:sp modelId="{20C5847C-29D4-4256-8E77-63E7F061B260}">
      <dsp:nvSpPr>
        <dsp:cNvPr id="0" name=""/>
        <dsp:cNvSpPr/>
      </dsp:nvSpPr>
      <dsp:spPr>
        <a:xfrm>
          <a:off x="1881209"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a:t>Soft and Other Skills</a:t>
          </a:r>
          <a:endParaRPr lang="en-US" sz="1000" kern="1200" noProof="0" dirty="0"/>
        </a:p>
      </dsp:txBody>
      <dsp:txXfrm>
        <a:off x="1881209" y="216438"/>
        <a:ext cx="855094" cy="5130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B375-26FE-4BBB-8910-D953F7207A1F}">
      <dsp:nvSpPr>
        <dsp:cNvPr id="0" name=""/>
        <dsp:cNvSpPr/>
      </dsp:nvSpPr>
      <dsp:spPr>
        <a:xfrm>
          <a:off x="0" y="433986"/>
          <a:ext cx="612648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 universities transform curriculum in the AI era, the importance of preparing T-shaped professionals for career success is an important topic to explore</a:t>
          </a:r>
          <a:endParaRPr lang="cs-CZ" sz="1600" kern="1200" dirty="0"/>
        </a:p>
      </dsp:txBody>
      <dsp:txXfrm>
        <a:off x="41123" y="475109"/>
        <a:ext cx="6044234" cy="760154"/>
      </dsp:txXfrm>
    </dsp:sp>
    <dsp:sp modelId="{E1F78746-93FF-4363-BE24-369C2D7324F1}">
      <dsp:nvSpPr>
        <dsp:cNvPr id="0" name=""/>
        <dsp:cNvSpPr/>
      </dsp:nvSpPr>
      <dsp:spPr>
        <a:xfrm>
          <a:off x="0" y="1322466"/>
          <a:ext cx="612648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T-shaped professionals have deep disciplinary problem-solving skills and broad communications skills for improved teamwork and rapid learning of new areas</a:t>
          </a:r>
          <a:endParaRPr lang="cs-CZ" sz="1600" kern="1200" dirty="0"/>
        </a:p>
      </dsp:txBody>
      <dsp:txXfrm>
        <a:off x="41123" y="1363589"/>
        <a:ext cx="6044234" cy="760154"/>
      </dsp:txXfrm>
    </dsp:sp>
    <dsp:sp modelId="{A7153385-0019-484B-B88B-CE0FA93CE7AA}">
      <dsp:nvSpPr>
        <dsp:cNvPr id="0" name=""/>
        <dsp:cNvSpPr/>
      </dsp:nvSpPr>
      <dsp:spPr>
        <a:xfrm>
          <a:off x="0" y="2210946"/>
          <a:ext cx="612648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 T-shaped professional has deep expertise in one area (vertical stem of the “T”) and broad skills across multiple areas (horizontal top of the “T”)​​</a:t>
          </a:r>
          <a:endParaRPr lang="cs-CZ" sz="1600" kern="1200" dirty="0"/>
        </a:p>
      </dsp:txBody>
      <dsp:txXfrm>
        <a:off x="41123" y="2252069"/>
        <a:ext cx="6044234" cy="760154"/>
      </dsp:txXfrm>
    </dsp:sp>
    <dsp:sp modelId="{A095AA66-F16B-4691-9143-A7F5F8D2C2A9}">
      <dsp:nvSpPr>
        <dsp:cNvPr id="0" name=""/>
        <dsp:cNvSpPr/>
      </dsp:nvSpPr>
      <dsp:spPr>
        <a:xfrm>
          <a:off x="0" y="3099426"/>
          <a:ext cx="612648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T-shaped professionals have depth and breadth across six areas: Emerging technologies, work practices, developmental mindsets, academic disciplines, societal systems, regional cultures</a:t>
          </a:r>
          <a:endParaRPr lang="cs-CZ" sz="1600" kern="1200" dirty="0"/>
        </a:p>
      </dsp:txBody>
      <dsp:txXfrm>
        <a:off x="41123" y="3140549"/>
        <a:ext cx="6044234"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0B0AE-FF60-43D4-859A-2149A894F956}" type="datetimeFigureOut">
              <a:rPr lang="cs-CZ" smtClean="0"/>
              <a:t>05.12.2024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4C4C2-6E1A-41CC-A05E-199D6F4B8A07}" type="slidenum">
              <a:rPr lang="cs-CZ" smtClean="0"/>
              <a:t>‹#›</a:t>
            </a:fld>
            <a:endParaRPr lang="cs-CZ"/>
          </a:p>
        </p:txBody>
      </p:sp>
    </p:spTree>
    <p:extLst>
      <p:ext uri="{BB962C8B-B14F-4D97-AF65-F5344CB8AC3E}">
        <p14:creationId xmlns:p14="http://schemas.microsoft.com/office/powerpoint/2010/main" val="26458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uggingface.co/spaces/stabilityai/stable-diffus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176A4-4410-4B48-A3D9-2EEAD41C2C85}" type="slidenum">
              <a:rPr lang="en-US" smtClean="0"/>
              <a:t>4</a:t>
            </a:fld>
            <a:endParaRPr lang="en-US"/>
          </a:p>
        </p:txBody>
      </p:sp>
    </p:spTree>
    <p:extLst>
      <p:ext uri="{BB962C8B-B14F-4D97-AF65-F5344CB8AC3E}">
        <p14:creationId xmlns:p14="http://schemas.microsoft.com/office/powerpoint/2010/main" val="22557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5ba7c72d7_1_3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65ba7c72d7_1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eba5eb7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aeba5eb7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aeba5eb7e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af11833a1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af11833a1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2af11833a1d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f11833a1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af11833a1d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2af11833a1d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176A4-4410-4B48-A3D9-2EEAD41C2C85}" type="slidenum">
              <a:rPr lang="en-US" smtClean="0"/>
              <a:t>5</a:t>
            </a:fld>
            <a:endParaRPr lang="en-US"/>
          </a:p>
        </p:txBody>
      </p:sp>
    </p:spTree>
    <p:extLst>
      <p:ext uri="{BB962C8B-B14F-4D97-AF65-F5344CB8AC3E}">
        <p14:creationId xmlns:p14="http://schemas.microsoft.com/office/powerpoint/2010/main" val="297335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BiblioR2018 Rouse WB, Spohrer JC (2018) Automating versus augmenting intelligence. Journal of Enterprise Transformation,  8:1-2, 1-21, DOI: 10.1080/19488289.2018.1424059. URL: https://service-</a:t>
            </a:r>
            <a:r>
              <a:rPr lang="en-US" dirty="0" err="1"/>
              <a:t>science.info</a:t>
            </a:r>
            <a:r>
              <a:rPr lang="en-US" dirty="0"/>
              <a:t>/wp-content/uploads/2018/08/Rouse-Spohrer-Automating-Versus-Augmenting-Intelligence-12-21-17-copy.pdf  Quotes: "Abstract: This article addresses the prospects for automating intelligence versus augmenting human intelligence. The evolution of artificial intelligence (AI) is summarized, including contemporary AI and the new capabilities now possible. Functional requirements to augment human intelligence are outlined. An overall architecture is presented for providing this functionality, including how it will make deep learning explainable to decision makers. Three case studies are addressed, including driverless cars, medical diagnosis, and insurance underwriting. Paths to transformation in these domains are discussed. Prospects for innovation are considered in terms of what we can now do, what we surely will be able to do soon, and what we are unlikely to ever be able to do.";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BiblioS2017 Imagination Challenge: Quantify and graph cost of digital workers and GDP per employee USA from 1960-2080. Service-</a:t>
            </a:r>
            <a:r>
              <a:rPr lang="en-US" dirty="0" err="1"/>
              <a:t>Science.Info</a:t>
            </a:r>
            <a:r>
              <a:rPr lang="en-US" dirty="0"/>
              <a:t> Blog Post. URL: https://service-</a:t>
            </a:r>
            <a:r>
              <a:rPr lang="en-US" dirty="0" err="1"/>
              <a:t>science.info</a:t>
            </a:r>
            <a:r>
              <a:rPr lang="en-US" dirty="0"/>
              <a:t>/archives/4741 Quotes: "Imagination challenge: Consider quantifying and graphing the decreasing cost of digital workers due to Moore’s Law, and increasing GDP/Employees USA from 1960 to 2080 (projected). A narrow digital worker will cost about a million dollars by 2025, and require a </a:t>
            </a:r>
            <a:r>
              <a:rPr lang="en-US" dirty="0" err="1"/>
              <a:t>petascale</a:t>
            </a:r>
            <a:r>
              <a:rPr lang="en-US" dirty="0"/>
              <a:t> computational system.  The same digital worker will cost about a thousand dollars by 2045, and about $1 by 2065.";</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are an entrepreneur or CEO you are excited about the drop in cost of digital workers, because that means GDP per employee will continue its exponential increase.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 http://service-science.info/archives/4741</a:t>
            </a:r>
          </a:p>
          <a:p>
            <a:endParaRPr lang="en-US" dirty="0"/>
          </a:p>
        </p:txBody>
      </p:sp>
      <p:sp>
        <p:nvSpPr>
          <p:cNvPr id="4" name="Slide Number Placeholder 3"/>
          <p:cNvSpPr>
            <a:spLocks noGrp="1"/>
          </p:cNvSpPr>
          <p:nvPr>
            <p:ph type="sldNum" sz="quarter" idx="5"/>
          </p:nvPr>
        </p:nvSpPr>
        <p:spPr/>
        <p:txBody>
          <a:bodyPr/>
          <a:lstStyle/>
          <a:p>
            <a:fld id="{9E5176A4-4410-4B48-A3D9-2EEAD41C2C85}" type="slidenum">
              <a:rPr lang="en-US" smtClean="0"/>
              <a:t>6</a:t>
            </a:fld>
            <a:endParaRPr lang="en-US"/>
          </a:p>
        </p:txBody>
      </p:sp>
    </p:spTree>
    <p:extLst>
      <p:ext uri="{BB962C8B-B14F-4D97-AF65-F5344CB8AC3E}">
        <p14:creationId xmlns:p14="http://schemas.microsoft.com/office/powerpoint/2010/main" val="355621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URL:  https://</a:t>
            </a:r>
            <a:r>
              <a:rPr lang="en-US" dirty="0" err="1"/>
              <a:t>twitter.com</a:t>
            </a:r>
            <a:r>
              <a:rPr lang="en-US" dirty="0"/>
              <a:t>/</a:t>
            </a:r>
            <a:r>
              <a:rPr lang="en-US" dirty="0" err="1"/>
              <a:t>tessardavis</a:t>
            </a:r>
            <a:r>
              <a:rPr lang="en-US" dirty="0"/>
              <a:t>/status/1557711104071110656?s=27&amp;t=bjhMxHur1FfzrOtkpxMdDg </a:t>
            </a:r>
          </a:p>
          <a:p>
            <a:endParaRPr lang="en-US" dirty="0"/>
          </a:p>
          <a:p>
            <a:r>
              <a:rPr lang="en-US" dirty="0"/>
              <a:t>BiblioD2022 Davis TR (2022)10 mind-blowing AI websites you probably didn't know existed. Tweeted from  </a:t>
            </a:r>
            <a:r>
              <a:rPr lang="en-US" dirty="0" err="1"/>
              <a:t>TessaRDavis</a:t>
            </a:r>
            <a:r>
              <a:rPr lang="en-US" dirty="0"/>
              <a:t> (@Tessa Davis. URL:  https://</a:t>
            </a:r>
            <a:r>
              <a:rPr lang="en-US" dirty="0" err="1"/>
              <a:t>twitter.com</a:t>
            </a:r>
            <a:r>
              <a:rPr lang="en-US" dirty="0"/>
              <a:t>/</a:t>
            </a:r>
            <a:r>
              <a:rPr lang="en-US" dirty="0" err="1"/>
              <a:t>tessardavis</a:t>
            </a:r>
            <a:r>
              <a:rPr lang="en-US" dirty="0"/>
              <a:t>/status/1557711104071110656?s=27&amp;t=bjhMxHur1FfzrOtkpxMdDg Quotes: "TL;DR - 10 AI websites you probably didn't know existed:</a:t>
            </a:r>
          </a:p>
          <a:p>
            <a:endParaRPr lang="en-US" dirty="0"/>
          </a:p>
          <a:p>
            <a:r>
              <a:rPr lang="en-US" dirty="0"/>
              <a:t>• #1 Magic Eraser</a:t>
            </a:r>
          </a:p>
          <a:p>
            <a:r>
              <a:rPr lang="en-US" dirty="0"/>
              <a:t>• #2 </a:t>
            </a:r>
            <a:r>
              <a:rPr lang="en-US" dirty="0" err="1"/>
              <a:t>Craiyon</a:t>
            </a:r>
            <a:endParaRPr lang="en-US" dirty="0"/>
          </a:p>
          <a:p>
            <a:r>
              <a:rPr lang="en-US" dirty="0"/>
              <a:t>• #3 </a:t>
            </a:r>
            <a:r>
              <a:rPr lang="en-US" dirty="0" err="1"/>
              <a:t>Rytr</a:t>
            </a:r>
            <a:endParaRPr lang="en-US" dirty="0"/>
          </a:p>
          <a:p>
            <a:r>
              <a:rPr lang="en-US" dirty="0"/>
              <a:t>• #4 Thing Translator</a:t>
            </a:r>
          </a:p>
          <a:p>
            <a:r>
              <a:rPr lang="en-US" dirty="0"/>
              <a:t>• #5 </a:t>
            </a:r>
            <a:r>
              <a:rPr lang="en-US" dirty="0" err="1"/>
              <a:t>Autodraw</a:t>
            </a:r>
            <a:endParaRPr lang="en-US" dirty="0"/>
          </a:p>
          <a:p>
            <a:r>
              <a:rPr lang="en-US" dirty="0"/>
              <a:t>• #6 </a:t>
            </a:r>
            <a:r>
              <a:rPr lang="en-US" dirty="0" err="1"/>
              <a:t>Fontjoy</a:t>
            </a:r>
            <a:endParaRPr lang="en-US" dirty="0"/>
          </a:p>
          <a:p>
            <a:r>
              <a:rPr lang="en-US" dirty="0"/>
              <a:t>• #7 Talk to Book</a:t>
            </a:r>
          </a:p>
          <a:p>
            <a:r>
              <a:rPr lang="en-US" dirty="0"/>
              <a:t>• #8 This Person Does Not Exist</a:t>
            </a:r>
          </a:p>
          <a:p>
            <a:r>
              <a:rPr lang="en-US" dirty="0"/>
              <a:t>• #9 </a:t>
            </a:r>
            <a:r>
              <a:rPr lang="en-US" dirty="0" err="1"/>
              <a:t>Namelix</a:t>
            </a:r>
            <a:endParaRPr lang="en-US" dirty="0"/>
          </a:p>
          <a:p>
            <a:r>
              <a:rPr lang="en-US" dirty="0"/>
              <a:t>• #10 Let's Enhance";</a:t>
            </a:r>
          </a:p>
          <a:p>
            <a:endParaRPr lang="en-US" dirty="0"/>
          </a:p>
          <a:p>
            <a:r>
              <a:rPr lang="en-US" dirty="0"/>
              <a:t>With URLs to AI tools below.</a:t>
            </a:r>
          </a:p>
          <a:p>
            <a:endParaRPr lang="en-US" dirty="0"/>
          </a:p>
          <a:p>
            <a:r>
              <a:rPr lang="en-US" dirty="0"/>
              <a:t>• #1 Magic Eraser - Have a great photo but with something annoying in the background? Remove it easily: https://</a:t>
            </a:r>
            <a:r>
              <a:rPr lang="en-US" dirty="0" err="1"/>
              <a:t>www.magiceraser.io</a:t>
            </a:r>
            <a:endParaRPr lang="en-US" dirty="0"/>
          </a:p>
          <a:p>
            <a:endParaRPr lang="en-US" dirty="0"/>
          </a:p>
          <a:p>
            <a:r>
              <a:rPr lang="en-US" dirty="0"/>
              <a:t>• #2 </a:t>
            </a:r>
            <a:r>
              <a:rPr lang="en-US" dirty="0" err="1"/>
              <a:t>Craiyon</a:t>
            </a:r>
            <a:r>
              <a:rPr lang="en-US" dirty="0"/>
              <a:t> - Words to pictures: https://</a:t>
            </a:r>
            <a:r>
              <a:rPr lang="en-US" dirty="0" err="1"/>
              <a:t>www.craiyon.com</a:t>
            </a:r>
            <a:endParaRPr lang="en-US" dirty="0"/>
          </a:p>
          <a:p>
            <a:endParaRPr lang="en-US" dirty="0"/>
          </a:p>
          <a:p>
            <a:r>
              <a:rPr lang="en-US" dirty="0"/>
              <a:t>• #3 </a:t>
            </a:r>
            <a:r>
              <a:rPr lang="en-US" dirty="0" err="1"/>
              <a:t>Rytr</a:t>
            </a:r>
            <a:r>
              <a:rPr lang="en-US" dirty="0"/>
              <a:t> - Writing tool: https://</a:t>
            </a:r>
            <a:r>
              <a:rPr lang="en-US" dirty="0" err="1"/>
              <a:t>rytr.me</a:t>
            </a:r>
            <a:endParaRPr lang="en-US" dirty="0"/>
          </a:p>
          <a:p>
            <a:endParaRPr lang="en-US" dirty="0"/>
          </a:p>
          <a:p>
            <a:r>
              <a:rPr lang="en-US" dirty="0"/>
              <a:t>• #4 Thing Translator -  Picture to words: https://thing-</a:t>
            </a:r>
            <a:r>
              <a:rPr lang="en-US" dirty="0" err="1"/>
              <a:t>translator.appspot.com</a:t>
            </a:r>
            <a:endParaRPr lang="en-US" dirty="0"/>
          </a:p>
          <a:p>
            <a:endParaRPr lang="en-US" dirty="0"/>
          </a:p>
          <a:p>
            <a:r>
              <a:rPr lang="en-US" dirty="0"/>
              <a:t>• #5 </a:t>
            </a:r>
            <a:r>
              <a:rPr lang="en-US" dirty="0" err="1"/>
              <a:t>Autodraw</a:t>
            </a:r>
            <a:r>
              <a:rPr lang="en-US" dirty="0"/>
              <a:t> - Sketch to Drawing: https://</a:t>
            </a:r>
            <a:r>
              <a:rPr lang="en-US" dirty="0" err="1"/>
              <a:t>www.autodraw.com</a:t>
            </a:r>
            <a:endParaRPr lang="en-US" dirty="0"/>
          </a:p>
          <a:p>
            <a:endParaRPr lang="en-US" dirty="0"/>
          </a:p>
          <a:p>
            <a:r>
              <a:rPr lang="en-US" dirty="0"/>
              <a:t>• #6 </a:t>
            </a:r>
            <a:r>
              <a:rPr lang="en-US" dirty="0" err="1"/>
              <a:t>Fontjoy</a:t>
            </a:r>
            <a:r>
              <a:rPr lang="en-US" dirty="0"/>
              <a:t> - Font pairings made simple: https://</a:t>
            </a:r>
            <a:r>
              <a:rPr lang="en-US" dirty="0" err="1"/>
              <a:t>fontjoy.com</a:t>
            </a:r>
            <a:endParaRPr lang="en-US" dirty="0"/>
          </a:p>
          <a:p>
            <a:endParaRPr lang="en-US" dirty="0"/>
          </a:p>
          <a:p>
            <a:r>
              <a:rPr lang="en-US" dirty="0"/>
              <a:t>• #7 Talk to Book - Ask questions to 100,000+ books: https://</a:t>
            </a:r>
            <a:r>
              <a:rPr lang="en-US" dirty="0" err="1"/>
              <a:t>books.google.com</a:t>
            </a:r>
            <a:r>
              <a:rPr lang="en-US" dirty="0"/>
              <a:t>/</a:t>
            </a:r>
            <a:r>
              <a:rPr lang="en-US" dirty="0" err="1"/>
              <a:t>talktobooks</a:t>
            </a:r>
            <a:r>
              <a:rPr lang="en-US" dirty="0"/>
              <a:t>/</a:t>
            </a:r>
          </a:p>
          <a:p>
            <a:endParaRPr lang="en-US" dirty="0"/>
          </a:p>
          <a:p>
            <a:r>
              <a:rPr lang="en-US" dirty="0"/>
              <a:t>• #8 This Person Does Not Exist - Need a face that belongs to nobody? https://</a:t>
            </a:r>
            <a:r>
              <a:rPr lang="en-US" dirty="0" err="1"/>
              <a:t>thispersondoesnotexist.com</a:t>
            </a:r>
            <a:endParaRPr lang="en-US" dirty="0"/>
          </a:p>
          <a:p>
            <a:endParaRPr lang="en-US" dirty="0"/>
          </a:p>
          <a:p>
            <a:r>
              <a:rPr lang="en-US" dirty="0"/>
              <a:t>• #9 </a:t>
            </a:r>
            <a:r>
              <a:rPr lang="en-US" dirty="0" err="1"/>
              <a:t>Namelix</a:t>
            </a:r>
            <a:r>
              <a:rPr lang="en-US" dirty="0"/>
              <a:t> - Need to name a project? https://</a:t>
            </a:r>
            <a:r>
              <a:rPr lang="en-US" dirty="0" err="1"/>
              <a:t>namelix.com</a:t>
            </a:r>
            <a:endParaRPr lang="en-US" dirty="0"/>
          </a:p>
          <a:p>
            <a:endParaRPr lang="en-US" dirty="0"/>
          </a:p>
          <a:p>
            <a:r>
              <a:rPr lang="en-US" dirty="0"/>
              <a:t>• #10 Let's Enhance - Improve image resolutions and clarity: https://</a:t>
            </a:r>
            <a:r>
              <a:rPr lang="en-US" dirty="0" err="1"/>
              <a:t>letsenhance.io</a:t>
            </a:r>
            <a:endParaRPr lang="en-US" dirty="0"/>
          </a:p>
          <a:p>
            <a:endParaRPr lang="en-US" dirty="0"/>
          </a:p>
          <a:p>
            <a:r>
              <a:rPr lang="en-US" b="0" i="0" dirty="0">
                <a:solidFill>
                  <a:srgbClr val="1D1C1D"/>
                </a:solidFill>
                <a:effectLst/>
                <a:latin typeface="Slack-Lato"/>
              </a:rPr>
              <a:t>Also for "words to picture" try Stable Diffusion - </a:t>
            </a:r>
            <a:r>
              <a:rPr lang="en-US" b="0" i="0" u="none" strike="noStrike" dirty="0">
                <a:effectLst/>
                <a:latin typeface="Slack-Lato"/>
                <a:hlinkClick r:id="rId3"/>
              </a:rPr>
              <a:t>https://huggingface.co/spaces/stabilityai/stable-diffusion</a:t>
            </a:r>
            <a:endParaRPr lang="en-US" dirty="0"/>
          </a:p>
          <a:p>
            <a:endParaRPr lang="en-US" dirty="0"/>
          </a:p>
          <a:p>
            <a:r>
              <a:rPr lang="en-US" dirty="0"/>
              <a:t>“Teachers will not be replaced by technology, but teachers who do not use technology will replaced but those who do. Hari Krishna Arya” From Microsoft report, “The Future Computed”</a:t>
            </a:r>
          </a:p>
          <a:p>
            <a:endParaRPr lang="en-US" dirty="0"/>
          </a:p>
          <a:p>
            <a:r>
              <a:rPr lang="en-US" dirty="0"/>
              <a:t>“Service providers will not be replaced by AI, but service providers who do not use AI will replaced by those who do.”  Modified from Microsoft report, “The Future Computed”</a:t>
            </a:r>
          </a:p>
          <a:p>
            <a:endParaRPr lang="en-US" dirty="0"/>
          </a:p>
          <a:p>
            <a:r>
              <a:rPr lang="en-US" dirty="0"/>
              <a:t>BiblioM2018 Microsoft (2018) The Future Computed: Artificial Intelligence and Its Role in Society. With a foreword by Brad Smith and Harry Shum.  URL: https://</a:t>
            </a:r>
            <a:r>
              <a:rPr lang="en-US" dirty="0" err="1"/>
              <a:t>news.microsoft.com</a:t>
            </a:r>
            <a:r>
              <a:rPr lang="en-US" dirty="0"/>
              <a:t>/</a:t>
            </a:r>
            <a:r>
              <a:rPr lang="en-US" dirty="0" err="1"/>
              <a:t>cloudforgood</a:t>
            </a:r>
            <a:r>
              <a:rPr lang="en-US" dirty="0"/>
              <a:t>/_media/downloads/the-future-computed-</a:t>
            </a:r>
            <a:r>
              <a:rPr lang="en-US" dirty="0" err="1"/>
              <a:t>english.pdf</a:t>
            </a:r>
            <a:r>
              <a:rPr lang="en-US" dirty="0"/>
              <a:t> Quotes: "  “Teachers will not be replaced by technology, but teachers who do not use technology will be replaced by those </a:t>
            </a:r>
            <a:r>
              <a:rPr lang="en-US" dirty="0" err="1"/>
              <a:t>who”do</a:t>
            </a:r>
            <a:r>
              <a:rPr lang="en-US" dirty="0"/>
              <a:t>. Hari Krishna Arya";</a:t>
            </a:r>
          </a:p>
          <a:p>
            <a:endParaRPr lang="en-US" dirty="0"/>
          </a:p>
          <a:p>
            <a:r>
              <a:rPr lang="en-US" dirty="0"/>
              <a:t>Other AI powered tools –</a:t>
            </a:r>
          </a:p>
          <a:p>
            <a:r>
              <a:rPr lang="en-US" dirty="0"/>
              <a:t>Microsoft Word Editor</a:t>
            </a:r>
          </a:p>
          <a:p>
            <a:r>
              <a:rPr lang="en-US" dirty="0"/>
              <a:t>Microsoft PowerPoint word to image - and slide layout tool/slide enhancer tool</a:t>
            </a:r>
          </a:p>
          <a:p>
            <a:r>
              <a:rPr lang="en-US" dirty="0"/>
              <a:t>Zoom transcription conversation/meeting speech to text</a:t>
            </a:r>
          </a:p>
          <a:p>
            <a:r>
              <a:rPr lang="en-US" dirty="0" err="1"/>
              <a:t>WolframAlpha</a:t>
            </a:r>
            <a:r>
              <a:rPr lang="en-US" dirty="0"/>
              <a:t> and other tools for solving math problems quickly</a:t>
            </a:r>
          </a:p>
          <a:p>
            <a:r>
              <a:rPr lang="en-US" dirty="0"/>
              <a:t>Word problem solvers are coming – see https://</a:t>
            </a:r>
            <a:r>
              <a:rPr lang="en-US" dirty="0" err="1"/>
              <a:t>www.pnas.org</a:t>
            </a:r>
            <a:r>
              <a:rPr lang="en-US" dirty="0"/>
              <a:t>/</a:t>
            </a:r>
            <a:r>
              <a:rPr lang="en-US" dirty="0" err="1"/>
              <a:t>doi</a:t>
            </a:r>
            <a:r>
              <a:rPr lang="en-US" dirty="0"/>
              <a:t>/10.1073/pnas.2123433119 (impressive progress, but also sloppy and hyped – see https://</a:t>
            </a:r>
            <a:r>
              <a:rPr lang="en-US" dirty="0" err="1"/>
              <a:t>arxiv.org</a:t>
            </a:r>
            <a:r>
              <a:rPr lang="en-US" dirty="0"/>
              <a:t>/abs/2208.06906)</a:t>
            </a:r>
          </a:p>
          <a:p>
            <a:endParaRPr lang="en-US" dirty="0"/>
          </a:p>
          <a:p>
            <a:r>
              <a:rPr lang="en-US" dirty="0"/>
              <a:t>ToolS2022 Stable Diffusion URL: https://</a:t>
            </a:r>
            <a:r>
              <a:rPr lang="en-US" dirty="0" err="1"/>
              <a:t>huggingface.co</a:t>
            </a:r>
            <a:r>
              <a:rPr lang="en-US" dirty="0"/>
              <a:t>/spaces/</a:t>
            </a:r>
            <a:r>
              <a:rPr lang="en-US" dirty="0" err="1"/>
              <a:t>stabilityai</a:t>
            </a:r>
            <a:r>
              <a:rPr lang="en-US" dirty="0"/>
              <a:t>/stable-diffusion</a:t>
            </a:r>
          </a:p>
          <a:p>
            <a:r>
              <a:rPr lang="en-US" dirty="0"/>
              <a:t>https://</a:t>
            </a:r>
            <a:r>
              <a:rPr lang="en-US" dirty="0" err="1"/>
              <a:t>huggingface.co</a:t>
            </a:r>
            <a:r>
              <a:rPr lang="en-US" dirty="0"/>
              <a:t>/spaces/</a:t>
            </a:r>
            <a:r>
              <a:rPr lang="en-US" dirty="0" err="1"/>
              <a:t>stabilityai</a:t>
            </a:r>
            <a:r>
              <a:rPr lang="en-US" dirty="0"/>
              <a:t>/stable-diffusion</a:t>
            </a:r>
          </a:p>
          <a:p>
            <a:r>
              <a:rPr lang="en-US" dirty="0"/>
              <a:t>20</a:t>
            </a:r>
          </a:p>
          <a:p>
            <a:endParaRPr lang="en-US" dirty="0"/>
          </a:p>
          <a:p>
            <a:r>
              <a:rPr lang="en-US" dirty="0"/>
              <a:t>BiblioS2022 Smith CS (2022) Coding Made AI—Now, How Will AI Unmake Coding? It won’t replace many coding jobs, but many coding jobs will be increasingly AI-dependent.  URL: https://</a:t>
            </a:r>
            <a:r>
              <a:rPr lang="en-US" dirty="0" err="1"/>
              <a:t>spectrum.ieee.org</a:t>
            </a:r>
            <a:r>
              <a:rPr lang="en-US" dirty="0"/>
              <a:t>/ai-code-generation-language-models Quotes: "“I don’t believe AI is anywhere near replacing human developers,” said </a:t>
            </a:r>
            <a:r>
              <a:rPr lang="en-US" dirty="0" err="1"/>
              <a:t>Vasi</a:t>
            </a:r>
            <a:r>
              <a:rPr lang="en-US" dirty="0"/>
              <a:t> </a:t>
            </a:r>
            <a:r>
              <a:rPr lang="en-US" dirty="0" err="1"/>
              <a:t>Philomin</a:t>
            </a:r>
            <a:r>
              <a:rPr lang="en-US" dirty="0"/>
              <a:t>, Amazon’s vice president for AI services, adding that AI tools will free coders from routine tasks, but the creative work of computer programming will remain. If someone wants to become a developer, say, 10 years down the line, they won’t necessarily need to learn a programming language. Instead, they will need to understand the semantics, concepts, and logical sequences of building a computer program. That will open software development to a much broader population.";</a:t>
            </a:r>
          </a:p>
          <a:p>
            <a:endParaRPr lang="en-US" dirty="0"/>
          </a:p>
          <a:p>
            <a:endParaRPr lang="en-US" dirty="0"/>
          </a:p>
        </p:txBody>
      </p:sp>
      <p:sp>
        <p:nvSpPr>
          <p:cNvPr id="4" name="Slide Number Placeholder 3"/>
          <p:cNvSpPr>
            <a:spLocks noGrp="1"/>
          </p:cNvSpPr>
          <p:nvPr>
            <p:ph type="sldNum" sz="quarter" idx="5"/>
          </p:nvPr>
        </p:nvSpPr>
        <p:spPr/>
        <p:txBody>
          <a:bodyPr/>
          <a:lstStyle/>
          <a:p>
            <a:fld id="{4CE4B34B-507F-294B-935A-F17124D2B1E5}" type="slidenum">
              <a:rPr lang="en-US" smtClean="0"/>
              <a:t>7</a:t>
            </a:fld>
            <a:endParaRPr lang="en-US"/>
          </a:p>
        </p:txBody>
      </p:sp>
    </p:spTree>
    <p:extLst>
      <p:ext uri="{BB962C8B-B14F-4D97-AF65-F5344CB8AC3E}">
        <p14:creationId xmlns:p14="http://schemas.microsoft.com/office/powerpoint/2010/main" val="317344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BC69DEA8-495C-4BDF-B78B-F6EA704827F0}" type="slidenum">
              <a:rPr lang="cs-CZ" smtClean="0"/>
              <a:t>13</a:t>
            </a:fld>
            <a:endParaRPr lang="cs-CZ"/>
          </a:p>
        </p:txBody>
      </p:sp>
    </p:spTree>
    <p:extLst>
      <p:ext uri="{BB962C8B-B14F-4D97-AF65-F5344CB8AC3E}">
        <p14:creationId xmlns:p14="http://schemas.microsoft.com/office/powerpoint/2010/main" val="42656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BC69DEA8-495C-4BDF-B78B-F6EA704827F0}" type="slidenum">
              <a:rPr lang="cs-CZ" smtClean="0"/>
              <a:t>14</a:t>
            </a:fld>
            <a:endParaRPr lang="cs-CZ"/>
          </a:p>
        </p:txBody>
      </p:sp>
    </p:spTree>
    <p:extLst>
      <p:ext uri="{BB962C8B-B14F-4D97-AF65-F5344CB8AC3E}">
        <p14:creationId xmlns:p14="http://schemas.microsoft.com/office/powerpoint/2010/main" val="416119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T-shaped professional has deep expertise in one area (vertical stem of the “T”) and broad skills across multiple areas (horizontal top of the “T”)​​</a:t>
            </a:r>
          </a:p>
          <a:p>
            <a:r>
              <a:rPr lang="en-US"/>
              <a:t>​</a:t>
            </a:r>
          </a:p>
          <a:p>
            <a:r>
              <a:rPr lang="en-US"/>
              <a:t>As universities transform curriculum in the AI era, the importance of preparing T-shaped professionals for career success is an important topic to explore</a:t>
            </a:r>
          </a:p>
          <a:p>
            <a:endParaRPr lang="en-US"/>
          </a:p>
          <a:p>
            <a:r>
              <a:rPr lang="en-US"/>
              <a:t>T-shaped professionals have deep disciplinary problem-solving skills and broad communications skills for improved teamwork and rapid learning of new areas</a:t>
            </a:r>
          </a:p>
          <a:p>
            <a:endParaRPr lang="en-US"/>
          </a:p>
          <a:p>
            <a:r>
              <a:rPr lang="en-US"/>
              <a:t>T-shaped professionals have depth and breadth across six areas: Emerging technologies, work practices, developmental mindsets, academic disciplines, societal systems, regional cultures. This talk will provide an overview of the past, present, and future of the T shaped skills concept, with special attention to possible applications in Informatics curriculum development.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05b89f66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2b05b89f66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C1FF6DA9-008F-8B48-92A6-B652298478BF}"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3495156641"/>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3385346"/>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678519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770040206"/>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90294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130074527"/>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614973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0"/>
            <a:ext cx="508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743500377"/>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73" y="2148393"/>
            <a:ext cx="6064220" cy="2561214"/>
          </a:xfrm>
          <a:prstGeom prst="rect">
            <a:avLst/>
          </a:prstGeom>
        </p:spPr>
      </p:pic>
    </p:spTree>
    <p:extLst>
      <p:ext uri="{BB962C8B-B14F-4D97-AF65-F5344CB8AC3E}">
        <p14:creationId xmlns:p14="http://schemas.microsoft.com/office/powerpoint/2010/main" val="5143709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4" y="2253930"/>
            <a:ext cx="3366889"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70571"/>
            <a:ext cx="5012112" cy="2116858"/>
          </a:xfrm>
          <a:prstGeom prst="rect">
            <a:avLst/>
          </a:prstGeom>
        </p:spPr>
      </p:pic>
    </p:spTree>
    <p:extLst>
      <p:ext uri="{BB962C8B-B14F-4D97-AF65-F5344CB8AC3E}">
        <p14:creationId xmlns:p14="http://schemas.microsoft.com/office/powerpoint/2010/main" val="69214716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46157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bg1"/>
                </a:solidFill>
                <a:latin typeface="Arial" panose="020B0604020202020204" pitchFamily="34" charset="0"/>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C1FF6DA9-008F-8B48-92A6-B652298478BF}"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2958956707"/>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60899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80653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79563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C663CFF-8A3D-FB4D-8F66-4D0192C09E34}"/>
              </a:ext>
            </a:extLst>
          </p:cNvPr>
          <p:cNvSpPr txBox="1">
            <a:spLocks/>
          </p:cNvSpPr>
          <p:nvPr userDrawn="1"/>
        </p:nvSpPr>
        <p:spPr>
          <a:xfrm>
            <a:off x="10974309" y="6050281"/>
            <a:ext cx="914460" cy="457200"/>
          </a:xfrm>
          <a:prstGeom prst="rect">
            <a:avLst/>
          </a:prstGeom>
        </p:spPr>
        <p:txBody>
          <a:bodyPr vert="horz" lIns="34292" tIns="17146" rIns="34292" bIns="17146"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C64674B-0CCF-4531-A68C-815F17BC8CC8}" type="slidenum">
              <a:rPr lang="en-US" sz="900" b="1" spc="113"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a:t>
            </a:fld>
            <a:endParaRPr lang="en-US" sz="900" b="1" spc="113">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icture Placeholder 2">
            <a:extLst>
              <a:ext uri="{FF2B5EF4-FFF2-40B4-BE49-F238E27FC236}">
                <a16:creationId xmlns:a16="http://schemas.microsoft.com/office/drawing/2014/main" id="{6862BC79-CB51-484A-B7C2-C8E2FFCB5FD1}"/>
              </a:ext>
            </a:extLst>
          </p:cNvPr>
          <p:cNvSpPr>
            <a:spLocks noGrp="1"/>
          </p:cNvSpPr>
          <p:nvPr>
            <p:ph type="pic" sz="quarter" idx="13"/>
          </p:nvPr>
        </p:nvSpPr>
        <p:spPr>
          <a:xfrm>
            <a:off x="8534163" y="1371600"/>
            <a:ext cx="3046213" cy="4114800"/>
          </a:xfrm>
          <a:pattFill prst="pct20">
            <a:fgClr>
              <a:schemeClr val="accent1"/>
            </a:fgClr>
            <a:bgClr>
              <a:schemeClr val="accent6"/>
            </a:bgClr>
          </a:pattFill>
        </p:spPr>
        <p:txBody>
          <a:bodyPr>
            <a:normAutofit/>
          </a:bodyPr>
          <a:lstStyle>
            <a:lvl1pPr>
              <a:defRPr sz="1500"/>
            </a:lvl1pPr>
          </a:lstStyle>
          <a:p>
            <a:endParaRPr lang="en-US"/>
          </a:p>
        </p:txBody>
      </p:sp>
      <p:grpSp>
        <p:nvGrpSpPr>
          <p:cNvPr id="7" name="Graphic 7">
            <a:extLst>
              <a:ext uri="{FF2B5EF4-FFF2-40B4-BE49-F238E27FC236}">
                <a16:creationId xmlns:a16="http://schemas.microsoft.com/office/drawing/2014/main" id="{3F252061-3ABC-6A4A-B9C2-3E037BC01364}"/>
              </a:ext>
            </a:extLst>
          </p:cNvPr>
          <p:cNvGrpSpPr/>
          <p:nvPr userDrawn="1"/>
        </p:nvGrpSpPr>
        <p:grpSpPr>
          <a:xfrm>
            <a:off x="269304" y="275147"/>
            <a:ext cx="2727339" cy="6306929"/>
            <a:chOff x="8133522" y="2120899"/>
            <a:chExt cx="4096200" cy="9473027"/>
          </a:xfrm>
          <a:solidFill>
            <a:schemeClr val="tx1"/>
          </a:solidFill>
        </p:grpSpPr>
        <p:sp>
          <p:nvSpPr>
            <p:cNvPr id="8" name="Freeform 7">
              <a:extLst>
                <a:ext uri="{FF2B5EF4-FFF2-40B4-BE49-F238E27FC236}">
                  <a16:creationId xmlns:a16="http://schemas.microsoft.com/office/drawing/2014/main" id="{3A8765FA-5F8D-7B46-B4EF-97A8C758E962}"/>
                </a:ext>
              </a:extLst>
            </p:cNvPr>
            <p:cNvSpPr/>
            <p:nvPr/>
          </p:nvSpPr>
          <p:spPr>
            <a:xfrm>
              <a:off x="10138768"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9" name="Freeform 8">
              <a:extLst>
                <a:ext uri="{FF2B5EF4-FFF2-40B4-BE49-F238E27FC236}">
                  <a16:creationId xmlns:a16="http://schemas.microsoft.com/office/drawing/2014/main" id="{947D40F7-9507-5746-9148-7FBB4EC48C5D}"/>
                </a:ext>
              </a:extLst>
            </p:cNvPr>
            <p:cNvSpPr/>
            <p:nvPr/>
          </p:nvSpPr>
          <p:spPr>
            <a:xfrm>
              <a:off x="10805946"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0" name="Freeform 9">
              <a:extLst>
                <a:ext uri="{FF2B5EF4-FFF2-40B4-BE49-F238E27FC236}">
                  <a16:creationId xmlns:a16="http://schemas.microsoft.com/office/drawing/2014/main" id="{69D3D867-0074-4944-89D4-38869275287B}"/>
                </a:ext>
              </a:extLst>
            </p:cNvPr>
            <p:cNvSpPr/>
            <p:nvPr/>
          </p:nvSpPr>
          <p:spPr>
            <a:xfrm>
              <a:off x="10138768"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1" name="Freeform 10">
              <a:extLst>
                <a:ext uri="{FF2B5EF4-FFF2-40B4-BE49-F238E27FC236}">
                  <a16:creationId xmlns:a16="http://schemas.microsoft.com/office/drawing/2014/main" id="{50EA0617-C1D2-3540-A9B0-96ABD3CF66C7}"/>
                </a:ext>
              </a:extLst>
            </p:cNvPr>
            <p:cNvSpPr/>
            <p:nvPr/>
          </p:nvSpPr>
          <p:spPr>
            <a:xfrm>
              <a:off x="10805946"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 name="Freeform 11">
              <a:extLst>
                <a:ext uri="{FF2B5EF4-FFF2-40B4-BE49-F238E27FC236}">
                  <a16:creationId xmlns:a16="http://schemas.microsoft.com/office/drawing/2014/main" id="{895721D2-E568-5545-B484-5EBCF8AC74A9}"/>
                </a:ext>
              </a:extLst>
            </p:cNvPr>
            <p:cNvSpPr/>
            <p:nvPr/>
          </p:nvSpPr>
          <p:spPr>
            <a:xfrm>
              <a:off x="10138768"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3" name="Freeform 12">
              <a:extLst>
                <a:ext uri="{FF2B5EF4-FFF2-40B4-BE49-F238E27FC236}">
                  <a16:creationId xmlns:a16="http://schemas.microsoft.com/office/drawing/2014/main" id="{0470DEDF-A20E-A645-B143-BDC0EDA62C31}"/>
                </a:ext>
              </a:extLst>
            </p:cNvPr>
            <p:cNvSpPr/>
            <p:nvPr/>
          </p:nvSpPr>
          <p:spPr>
            <a:xfrm>
              <a:off x="10805946"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7" name="Freeform 16">
              <a:extLst>
                <a:ext uri="{FF2B5EF4-FFF2-40B4-BE49-F238E27FC236}">
                  <a16:creationId xmlns:a16="http://schemas.microsoft.com/office/drawing/2014/main" id="{7C7F9D02-D2F7-0D43-801F-CE051060F5DC}"/>
                </a:ext>
              </a:extLst>
            </p:cNvPr>
            <p:cNvSpPr/>
            <p:nvPr/>
          </p:nvSpPr>
          <p:spPr>
            <a:xfrm>
              <a:off x="10138768"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8" name="Freeform 17">
              <a:extLst>
                <a:ext uri="{FF2B5EF4-FFF2-40B4-BE49-F238E27FC236}">
                  <a16:creationId xmlns:a16="http://schemas.microsoft.com/office/drawing/2014/main" id="{7AB23470-24BC-A146-9863-2E7A53BFBBBB}"/>
                </a:ext>
              </a:extLst>
            </p:cNvPr>
            <p:cNvSpPr/>
            <p:nvPr/>
          </p:nvSpPr>
          <p:spPr>
            <a:xfrm>
              <a:off x="10805946"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9" name="Freeform 18">
              <a:extLst>
                <a:ext uri="{FF2B5EF4-FFF2-40B4-BE49-F238E27FC236}">
                  <a16:creationId xmlns:a16="http://schemas.microsoft.com/office/drawing/2014/main" id="{7B133E80-60E4-D34E-BC35-2A90C30D306C}"/>
                </a:ext>
              </a:extLst>
            </p:cNvPr>
            <p:cNvSpPr/>
            <p:nvPr/>
          </p:nvSpPr>
          <p:spPr>
            <a:xfrm>
              <a:off x="10138768"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0" name="Freeform 19">
              <a:extLst>
                <a:ext uri="{FF2B5EF4-FFF2-40B4-BE49-F238E27FC236}">
                  <a16:creationId xmlns:a16="http://schemas.microsoft.com/office/drawing/2014/main" id="{847648F9-07D9-E147-B97A-9346ECACD009}"/>
                </a:ext>
              </a:extLst>
            </p:cNvPr>
            <p:cNvSpPr/>
            <p:nvPr/>
          </p:nvSpPr>
          <p:spPr>
            <a:xfrm>
              <a:off x="10805946"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1" name="Freeform 20">
              <a:extLst>
                <a:ext uri="{FF2B5EF4-FFF2-40B4-BE49-F238E27FC236}">
                  <a16:creationId xmlns:a16="http://schemas.microsoft.com/office/drawing/2014/main" id="{CC57C0AF-6FAD-E64D-933E-066C9F9A0380}"/>
                </a:ext>
              </a:extLst>
            </p:cNvPr>
            <p:cNvSpPr/>
            <p:nvPr/>
          </p:nvSpPr>
          <p:spPr>
            <a:xfrm>
              <a:off x="10138768"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2" name="Freeform 21">
              <a:extLst>
                <a:ext uri="{FF2B5EF4-FFF2-40B4-BE49-F238E27FC236}">
                  <a16:creationId xmlns:a16="http://schemas.microsoft.com/office/drawing/2014/main" id="{788C879C-CB1A-C547-8CEB-CC4B3B33CC06}"/>
                </a:ext>
              </a:extLst>
            </p:cNvPr>
            <p:cNvSpPr/>
            <p:nvPr/>
          </p:nvSpPr>
          <p:spPr>
            <a:xfrm>
              <a:off x="10805946"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3" name="Freeform 22">
              <a:extLst>
                <a:ext uri="{FF2B5EF4-FFF2-40B4-BE49-F238E27FC236}">
                  <a16:creationId xmlns:a16="http://schemas.microsoft.com/office/drawing/2014/main" id="{68445508-A69D-3147-91CD-8AA5C6F3B951}"/>
                </a:ext>
              </a:extLst>
            </p:cNvPr>
            <p:cNvSpPr/>
            <p:nvPr/>
          </p:nvSpPr>
          <p:spPr>
            <a:xfrm>
              <a:off x="10138768"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24" name="Freeform 23">
              <a:extLst>
                <a:ext uri="{FF2B5EF4-FFF2-40B4-BE49-F238E27FC236}">
                  <a16:creationId xmlns:a16="http://schemas.microsoft.com/office/drawing/2014/main" id="{B05382DE-E83B-2B48-ABF6-9024FC474E93}"/>
                </a:ext>
              </a:extLst>
            </p:cNvPr>
            <p:cNvSpPr/>
            <p:nvPr/>
          </p:nvSpPr>
          <p:spPr>
            <a:xfrm>
              <a:off x="10805946"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25" name="Freeform 24">
              <a:extLst>
                <a:ext uri="{FF2B5EF4-FFF2-40B4-BE49-F238E27FC236}">
                  <a16:creationId xmlns:a16="http://schemas.microsoft.com/office/drawing/2014/main" id="{0A918F86-2277-2745-893F-2F254C7D87E9}"/>
                </a:ext>
              </a:extLst>
            </p:cNvPr>
            <p:cNvSpPr/>
            <p:nvPr/>
          </p:nvSpPr>
          <p:spPr>
            <a:xfrm>
              <a:off x="10138768"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6" name="Freeform 25">
              <a:extLst>
                <a:ext uri="{FF2B5EF4-FFF2-40B4-BE49-F238E27FC236}">
                  <a16:creationId xmlns:a16="http://schemas.microsoft.com/office/drawing/2014/main" id="{21E90051-D387-DE4C-9B0D-7ED3F5D93185}"/>
                </a:ext>
              </a:extLst>
            </p:cNvPr>
            <p:cNvSpPr/>
            <p:nvPr/>
          </p:nvSpPr>
          <p:spPr>
            <a:xfrm>
              <a:off x="10805946"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7" name="Freeform 26">
              <a:extLst>
                <a:ext uri="{FF2B5EF4-FFF2-40B4-BE49-F238E27FC236}">
                  <a16:creationId xmlns:a16="http://schemas.microsoft.com/office/drawing/2014/main" id="{44E15CF5-36AF-EB49-8742-AB9F39218D39}"/>
                </a:ext>
              </a:extLst>
            </p:cNvPr>
            <p:cNvSpPr/>
            <p:nvPr/>
          </p:nvSpPr>
          <p:spPr>
            <a:xfrm>
              <a:off x="10138768"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8" name="Freeform 27">
              <a:extLst>
                <a:ext uri="{FF2B5EF4-FFF2-40B4-BE49-F238E27FC236}">
                  <a16:creationId xmlns:a16="http://schemas.microsoft.com/office/drawing/2014/main" id="{9D1F4C0C-F8CB-1048-8A36-4085DB1A9034}"/>
                </a:ext>
              </a:extLst>
            </p:cNvPr>
            <p:cNvSpPr/>
            <p:nvPr/>
          </p:nvSpPr>
          <p:spPr>
            <a:xfrm>
              <a:off x="10805946"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29" name="Freeform 28">
              <a:extLst>
                <a:ext uri="{FF2B5EF4-FFF2-40B4-BE49-F238E27FC236}">
                  <a16:creationId xmlns:a16="http://schemas.microsoft.com/office/drawing/2014/main" id="{CE90495A-1FC1-1045-9BA6-F7E048603D5B}"/>
                </a:ext>
              </a:extLst>
            </p:cNvPr>
            <p:cNvSpPr/>
            <p:nvPr/>
          </p:nvSpPr>
          <p:spPr>
            <a:xfrm>
              <a:off x="10138768"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30" name="Freeform 29">
              <a:extLst>
                <a:ext uri="{FF2B5EF4-FFF2-40B4-BE49-F238E27FC236}">
                  <a16:creationId xmlns:a16="http://schemas.microsoft.com/office/drawing/2014/main" id="{0A9E2EB8-A4B1-F44D-9F15-834D544E47D6}"/>
                </a:ext>
              </a:extLst>
            </p:cNvPr>
            <p:cNvSpPr/>
            <p:nvPr/>
          </p:nvSpPr>
          <p:spPr>
            <a:xfrm>
              <a:off x="10805946"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31" name="Freeform 30">
              <a:extLst>
                <a:ext uri="{FF2B5EF4-FFF2-40B4-BE49-F238E27FC236}">
                  <a16:creationId xmlns:a16="http://schemas.microsoft.com/office/drawing/2014/main" id="{1450DA0E-27A8-724D-A8D8-BCDA6516D697}"/>
                </a:ext>
              </a:extLst>
            </p:cNvPr>
            <p:cNvSpPr/>
            <p:nvPr/>
          </p:nvSpPr>
          <p:spPr>
            <a:xfrm>
              <a:off x="10138768"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32" name="Freeform 31">
              <a:extLst>
                <a:ext uri="{FF2B5EF4-FFF2-40B4-BE49-F238E27FC236}">
                  <a16:creationId xmlns:a16="http://schemas.microsoft.com/office/drawing/2014/main" id="{9E703B03-7C80-C34B-BC12-9DBA98F3EDDE}"/>
                </a:ext>
              </a:extLst>
            </p:cNvPr>
            <p:cNvSpPr/>
            <p:nvPr/>
          </p:nvSpPr>
          <p:spPr>
            <a:xfrm>
              <a:off x="10805946"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33" name="Freeform 32">
              <a:extLst>
                <a:ext uri="{FF2B5EF4-FFF2-40B4-BE49-F238E27FC236}">
                  <a16:creationId xmlns:a16="http://schemas.microsoft.com/office/drawing/2014/main" id="{F2DD4CB7-AADE-D347-8266-8E45AD04DAA0}"/>
                </a:ext>
              </a:extLst>
            </p:cNvPr>
            <p:cNvSpPr/>
            <p:nvPr/>
          </p:nvSpPr>
          <p:spPr>
            <a:xfrm>
              <a:off x="10138768"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34" name="Freeform 33">
              <a:extLst>
                <a:ext uri="{FF2B5EF4-FFF2-40B4-BE49-F238E27FC236}">
                  <a16:creationId xmlns:a16="http://schemas.microsoft.com/office/drawing/2014/main" id="{5E05EA20-0FB4-344C-91F5-3B221948528E}"/>
                </a:ext>
              </a:extLst>
            </p:cNvPr>
            <p:cNvSpPr/>
            <p:nvPr/>
          </p:nvSpPr>
          <p:spPr>
            <a:xfrm>
              <a:off x="10805946"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35" name="Freeform 34">
              <a:extLst>
                <a:ext uri="{FF2B5EF4-FFF2-40B4-BE49-F238E27FC236}">
                  <a16:creationId xmlns:a16="http://schemas.microsoft.com/office/drawing/2014/main" id="{683758BC-FABC-6946-A14B-0F148DA2859A}"/>
                </a:ext>
              </a:extLst>
            </p:cNvPr>
            <p:cNvSpPr/>
            <p:nvPr/>
          </p:nvSpPr>
          <p:spPr>
            <a:xfrm>
              <a:off x="11476829"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36" name="Freeform 35">
              <a:extLst>
                <a:ext uri="{FF2B5EF4-FFF2-40B4-BE49-F238E27FC236}">
                  <a16:creationId xmlns:a16="http://schemas.microsoft.com/office/drawing/2014/main" id="{499F04A3-4DAA-F84C-B8D3-EAC00E9727F5}"/>
                </a:ext>
              </a:extLst>
            </p:cNvPr>
            <p:cNvSpPr/>
            <p:nvPr/>
          </p:nvSpPr>
          <p:spPr>
            <a:xfrm>
              <a:off x="12143997"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37" name="Freeform 36">
              <a:extLst>
                <a:ext uri="{FF2B5EF4-FFF2-40B4-BE49-F238E27FC236}">
                  <a16:creationId xmlns:a16="http://schemas.microsoft.com/office/drawing/2014/main" id="{A6C019EF-4DB0-F149-A1A4-DA14A1276594}"/>
                </a:ext>
              </a:extLst>
            </p:cNvPr>
            <p:cNvSpPr/>
            <p:nvPr/>
          </p:nvSpPr>
          <p:spPr>
            <a:xfrm>
              <a:off x="11476829"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38" name="Freeform 37">
              <a:extLst>
                <a:ext uri="{FF2B5EF4-FFF2-40B4-BE49-F238E27FC236}">
                  <a16:creationId xmlns:a16="http://schemas.microsoft.com/office/drawing/2014/main" id="{A118E41A-7FAC-5B4B-907E-68304C545E4E}"/>
                </a:ext>
              </a:extLst>
            </p:cNvPr>
            <p:cNvSpPr/>
            <p:nvPr/>
          </p:nvSpPr>
          <p:spPr>
            <a:xfrm>
              <a:off x="12143997"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39" name="Freeform 38">
              <a:extLst>
                <a:ext uri="{FF2B5EF4-FFF2-40B4-BE49-F238E27FC236}">
                  <a16:creationId xmlns:a16="http://schemas.microsoft.com/office/drawing/2014/main" id="{75A0C59F-5BBF-DA4F-8B6C-DA5FC5EE858C}"/>
                </a:ext>
              </a:extLst>
            </p:cNvPr>
            <p:cNvSpPr/>
            <p:nvPr/>
          </p:nvSpPr>
          <p:spPr>
            <a:xfrm>
              <a:off x="11476829"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3" y="90343"/>
                    <a:pt x="45187" y="90343"/>
                  </a:cubicBezTo>
                  <a:cubicBezTo>
                    <a:pt x="20231" y="90343"/>
                    <a:pt x="0" y="70119"/>
                    <a:pt x="0" y="45172"/>
                  </a:cubicBezTo>
                  <a:cubicBezTo>
                    <a:pt x="0" y="20224"/>
                    <a:pt x="20231" y="0"/>
                    <a:pt x="45187" y="0"/>
                  </a:cubicBezTo>
                  <a:cubicBezTo>
                    <a:pt x="70143" y="0"/>
                    <a:pt x="90373" y="20224"/>
                    <a:pt x="90373" y="45172"/>
                  </a:cubicBezTo>
                  <a:close/>
                </a:path>
              </a:pathLst>
            </a:custGeom>
            <a:grpFill/>
            <a:ln w="9525" cap="flat">
              <a:noFill/>
              <a:prstDash val="solid"/>
              <a:miter/>
            </a:ln>
          </p:spPr>
          <p:txBody>
            <a:bodyPr rtlCol="0" anchor="ctr"/>
            <a:lstStyle/>
            <a:p>
              <a:endParaRPr lang="en-US" sz="675"/>
            </a:p>
          </p:txBody>
        </p:sp>
        <p:sp>
          <p:nvSpPr>
            <p:cNvPr id="40" name="Freeform 39">
              <a:extLst>
                <a:ext uri="{FF2B5EF4-FFF2-40B4-BE49-F238E27FC236}">
                  <a16:creationId xmlns:a16="http://schemas.microsoft.com/office/drawing/2014/main" id="{F4E205BB-ABBF-D64D-A389-59217AFB03A5}"/>
                </a:ext>
              </a:extLst>
            </p:cNvPr>
            <p:cNvSpPr/>
            <p:nvPr/>
          </p:nvSpPr>
          <p:spPr>
            <a:xfrm>
              <a:off x="12143997"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41" name="Freeform 40">
              <a:extLst>
                <a:ext uri="{FF2B5EF4-FFF2-40B4-BE49-F238E27FC236}">
                  <a16:creationId xmlns:a16="http://schemas.microsoft.com/office/drawing/2014/main" id="{C4F0D190-432F-3D4D-8D53-F8594F42BC56}"/>
                </a:ext>
              </a:extLst>
            </p:cNvPr>
            <p:cNvSpPr/>
            <p:nvPr/>
          </p:nvSpPr>
          <p:spPr>
            <a:xfrm>
              <a:off x="11476829"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42" name="Freeform 41">
              <a:extLst>
                <a:ext uri="{FF2B5EF4-FFF2-40B4-BE49-F238E27FC236}">
                  <a16:creationId xmlns:a16="http://schemas.microsoft.com/office/drawing/2014/main" id="{1049ED5E-6C38-4841-8B09-0C5B2610D4EE}"/>
                </a:ext>
              </a:extLst>
            </p:cNvPr>
            <p:cNvSpPr/>
            <p:nvPr/>
          </p:nvSpPr>
          <p:spPr>
            <a:xfrm>
              <a:off x="12143997"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43" name="Freeform 42">
              <a:extLst>
                <a:ext uri="{FF2B5EF4-FFF2-40B4-BE49-F238E27FC236}">
                  <a16:creationId xmlns:a16="http://schemas.microsoft.com/office/drawing/2014/main" id="{3D64C48A-8EC8-2040-B08D-3B695359A3DE}"/>
                </a:ext>
              </a:extLst>
            </p:cNvPr>
            <p:cNvSpPr/>
            <p:nvPr/>
          </p:nvSpPr>
          <p:spPr>
            <a:xfrm>
              <a:off x="11476829"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44" name="Freeform 43">
              <a:extLst>
                <a:ext uri="{FF2B5EF4-FFF2-40B4-BE49-F238E27FC236}">
                  <a16:creationId xmlns:a16="http://schemas.microsoft.com/office/drawing/2014/main" id="{EBBB0932-5686-9B45-B2F3-CB18A7F47F98}"/>
                </a:ext>
              </a:extLst>
            </p:cNvPr>
            <p:cNvSpPr/>
            <p:nvPr/>
          </p:nvSpPr>
          <p:spPr>
            <a:xfrm>
              <a:off x="12143997"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45" name="Freeform 44">
              <a:extLst>
                <a:ext uri="{FF2B5EF4-FFF2-40B4-BE49-F238E27FC236}">
                  <a16:creationId xmlns:a16="http://schemas.microsoft.com/office/drawing/2014/main" id="{9990D24C-B51E-1B48-920D-FF3F02D560BE}"/>
                </a:ext>
              </a:extLst>
            </p:cNvPr>
            <p:cNvSpPr/>
            <p:nvPr/>
          </p:nvSpPr>
          <p:spPr>
            <a:xfrm>
              <a:off x="11476829"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46" name="Freeform 45">
              <a:extLst>
                <a:ext uri="{FF2B5EF4-FFF2-40B4-BE49-F238E27FC236}">
                  <a16:creationId xmlns:a16="http://schemas.microsoft.com/office/drawing/2014/main" id="{B676A4A0-BC0F-4542-90C4-5F51F1AB9ADD}"/>
                </a:ext>
              </a:extLst>
            </p:cNvPr>
            <p:cNvSpPr/>
            <p:nvPr/>
          </p:nvSpPr>
          <p:spPr>
            <a:xfrm>
              <a:off x="12143997"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47" name="Freeform 46">
              <a:extLst>
                <a:ext uri="{FF2B5EF4-FFF2-40B4-BE49-F238E27FC236}">
                  <a16:creationId xmlns:a16="http://schemas.microsoft.com/office/drawing/2014/main" id="{83F3DA66-D28C-224D-B175-B9425B474825}"/>
                </a:ext>
              </a:extLst>
            </p:cNvPr>
            <p:cNvSpPr/>
            <p:nvPr/>
          </p:nvSpPr>
          <p:spPr>
            <a:xfrm>
              <a:off x="11476829"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3" y="90343"/>
                    <a:pt x="45187" y="90343"/>
                  </a:cubicBezTo>
                  <a:cubicBezTo>
                    <a:pt x="20231" y="90343"/>
                    <a:pt x="0" y="70119"/>
                    <a:pt x="0" y="45172"/>
                  </a:cubicBezTo>
                  <a:cubicBezTo>
                    <a:pt x="0" y="20224"/>
                    <a:pt x="20231" y="0"/>
                    <a:pt x="45187" y="0"/>
                  </a:cubicBezTo>
                  <a:cubicBezTo>
                    <a:pt x="70143" y="0"/>
                    <a:pt x="90373" y="20224"/>
                    <a:pt x="90373" y="45172"/>
                  </a:cubicBezTo>
                  <a:close/>
                </a:path>
              </a:pathLst>
            </a:custGeom>
            <a:grpFill/>
            <a:ln w="9525" cap="flat">
              <a:noFill/>
              <a:prstDash val="solid"/>
              <a:miter/>
            </a:ln>
          </p:spPr>
          <p:txBody>
            <a:bodyPr rtlCol="0" anchor="ctr"/>
            <a:lstStyle/>
            <a:p>
              <a:endParaRPr lang="en-US" sz="675"/>
            </a:p>
          </p:txBody>
        </p:sp>
        <p:sp>
          <p:nvSpPr>
            <p:cNvPr id="48" name="Freeform 47">
              <a:extLst>
                <a:ext uri="{FF2B5EF4-FFF2-40B4-BE49-F238E27FC236}">
                  <a16:creationId xmlns:a16="http://schemas.microsoft.com/office/drawing/2014/main" id="{C1ABCEE6-BADB-2349-BC76-8691AF4FE4B8}"/>
                </a:ext>
              </a:extLst>
            </p:cNvPr>
            <p:cNvSpPr/>
            <p:nvPr/>
          </p:nvSpPr>
          <p:spPr>
            <a:xfrm>
              <a:off x="12143997"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49" name="Freeform 48">
              <a:extLst>
                <a:ext uri="{FF2B5EF4-FFF2-40B4-BE49-F238E27FC236}">
                  <a16:creationId xmlns:a16="http://schemas.microsoft.com/office/drawing/2014/main" id="{6DB6C021-076C-7647-9CD2-7DD7C64D3341}"/>
                </a:ext>
              </a:extLst>
            </p:cNvPr>
            <p:cNvSpPr/>
            <p:nvPr/>
          </p:nvSpPr>
          <p:spPr>
            <a:xfrm>
              <a:off x="11476829"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50" name="Freeform 49">
              <a:extLst>
                <a:ext uri="{FF2B5EF4-FFF2-40B4-BE49-F238E27FC236}">
                  <a16:creationId xmlns:a16="http://schemas.microsoft.com/office/drawing/2014/main" id="{9E766027-8EC7-0E49-8877-3911BE1DA0D9}"/>
                </a:ext>
              </a:extLst>
            </p:cNvPr>
            <p:cNvSpPr/>
            <p:nvPr/>
          </p:nvSpPr>
          <p:spPr>
            <a:xfrm>
              <a:off x="12143997"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51" name="Freeform 50">
              <a:extLst>
                <a:ext uri="{FF2B5EF4-FFF2-40B4-BE49-F238E27FC236}">
                  <a16:creationId xmlns:a16="http://schemas.microsoft.com/office/drawing/2014/main" id="{3676E97F-858B-8842-BA32-FEA1E72F2BA6}"/>
                </a:ext>
              </a:extLst>
            </p:cNvPr>
            <p:cNvSpPr/>
            <p:nvPr/>
          </p:nvSpPr>
          <p:spPr>
            <a:xfrm>
              <a:off x="11476828"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52" name="Freeform 51">
              <a:extLst>
                <a:ext uri="{FF2B5EF4-FFF2-40B4-BE49-F238E27FC236}">
                  <a16:creationId xmlns:a16="http://schemas.microsoft.com/office/drawing/2014/main" id="{A2AA7F6D-5E08-5A40-8A21-B00E5F5100BA}"/>
                </a:ext>
              </a:extLst>
            </p:cNvPr>
            <p:cNvSpPr/>
            <p:nvPr/>
          </p:nvSpPr>
          <p:spPr>
            <a:xfrm>
              <a:off x="12143996"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53" name="Freeform 52">
              <a:extLst>
                <a:ext uri="{FF2B5EF4-FFF2-40B4-BE49-F238E27FC236}">
                  <a16:creationId xmlns:a16="http://schemas.microsoft.com/office/drawing/2014/main" id="{83196BF6-26AA-A245-86BE-36DDD828F2D1}"/>
                </a:ext>
              </a:extLst>
            </p:cNvPr>
            <p:cNvSpPr/>
            <p:nvPr/>
          </p:nvSpPr>
          <p:spPr>
            <a:xfrm>
              <a:off x="11476827"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3" y="90343"/>
                    <a:pt x="45187" y="90343"/>
                  </a:cubicBezTo>
                  <a:cubicBezTo>
                    <a:pt x="20231" y="90343"/>
                    <a:pt x="0" y="70119"/>
                    <a:pt x="0" y="45172"/>
                  </a:cubicBezTo>
                  <a:cubicBezTo>
                    <a:pt x="0" y="20224"/>
                    <a:pt x="20231" y="0"/>
                    <a:pt x="45187" y="0"/>
                  </a:cubicBezTo>
                  <a:cubicBezTo>
                    <a:pt x="70143" y="0"/>
                    <a:pt x="90373" y="20224"/>
                    <a:pt x="90373" y="45172"/>
                  </a:cubicBezTo>
                  <a:close/>
                </a:path>
              </a:pathLst>
            </a:custGeom>
            <a:grpFill/>
            <a:ln w="9525" cap="flat">
              <a:noFill/>
              <a:prstDash val="solid"/>
              <a:miter/>
            </a:ln>
          </p:spPr>
          <p:txBody>
            <a:bodyPr rtlCol="0" anchor="ctr"/>
            <a:lstStyle/>
            <a:p>
              <a:endParaRPr lang="en-US" sz="675"/>
            </a:p>
          </p:txBody>
        </p:sp>
        <p:sp>
          <p:nvSpPr>
            <p:cNvPr id="54" name="Freeform 53">
              <a:extLst>
                <a:ext uri="{FF2B5EF4-FFF2-40B4-BE49-F238E27FC236}">
                  <a16:creationId xmlns:a16="http://schemas.microsoft.com/office/drawing/2014/main" id="{DE6511D3-8F1D-EB4C-BD21-D3054B33CA08}"/>
                </a:ext>
              </a:extLst>
            </p:cNvPr>
            <p:cNvSpPr/>
            <p:nvPr/>
          </p:nvSpPr>
          <p:spPr>
            <a:xfrm>
              <a:off x="12143995"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55" name="Freeform 54">
              <a:extLst>
                <a:ext uri="{FF2B5EF4-FFF2-40B4-BE49-F238E27FC236}">
                  <a16:creationId xmlns:a16="http://schemas.microsoft.com/office/drawing/2014/main" id="{55415DBA-C1D3-0A45-A341-105B25A0E4A4}"/>
                </a:ext>
              </a:extLst>
            </p:cNvPr>
            <p:cNvSpPr/>
            <p:nvPr/>
          </p:nvSpPr>
          <p:spPr>
            <a:xfrm>
              <a:off x="10138765"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56" name="Freeform 55">
              <a:extLst>
                <a:ext uri="{FF2B5EF4-FFF2-40B4-BE49-F238E27FC236}">
                  <a16:creationId xmlns:a16="http://schemas.microsoft.com/office/drawing/2014/main" id="{48E02E6F-3DF8-6A4D-B54B-4EEFE4BD6B76}"/>
                </a:ext>
              </a:extLst>
            </p:cNvPr>
            <p:cNvSpPr/>
            <p:nvPr/>
          </p:nvSpPr>
          <p:spPr>
            <a:xfrm>
              <a:off x="10805943"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57" name="Freeform 56">
              <a:extLst>
                <a:ext uri="{FF2B5EF4-FFF2-40B4-BE49-F238E27FC236}">
                  <a16:creationId xmlns:a16="http://schemas.microsoft.com/office/drawing/2014/main" id="{5A31FE2E-2507-8D4B-87F3-3FD613ECB3DC}"/>
                </a:ext>
              </a:extLst>
            </p:cNvPr>
            <p:cNvSpPr/>
            <p:nvPr/>
          </p:nvSpPr>
          <p:spPr>
            <a:xfrm>
              <a:off x="11476826"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3" y="90343"/>
                    <a:pt x="45187" y="90343"/>
                  </a:cubicBezTo>
                  <a:cubicBezTo>
                    <a:pt x="20231" y="90343"/>
                    <a:pt x="0" y="70119"/>
                    <a:pt x="0" y="45172"/>
                  </a:cubicBezTo>
                  <a:cubicBezTo>
                    <a:pt x="0" y="20224"/>
                    <a:pt x="20231" y="0"/>
                    <a:pt x="45187" y="0"/>
                  </a:cubicBezTo>
                  <a:cubicBezTo>
                    <a:pt x="70143" y="0"/>
                    <a:pt x="90373" y="20224"/>
                    <a:pt x="90373" y="45172"/>
                  </a:cubicBezTo>
                  <a:close/>
                </a:path>
              </a:pathLst>
            </a:custGeom>
            <a:grpFill/>
            <a:ln w="9525" cap="flat">
              <a:noFill/>
              <a:prstDash val="solid"/>
              <a:miter/>
            </a:ln>
          </p:spPr>
          <p:txBody>
            <a:bodyPr rtlCol="0" anchor="ctr"/>
            <a:lstStyle/>
            <a:p>
              <a:endParaRPr lang="en-US" sz="675"/>
            </a:p>
          </p:txBody>
        </p:sp>
        <p:sp>
          <p:nvSpPr>
            <p:cNvPr id="58" name="Freeform 57">
              <a:extLst>
                <a:ext uri="{FF2B5EF4-FFF2-40B4-BE49-F238E27FC236}">
                  <a16:creationId xmlns:a16="http://schemas.microsoft.com/office/drawing/2014/main" id="{FACFF149-E090-2C4E-9887-A1EF91894F23}"/>
                </a:ext>
              </a:extLst>
            </p:cNvPr>
            <p:cNvSpPr/>
            <p:nvPr/>
          </p:nvSpPr>
          <p:spPr>
            <a:xfrm>
              <a:off x="12143994"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59" name="Freeform 58">
              <a:extLst>
                <a:ext uri="{FF2B5EF4-FFF2-40B4-BE49-F238E27FC236}">
                  <a16:creationId xmlns:a16="http://schemas.microsoft.com/office/drawing/2014/main" id="{2D362668-62EC-AC47-9864-E619124160C1}"/>
                </a:ext>
              </a:extLst>
            </p:cNvPr>
            <p:cNvSpPr/>
            <p:nvPr/>
          </p:nvSpPr>
          <p:spPr>
            <a:xfrm>
              <a:off x="10138765"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60" name="Freeform 59">
              <a:extLst>
                <a:ext uri="{FF2B5EF4-FFF2-40B4-BE49-F238E27FC236}">
                  <a16:creationId xmlns:a16="http://schemas.microsoft.com/office/drawing/2014/main" id="{0BB7C2B5-BDD5-154F-83D3-B97A7090556C}"/>
                </a:ext>
              </a:extLst>
            </p:cNvPr>
            <p:cNvSpPr/>
            <p:nvPr/>
          </p:nvSpPr>
          <p:spPr>
            <a:xfrm>
              <a:off x="10805942"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61" name="Freeform 60">
              <a:extLst>
                <a:ext uri="{FF2B5EF4-FFF2-40B4-BE49-F238E27FC236}">
                  <a16:creationId xmlns:a16="http://schemas.microsoft.com/office/drawing/2014/main" id="{AC1B068F-2A8F-A347-BC7C-FA27A441609B}"/>
                </a:ext>
              </a:extLst>
            </p:cNvPr>
            <p:cNvSpPr/>
            <p:nvPr/>
          </p:nvSpPr>
          <p:spPr>
            <a:xfrm>
              <a:off x="11476826"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62" name="Freeform 61">
              <a:extLst>
                <a:ext uri="{FF2B5EF4-FFF2-40B4-BE49-F238E27FC236}">
                  <a16:creationId xmlns:a16="http://schemas.microsoft.com/office/drawing/2014/main" id="{A134D727-3F2C-794E-AAE0-DE700A8B54E8}"/>
                </a:ext>
              </a:extLst>
            </p:cNvPr>
            <p:cNvSpPr/>
            <p:nvPr/>
          </p:nvSpPr>
          <p:spPr>
            <a:xfrm>
              <a:off x="12143993"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63" name="Freeform 62">
              <a:extLst>
                <a:ext uri="{FF2B5EF4-FFF2-40B4-BE49-F238E27FC236}">
                  <a16:creationId xmlns:a16="http://schemas.microsoft.com/office/drawing/2014/main" id="{A41D0157-599E-EF4E-8CB9-0F6001C3B7EA}"/>
                </a:ext>
              </a:extLst>
            </p:cNvPr>
            <p:cNvSpPr/>
            <p:nvPr/>
          </p:nvSpPr>
          <p:spPr>
            <a:xfrm>
              <a:off x="10138764"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64" name="Freeform 63">
              <a:extLst>
                <a:ext uri="{FF2B5EF4-FFF2-40B4-BE49-F238E27FC236}">
                  <a16:creationId xmlns:a16="http://schemas.microsoft.com/office/drawing/2014/main" id="{67B86F96-0388-CC47-B10E-AD326A5AFD67}"/>
                </a:ext>
              </a:extLst>
            </p:cNvPr>
            <p:cNvSpPr/>
            <p:nvPr/>
          </p:nvSpPr>
          <p:spPr>
            <a:xfrm>
              <a:off x="10805941"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65" name="Freeform 64">
              <a:extLst>
                <a:ext uri="{FF2B5EF4-FFF2-40B4-BE49-F238E27FC236}">
                  <a16:creationId xmlns:a16="http://schemas.microsoft.com/office/drawing/2014/main" id="{AEE5E53D-D405-2F46-AC05-218054CBD8F1}"/>
                </a:ext>
              </a:extLst>
            </p:cNvPr>
            <p:cNvSpPr/>
            <p:nvPr/>
          </p:nvSpPr>
          <p:spPr>
            <a:xfrm>
              <a:off x="11476825"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66" name="Freeform 65">
              <a:extLst>
                <a:ext uri="{FF2B5EF4-FFF2-40B4-BE49-F238E27FC236}">
                  <a16:creationId xmlns:a16="http://schemas.microsoft.com/office/drawing/2014/main" id="{2BDF5661-0795-AA40-AC8B-26B043961E17}"/>
                </a:ext>
              </a:extLst>
            </p:cNvPr>
            <p:cNvSpPr/>
            <p:nvPr/>
          </p:nvSpPr>
          <p:spPr>
            <a:xfrm>
              <a:off x="12143992"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67" name="Freeform 66">
              <a:extLst>
                <a:ext uri="{FF2B5EF4-FFF2-40B4-BE49-F238E27FC236}">
                  <a16:creationId xmlns:a16="http://schemas.microsoft.com/office/drawing/2014/main" id="{8B3387DC-3AF9-464C-8B8B-5F2A638483AA}"/>
                </a:ext>
              </a:extLst>
            </p:cNvPr>
            <p:cNvSpPr/>
            <p:nvPr/>
          </p:nvSpPr>
          <p:spPr>
            <a:xfrm>
              <a:off x="11476824"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3" y="90343"/>
                    <a:pt x="45187" y="90343"/>
                  </a:cubicBezTo>
                  <a:cubicBezTo>
                    <a:pt x="20231" y="90343"/>
                    <a:pt x="0" y="70119"/>
                    <a:pt x="0" y="45171"/>
                  </a:cubicBezTo>
                  <a:cubicBezTo>
                    <a:pt x="0" y="20224"/>
                    <a:pt x="20231" y="0"/>
                    <a:pt x="45187" y="0"/>
                  </a:cubicBezTo>
                  <a:cubicBezTo>
                    <a:pt x="70143" y="0"/>
                    <a:pt x="90373" y="20224"/>
                    <a:pt x="90373" y="45171"/>
                  </a:cubicBezTo>
                  <a:close/>
                </a:path>
              </a:pathLst>
            </a:custGeom>
            <a:grpFill/>
            <a:ln w="9525" cap="flat">
              <a:noFill/>
              <a:prstDash val="solid"/>
              <a:miter/>
            </a:ln>
          </p:spPr>
          <p:txBody>
            <a:bodyPr rtlCol="0" anchor="ctr"/>
            <a:lstStyle/>
            <a:p>
              <a:endParaRPr lang="en-US" sz="675"/>
            </a:p>
          </p:txBody>
        </p:sp>
        <p:sp>
          <p:nvSpPr>
            <p:cNvPr id="68" name="Freeform 67">
              <a:extLst>
                <a:ext uri="{FF2B5EF4-FFF2-40B4-BE49-F238E27FC236}">
                  <a16:creationId xmlns:a16="http://schemas.microsoft.com/office/drawing/2014/main" id="{0641094D-08BD-864C-8238-A03E82CE0EAE}"/>
                </a:ext>
              </a:extLst>
            </p:cNvPr>
            <p:cNvSpPr/>
            <p:nvPr/>
          </p:nvSpPr>
          <p:spPr>
            <a:xfrm>
              <a:off x="12143991"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69" name="Freeform 68">
              <a:extLst>
                <a:ext uri="{FF2B5EF4-FFF2-40B4-BE49-F238E27FC236}">
                  <a16:creationId xmlns:a16="http://schemas.microsoft.com/office/drawing/2014/main" id="{1C668066-7C1F-6C4B-A313-FE5A9B7D73BD}"/>
                </a:ext>
              </a:extLst>
            </p:cNvPr>
            <p:cNvSpPr/>
            <p:nvPr/>
          </p:nvSpPr>
          <p:spPr>
            <a:xfrm>
              <a:off x="11476823"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3" y="90343"/>
                    <a:pt x="45187" y="90343"/>
                  </a:cubicBezTo>
                  <a:cubicBezTo>
                    <a:pt x="20231" y="90343"/>
                    <a:pt x="0" y="70119"/>
                    <a:pt x="0" y="45172"/>
                  </a:cubicBezTo>
                  <a:cubicBezTo>
                    <a:pt x="0" y="20224"/>
                    <a:pt x="20231" y="0"/>
                    <a:pt x="45187" y="0"/>
                  </a:cubicBezTo>
                  <a:cubicBezTo>
                    <a:pt x="70143" y="0"/>
                    <a:pt x="90373" y="20224"/>
                    <a:pt x="90373" y="45172"/>
                  </a:cubicBezTo>
                  <a:close/>
                </a:path>
              </a:pathLst>
            </a:custGeom>
            <a:grpFill/>
            <a:ln w="9525" cap="flat">
              <a:noFill/>
              <a:prstDash val="solid"/>
              <a:miter/>
            </a:ln>
          </p:spPr>
          <p:txBody>
            <a:bodyPr rtlCol="0" anchor="ctr"/>
            <a:lstStyle/>
            <a:p>
              <a:endParaRPr lang="en-US" sz="675"/>
            </a:p>
          </p:txBody>
        </p:sp>
        <p:sp>
          <p:nvSpPr>
            <p:cNvPr id="70" name="Freeform 69">
              <a:extLst>
                <a:ext uri="{FF2B5EF4-FFF2-40B4-BE49-F238E27FC236}">
                  <a16:creationId xmlns:a16="http://schemas.microsoft.com/office/drawing/2014/main" id="{A4F85903-A12C-B042-BA97-CC0D29A40A06}"/>
                </a:ext>
              </a:extLst>
            </p:cNvPr>
            <p:cNvSpPr/>
            <p:nvPr/>
          </p:nvSpPr>
          <p:spPr>
            <a:xfrm>
              <a:off x="12143990"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71" name="Freeform 70">
              <a:extLst>
                <a:ext uri="{FF2B5EF4-FFF2-40B4-BE49-F238E27FC236}">
                  <a16:creationId xmlns:a16="http://schemas.microsoft.com/office/drawing/2014/main" id="{913CB931-AD49-F343-9E6D-A32BC4267F3F}"/>
                </a:ext>
              </a:extLst>
            </p:cNvPr>
            <p:cNvSpPr/>
            <p:nvPr/>
          </p:nvSpPr>
          <p:spPr>
            <a:xfrm>
              <a:off x="8133542"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72" name="Freeform 71">
              <a:extLst>
                <a:ext uri="{FF2B5EF4-FFF2-40B4-BE49-F238E27FC236}">
                  <a16:creationId xmlns:a16="http://schemas.microsoft.com/office/drawing/2014/main" id="{D699B949-C3D8-8448-87DE-9276F0E98AFE}"/>
                </a:ext>
              </a:extLst>
            </p:cNvPr>
            <p:cNvSpPr/>
            <p:nvPr/>
          </p:nvSpPr>
          <p:spPr>
            <a:xfrm>
              <a:off x="8800710"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73" name="Freeform 72">
              <a:extLst>
                <a:ext uri="{FF2B5EF4-FFF2-40B4-BE49-F238E27FC236}">
                  <a16:creationId xmlns:a16="http://schemas.microsoft.com/office/drawing/2014/main" id="{4D31BC6D-3BE5-974B-8389-81E6ED0FD7B4}"/>
                </a:ext>
              </a:extLst>
            </p:cNvPr>
            <p:cNvSpPr/>
            <p:nvPr/>
          </p:nvSpPr>
          <p:spPr>
            <a:xfrm>
              <a:off x="8133542"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74" name="Freeform 73">
              <a:extLst>
                <a:ext uri="{FF2B5EF4-FFF2-40B4-BE49-F238E27FC236}">
                  <a16:creationId xmlns:a16="http://schemas.microsoft.com/office/drawing/2014/main" id="{FE74B4E3-5DEB-874B-A10C-1A08CF03FE4D}"/>
                </a:ext>
              </a:extLst>
            </p:cNvPr>
            <p:cNvSpPr/>
            <p:nvPr/>
          </p:nvSpPr>
          <p:spPr>
            <a:xfrm>
              <a:off x="8800710"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75" name="Freeform 74">
              <a:extLst>
                <a:ext uri="{FF2B5EF4-FFF2-40B4-BE49-F238E27FC236}">
                  <a16:creationId xmlns:a16="http://schemas.microsoft.com/office/drawing/2014/main" id="{38A94FD8-CA6A-B84B-BBBB-9C89F8CCEED3}"/>
                </a:ext>
              </a:extLst>
            </p:cNvPr>
            <p:cNvSpPr/>
            <p:nvPr/>
          </p:nvSpPr>
          <p:spPr>
            <a:xfrm>
              <a:off x="8133542"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76" name="Freeform 75">
              <a:extLst>
                <a:ext uri="{FF2B5EF4-FFF2-40B4-BE49-F238E27FC236}">
                  <a16:creationId xmlns:a16="http://schemas.microsoft.com/office/drawing/2014/main" id="{1D57A986-821F-784F-901C-BC0E44E307D6}"/>
                </a:ext>
              </a:extLst>
            </p:cNvPr>
            <p:cNvSpPr/>
            <p:nvPr/>
          </p:nvSpPr>
          <p:spPr>
            <a:xfrm>
              <a:off x="8800710"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77" name="Freeform 76">
              <a:extLst>
                <a:ext uri="{FF2B5EF4-FFF2-40B4-BE49-F238E27FC236}">
                  <a16:creationId xmlns:a16="http://schemas.microsoft.com/office/drawing/2014/main" id="{62B599F4-6B42-5248-9AA0-5BC27DE628BA}"/>
                </a:ext>
              </a:extLst>
            </p:cNvPr>
            <p:cNvSpPr/>
            <p:nvPr/>
          </p:nvSpPr>
          <p:spPr>
            <a:xfrm>
              <a:off x="8133542"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78" name="Freeform 77">
              <a:extLst>
                <a:ext uri="{FF2B5EF4-FFF2-40B4-BE49-F238E27FC236}">
                  <a16:creationId xmlns:a16="http://schemas.microsoft.com/office/drawing/2014/main" id="{24813B15-3AAE-1045-8A2C-D213402D3C79}"/>
                </a:ext>
              </a:extLst>
            </p:cNvPr>
            <p:cNvSpPr/>
            <p:nvPr/>
          </p:nvSpPr>
          <p:spPr>
            <a:xfrm>
              <a:off x="8800710"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79" name="Freeform 78">
              <a:extLst>
                <a:ext uri="{FF2B5EF4-FFF2-40B4-BE49-F238E27FC236}">
                  <a16:creationId xmlns:a16="http://schemas.microsoft.com/office/drawing/2014/main" id="{3C8FAB0B-15B1-0948-A754-EC3B81D11FEE}"/>
                </a:ext>
              </a:extLst>
            </p:cNvPr>
            <p:cNvSpPr/>
            <p:nvPr/>
          </p:nvSpPr>
          <p:spPr>
            <a:xfrm>
              <a:off x="8133542"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0" name="Freeform 79">
              <a:extLst>
                <a:ext uri="{FF2B5EF4-FFF2-40B4-BE49-F238E27FC236}">
                  <a16:creationId xmlns:a16="http://schemas.microsoft.com/office/drawing/2014/main" id="{9A949A9A-0D0F-F545-9438-434651685B34}"/>
                </a:ext>
              </a:extLst>
            </p:cNvPr>
            <p:cNvSpPr/>
            <p:nvPr/>
          </p:nvSpPr>
          <p:spPr>
            <a:xfrm>
              <a:off x="8800710"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1" name="Freeform 80">
              <a:extLst>
                <a:ext uri="{FF2B5EF4-FFF2-40B4-BE49-F238E27FC236}">
                  <a16:creationId xmlns:a16="http://schemas.microsoft.com/office/drawing/2014/main" id="{0A961EFB-3B5D-4748-BBF2-AA1D3307D33F}"/>
                </a:ext>
              </a:extLst>
            </p:cNvPr>
            <p:cNvSpPr/>
            <p:nvPr/>
          </p:nvSpPr>
          <p:spPr>
            <a:xfrm>
              <a:off x="8133542"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2" name="Freeform 81">
              <a:extLst>
                <a:ext uri="{FF2B5EF4-FFF2-40B4-BE49-F238E27FC236}">
                  <a16:creationId xmlns:a16="http://schemas.microsoft.com/office/drawing/2014/main" id="{28FB9674-5142-DC44-84FF-2248D825393E}"/>
                </a:ext>
              </a:extLst>
            </p:cNvPr>
            <p:cNvSpPr/>
            <p:nvPr/>
          </p:nvSpPr>
          <p:spPr>
            <a:xfrm>
              <a:off x="8800710"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3" name="Freeform 82">
              <a:extLst>
                <a:ext uri="{FF2B5EF4-FFF2-40B4-BE49-F238E27FC236}">
                  <a16:creationId xmlns:a16="http://schemas.microsoft.com/office/drawing/2014/main" id="{38DCE927-4317-6347-ADD4-2CD6B576FC25}"/>
                </a:ext>
              </a:extLst>
            </p:cNvPr>
            <p:cNvSpPr/>
            <p:nvPr/>
          </p:nvSpPr>
          <p:spPr>
            <a:xfrm>
              <a:off x="8133542"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84" name="Freeform 83">
              <a:extLst>
                <a:ext uri="{FF2B5EF4-FFF2-40B4-BE49-F238E27FC236}">
                  <a16:creationId xmlns:a16="http://schemas.microsoft.com/office/drawing/2014/main" id="{9B124ABA-CC04-7E47-8520-75DB0B3C9B5A}"/>
                </a:ext>
              </a:extLst>
            </p:cNvPr>
            <p:cNvSpPr/>
            <p:nvPr/>
          </p:nvSpPr>
          <p:spPr>
            <a:xfrm>
              <a:off x="8800710"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85" name="Freeform 84">
              <a:extLst>
                <a:ext uri="{FF2B5EF4-FFF2-40B4-BE49-F238E27FC236}">
                  <a16:creationId xmlns:a16="http://schemas.microsoft.com/office/drawing/2014/main" id="{E5D77C78-C6C7-EC4F-AE97-75CD29BEAFA2}"/>
                </a:ext>
              </a:extLst>
            </p:cNvPr>
            <p:cNvSpPr/>
            <p:nvPr/>
          </p:nvSpPr>
          <p:spPr>
            <a:xfrm>
              <a:off x="8133542"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6" name="Freeform 85">
              <a:extLst>
                <a:ext uri="{FF2B5EF4-FFF2-40B4-BE49-F238E27FC236}">
                  <a16:creationId xmlns:a16="http://schemas.microsoft.com/office/drawing/2014/main" id="{432414B4-6B2A-B041-9725-4A46CFDC6B41}"/>
                </a:ext>
              </a:extLst>
            </p:cNvPr>
            <p:cNvSpPr/>
            <p:nvPr/>
          </p:nvSpPr>
          <p:spPr>
            <a:xfrm>
              <a:off x="8800710"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7" name="Freeform 86">
              <a:extLst>
                <a:ext uri="{FF2B5EF4-FFF2-40B4-BE49-F238E27FC236}">
                  <a16:creationId xmlns:a16="http://schemas.microsoft.com/office/drawing/2014/main" id="{8E566C37-BAF6-B040-B938-29AEE4F8698B}"/>
                </a:ext>
              </a:extLst>
            </p:cNvPr>
            <p:cNvSpPr/>
            <p:nvPr/>
          </p:nvSpPr>
          <p:spPr>
            <a:xfrm>
              <a:off x="8133542"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8" name="Freeform 87">
              <a:extLst>
                <a:ext uri="{FF2B5EF4-FFF2-40B4-BE49-F238E27FC236}">
                  <a16:creationId xmlns:a16="http://schemas.microsoft.com/office/drawing/2014/main" id="{C19CAD68-1AD1-3D49-BFC8-21B15D121DA5}"/>
                </a:ext>
              </a:extLst>
            </p:cNvPr>
            <p:cNvSpPr/>
            <p:nvPr/>
          </p:nvSpPr>
          <p:spPr>
            <a:xfrm>
              <a:off x="8800710"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89" name="Freeform 88">
              <a:extLst>
                <a:ext uri="{FF2B5EF4-FFF2-40B4-BE49-F238E27FC236}">
                  <a16:creationId xmlns:a16="http://schemas.microsoft.com/office/drawing/2014/main" id="{230DA0BB-2305-DD43-8618-0A83680C7DA9}"/>
                </a:ext>
              </a:extLst>
            </p:cNvPr>
            <p:cNvSpPr/>
            <p:nvPr/>
          </p:nvSpPr>
          <p:spPr>
            <a:xfrm>
              <a:off x="8133542"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90" name="Freeform 89">
              <a:extLst>
                <a:ext uri="{FF2B5EF4-FFF2-40B4-BE49-F238E27FC236}">
                  <a16:creationId xmlns:a16="http://schemas.microsoft.com/office/drawing/2014/main" id="{39D3B00E-8C94-7F42-B841-46ED61A89FCB}"/>
                </a:ext>
              </a:extLst>
            </p:cNvPr>
            <p:cNvSpPr/>
            <p:nvPr/>
          </p:nvSpPr>
          <p:spPr>
            <a:xfrm>
              <a:off x="8800710"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91" name="Freeform 90">
              <a:extLst>
                <a:ext uri="{FF2B5EF4-FFF2-40B4-BE49-F238E27FC236}">
                  <a16:creationId xmlns:a16="http://schemas.microsoft.com/office/drawing/2014/main" id="{6F5DD266-837E-A047-996F-8D4D6C833ED4}"/>
                </a:ext>
              </a:extLst>
            </p:cNvPr>
            <p:cNvSpPr/>
            <p:nvPr/>
          </p:nvSpPr>
          <p:spPr>
            <a:xfrm>
              <a:off x="8133542"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92" name="Freeform 91">
              <a:extLst>
                <a:ext uri="{FF2B5EF4-FFF2-40B4-BE49-F238E27FC236}">
                  <a16:creationId xmlns:a16="http://schemas.microsoft.com/office/drawing/2014/main" id="{F0B0C250-AEF9-0B4B-BB1F-28066A25DE5C}"/>
                </a:ext>
              </a:extLst>
            </p:cNvPr>
            <p:cNvSpPr/>
            <p:nvPr/>
          </p:nvSpPr>
          <p:spPr>
            <a:xfrm>
              <a:off x="8800710"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93" name="Freeform 92">
              <a:extLst>
                <a:ext uri="{FF2B5EF4-FFF2-40B4-BE49-F238E27FC236}">
                  <a16:creationId xmlns:a16="http://schemas.microsoft.com/office/drawing/2014/main" id="{5870634D-4C76-E24F-98ED-34D7436AFA6B}"/>
                </a:ext>
              </a:extLst>
            </p:cNvPr>
            <p:cNvSpPr/>
            <p:nvPr/>
          </p:nvSpPr>
          <p:spPr>
            <a:xfrm>
              <a:off x="8133542"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94" name="Freeform 93">
              <a:extLst>
                <a:ext uri="{FF2B5EF4-FFF2-40B4-BE49-F238E27FC236}">
                  <a16:creationId xmlns:a16="http://schemas.microsoft.com/office/drawing/2014/main" id="{FFF3FBE0-C2D9-E743-8501-8A34C06DE446}"/>
                </a:ext>
              </a:extLst>
            </p:cNvPr>
            <p:cNvSpPr/>
            <p:nvPr/>
          </p:nvSpPr>
          <p:spPr>
            <a:xfrm>
              <a:off x="8800710"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95" name="Freeform 94">
              <a:extLst>
                <a:ext uri="{FF2B5EF4-FFF2-40B4-BE49-F238E27FC236}">
                  <a16:creationId xmlns:a16="http://schemas.microsoft.com/office/drawing/2014/main" id="{B4C3EB29-03BA-F641-9C0F-0625720B5AEC}"/>
                </a:ext>
              </a:extLst>
            </p:cNvPr>
            <p:cNvSpPr/>
            <p:nvPr/>
          </p:nvSpPr>
          <p:spPr>
            <a:xfrm>
              <a:off x="9471593"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96" name="Freeform 95">
              <a:extLst>
                <a:ext uri="{FF2B5EF4-FFF2-40B4-BE49-F238E27FC236}">
                  <a16:creationId xmlns:a16="http://schemas.microsoft.com/office/drawing/2014/main" id="{7273AE5E-57AD-5A48-B4A3-56CE4C6DA569}"/>
                </a:ext>
              </a:extLst>
            </p:cNvPr>
            <p:cNvSpPr/>
            <p:nvPr/>
          </p:nvSpPr>
          <p:spPr>
            <a:xfrm>
              <a:off x="10138761"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97" name="Freeform 96">
              <a:extLst>
                <a:ext uri="{FF2B5EF4-FFF2-40B4-BE49-F238E27FC236}">
                  <a16:creationId xmlns:a16="http://schemas.microsoft.com/office/drawing/2014/main" id="{0FCD100A-FD26-DC4B-B367-72DE3D91C5FD}"/>
                </a:ext>
              </a:extLst>
            </p:cNvPr>
            <p:cNvSpPr/>
            <p:nvPr/>
          </p:nvSpPr>
          <p:spPr>
            <a:xfrm>
              <a:off x="9471593"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98" name="Freeform 97">
              <a:extLst>
                <a:ext uri="{FF2B5EF4-FFF2-40B4-BE49-F238E27FC236}">
                  <a16:creationId xmlns:a16="http://schemas.microsoft.com/office/drawing/2014/main" id="{C0390342-D0D0-9248-B638-62E0A0DC078F}"/>
                </a:ext>
              </a:extLst>
            </p:cNvPr>
            <p:cNvSpPr/>
            <p:nvPr/>
          </p:nvSpPr>
          <p:spPr>
            <a:xfrm>
              <a:off x="10138761"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99" name="Freeform 98">
              <a:extLst>
                <a:ext uri="{FF2B5EF4-FFF2-40B4-BE49-F238E27FC236}">
                  <a16:creationId xmlns:a16="http://schemas.microsoft.com/office/drawing/2014/main" id="{94D5AFF8-664D-B74E-AAF8-85348C417B87}"/>
                </a:ext>
              </a:extLst>
            </p:cNvPr>
            <p:cNvSpPr/>
            <p:nvPr/>
          </p:nvSpPr>
          <p:spPr>
            <a:xfrm>
              <a:off x="9471593"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00" name="Freeform 99">
              <a:extLst>
                <a:ext uri="{FF2B5EF4-FFF2-40B4-BE49-F238E27FC236}">
                  <a16:creationId xmlns:a16="http://schemas.microsoft.com/office/drawing/2014/main" id="{542E8A79-BFE6-F544-B52B-453FC9DC6E66}"/>
                </a:ext>
              </a:extLst>
            </p:cNvPr>
            <p:cNvSpPr/>
            <p:nvPr/>
          </p:nvSpPr>
          <p:spPr>
            <a:xfrm>
              <a:off x="10138761" y="4803363"/>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01" name="Freeform 100">
              <a:extLst>
                <a:ext uri="{FF2B5EF4-FFF2-40B4-BE49-F238E27FC236}">
                  <a16:creationId xmlns:a16="http://schemas.microsoft.com/office/drawing/2014/main" id="{9DA82412-7EDF-5A41-9E4D-BF59BDC29CE5}"/>
                </a:ext>
              </a:extLst>
            </p:cNvPr>
            <p:cNvSpPr/>
            <p:nvPr/>
          </p:nvSpPr>
          <p:spPr>
            <a:xfrm>
              <a:off x="9471593"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02" name="Freeform 101">
              <a:extLst>
                <a:ext uri="{FF2B5EF4-FFF2-40B4-BE49-F238E27FC236}">
                  <a16:creationId xmlns:a16="http://schemas.microsoft.com/office/drawing/2014/main" id="{57D8598E-A0F4-724C-8D4D-A4A3F2299DAB}"/>
                </a:ext>
              </a:extLst>
            </p:cNvPr>
            <p:cNvSpPr/>
            <p:nvPr/>
          </p:nvSpPr>
          <p:spPr>
            <a:xfrm>
              <a:off x="10138761"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03" name="Freeform 102">
              <a:extLst>
                <a:ext uri="{FF2B5EF4-FFF2-40B4-BE49-F238E27FC236}">
                  <a16:creationId xmlns:a16="http://schemas.microsoft.com/office/drawing/2014/main" id="{3CFF91D0-5CBE-8943-8EE7-EDFDE73D832F}"/>
                </a:ext>
              </a:extLst>
            </p:cNvPr>
            <p:cNvSpPr/>
            <p:nvPr/>
          </p:nvSpPr>
          <p:spPr>
            <a:xfrm>
              <a:off x="9471593"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04" name="Freeform 103">
              <a:extLst>
                <a:ext uri="{FF2B5EF4-FFF2-40B4-BE49-F238E27FC236}">
                  <a16:creationId xmlns:a16="http://schemas.microsoft.com/office/drawing/2014/main" id="{60E252EE-D8C2-5643-947F-CEE0045EA903}"/>
                </a:ext>
              </a:extLst>
            </p:cNvPr>
            <p:cNvSpPr/>
            <p:nvPr/>
          </p:nvSpPr>
          <p:spPr>
            <a:xfrm>
              <a:off x="10138761"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05" name="Freeform 104">
              <a:extLst>
                <a:ext uri="{FF2B5EF4-FFF2-40B4-BE49-F238E27FC236}">
                  <a16:creationId xmlns:a16="http://schemas.microsoft.com/office/drawing/2014/main" id="{E769A97C-40EE-774C-9366-50D085BFA087}"/>
                </a:ext>
              </a:extLst>
            </p:cNvPr>
            <p:cNvSpPr/>
            <p:nvPr/>
          </p:nvSpPr>
          <p:spPr>
            <a:xfrm>
              <a:off x="9471593"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06" name="Freeform 105">
              <a:extLst>
                <a:ext uri="{FF2B5EF4-FFF2-40B4-BE49-F238E27FC236}">
                  <a16:creationId xmlns:a16="http://schemas.microsoft.com/office/drawing/2014/main" id="{DEB805A6-E8BD-594F-9E4B-23115D3CFFDD}"/>
                </a:ext>
              </a:extLst>
            </p:cNvPr>
            <p:cNvSpPr/>
            <p:nvPr/>
          </p:nvSpPr>
          <p:spPr>
            <a:xfrm>
              <a:off x="10138761"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07" name="Freeform 106">
              <a:extLst>
                <a:ext uri="{FF2B5EF4-FFF2-40B4-BE49-F238E27FC236}">
                  <a16:creationId xmlns:a16="http://schemas.microsoft.com/office/drawing/2014/main" id="{06E8B68A-143B-6F4D-8011-411CA7FB077C}"/>
                </a:ext>
              </a:extLst>
            </p:cNvPr>
            <p:cNvSpPr/>
            <p:nvPr/>
          </p:nvSpPr>
          <p:spPr>
            <a:xfrm>
              <a:off x="9471593"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08" name="Freeform 107">
              <a:extLst>
                <a:ext uri="{FF2B5EF4-FFF2-40B4-BE49-F238E27FC236}">
                  <a16:creationId xmlns:a16="http://schemas.microsoft.com/office/drawing/2014/main" id="{7EDECF73-4CD0-A34E-AA54-9018530E26F0}"/>
                </a:ext>
              </a:extLst>
            </p:cNvPr>
            <p:cNvSpPr/>
            <p:nvPr/>
          </p:nvSpPr>
          <p:spPr>
            <a:xfrm>
              <a:off x="10138761" y="614459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09" name="Freeform 108">
              <a:extLst>
                <a:ext uri="{FF2B5EF4-FFF2-40B4-BE49-F238E27FC236}">
                  <a16:creationId xmlns:a16="http://schemas.microsoft.com/office/drawing/2014/main" id="{BC9F97B4-84BD-AA44-9C4E-A6AEBD7A8433}"/>
                </a:ext>
              </a:extLst>
            </p:cNvPr>
            <p:cNvSpPr/>
            <p:nvPr/>
          </p:nvSpPr>
          <p:spPr>
            <a:xfrm>
              <a:off x="9471593"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10" name="Freeform 109">
              <a:extLst>
                <a:ext uri="{FF2B5EF4-FFF2-40B4-BE49-F238E27FC236}">
                  <a16:creationId xmlns:a16="http://schemas.microsoft.com/office/drawing/2014/main" id="{8A630180-AC64-D843-A5F6-EA143D62B2ED}"/>
                </a:ext>
              </a:extLst>
            </p:cNvPr>
            <p:cNvSpPr/>
            <p:nvPr/>
          </p:nvSpPr>
          <p:spPr>
            <a:xfrm>
              <a:off x="10138761"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11" name="Freeform 110">
              <a:extLst>
                <a:ext uri="{FF2B5EF4-FFF2-40B4-BE49-F238E27FC236}">
                  <a16:creationId xmlns:a16="http://schemas.microsoft.com/office/drawing/2014/main" id="{6213CB68-F594-0341-BB03-F9AB87FF784D}"/>
                </a:ext>
              </a:extLst>
            </p:cNvPr>
            <p:cNvSpPr/>
            <p:nvPr/>
          </p:nvSpPr>
          <p:spPr>
            <a:xfrm>
              <a:off x="9471593"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12" name="Freeform 111">
              <a:extLst>
                <a:ext uri="{FF2B5EF4-FFF2-40B4-BE49-F238E27FC236}">
                  <a16:creationId xmlns:a16="http://schemas.microsoft.com/office/drawing/2014/main" id="{4542926F-2994-6247-B2BD-88FE858DD0EA}"/>
                </a:ext>
              </a:extLst>
            </p:cNvPr>
            <p:cNvSpPr/>
            <p:nvPr/>
          </p:nvSpPr>
          <p:spPr>
            <a:xfrm>
              <a:off x="10138761"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13" name="Freeform 112">
              <a:extLst>
                <a:ext uri="{FF2B5EF4-FFF2-40B4-BE49-F238E27FC236}">
                  <a16:creationId xmlns:a16="http://schemas.microsoft.com/office/drawing/2014/main" id="{F0B32723-F959-D146-AF81-143D200CEDA7}"/>
                </a:ext>
              </a:extLst>
            </p:cNvPr>
            <p:cNvSpPr/>
            <p:nvPr/>
          </p:nvSpPr>
          <p:spPr>
            <a:xfrm>
              <a:off x="9471593"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14" name="Freeform 113">
              <a:extLst>
                <a:ext uri="{FF2B5EF4-FFF2-40B4-BE49-F238E27FC236}">
                  <a16:creationId xmlns:a16="http://schemas.microsoft.com/office/drawing/2014/main" id="{2A78F244-AC5B-3A49-8ADF-3C8E3296D933}"/>
                </a:ext>
              </a:extLst>
            </p:cNvPr>
            <p:cNvSpPr/>
            <p:nvPr/>
          </p:nvSpPr>
          <p:spPr>
            <a:xfrm>
              <a:off x="10138761"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15" name="Freeform 114">
              <a:extLst>
                <a:ext uri="{FF2B5EF4-FFF2-40B4-BE49-F238E27FC236}">
                  <a16:creationId xmlns:a16="http://schemas.microsoft.com/office/drawing/2014/main" id="{1425C5CB-5B4A-2C4F-B67C-209E2A667BBF}"/>
                </a:ext>
              </a:extLst>
            </p:cNvPr>
            <p:cNvSpPr/>
            <p:nvPr/>
          </p:nvSpPr>
          <p:spPr>
            <a:xfrm>
              <a:off x="8133542"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16" name="Freeform 115">
              <a:extLst>
                <a:ext uri="{FF2B5EF4-FFF2-40B4-BE49-F238E27FC236}">
                  <a16:creationId xmlns:a16="http://schemas.microsoft.com/office/drawing/2014/main" id="{2DAE1931-E41C-E146-B631-6F1284DCAEFB}"/>
                </a:ext>
              </a:extLst>
            </p:cNvPr>
            <p:cNvSpPr/>
            <p:nvPr/>
          </p:nvSpPr>
          <p:spPr>
            <a:xfrm>
              <a:off x="8800710"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17" name="Freeform 116">
              <a:extLst>
                <a:ext uri="{FF2B5EF4-FFF2-40B4-BE49-F238E27FC236}">
                  <a16:creationId xmlns:a16="http://schemas.microsoft.com/office/drawing/2014/main" id="{BE10AC84-784F-AC45-85F3-76DC9D165C3C}"/>
                </a:ext>
              </a:extLst>
            </p:cNvPr>
            <p:cNvSpPr/>
            <p:nvPr/>
          </p:nvSpPr>
          <p:spPr>
            <a:xfrm>
              <a:off x="9471593"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18" name="Freeform 117">
              <a:extLst>
                <a:ext uri="{FF2B5EF4-FFF2-40B4-BE49-F238E27FC236}">
                  <a16:creationId xmlns:a16="http://schemas.microsoft.com/office/drawing/2014/main" id="{29DADC2F-9DD9-EA41-B2DD-7D5F54FDB067}"/>
                </a:ext>
              </a:extLst>
            </p:cNvPr>
            <p:cNvSpPr/>
            <p:nvPr/>
          </p:nvSpPr>
          <p:spPr>
            <a:xfrm>
              <a:off x="10138761"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19" name="Freeform 118">
              <a:extLst>
                <a:ext uri="{FF2B5EF4-FFF2-40B4-BE49-F238E27FC236}">
                  <a16:creationId xmlns:a16="http://schemas.microsoft.com/office/drawing/2014/main" id="{FB4CA194-8249-8147-9040-54E7CC388515}"/>
                </a:ext>
              </a:extLst>
            </p:cNvPr>
            <p:cNvSpPr/>
            <p:nvPr/>
          </p:nvSpPr>
          <p:spPr>
            <a:xfrm>
              <a:off x="8133542"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0" name="Freeform 119">
              <a:extLst>
                <a:ext uri="{FF2B5EF4-FFF2-40B4-BE49-F238E27FC236}">
                  <a16:creationId xmlns:a16="http://schemas.microsoft.com/office/drawing/2014/main" id="{9308C48F-9752-C245-A80E-7E73C19670F1}"/>
                </a:ext>
              </a:extLst>
            </p:cNvPr>
            <p:cNvSpPr/>
            <p:nvPr/>
          </p:nvSpPr>
          <p:spPr>
            <a:xfrm>
              <a:off x="8800710"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1" name="Freeform 120">
              <a:extLst>
                <a:ext uri="{FF2B5EF4-FFF2-40B4-BE49-F238E27FC236}">
                  <a16:creationId xmlns:a16="http://schemas.microsoft.com/office/drawing/2014/main" id="{E4435B5A-BEC6-BE4E-AF7B-5B9A62792AAB}"/>
                </a:ext>
              </a:extLst>
            </p:cNvPr>
            <p:cNvSpPr/>
            <p:nvPr/>
          </p:nvSpPr>
          <p:spPr>
            <a:xfrm>
              <a:off x="9471593"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2" name="Freeform 121">
              <a:extLst>
                <a:ext uri="{FF2B5EF4-FFF2-40B4-BE49-F238E27FC236}">
                  <a16:creationId xmlns:a16="http://schemas.microsoft.com/office/drawing/2014/main" id="{4A1FE0CE-FD23-1F43-B034-44C9A3358762}"/>
                </a:ext>
              </a:extLst>
            </p:cNvPr>
            <p:cNvSpPr/>
            <p:nvPr/>
          </p:nvSpPr>
          <p:spPr>
            <a:xfrm>
              <a:off x="10138761"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3" name="Freeform 122">
              <a:extLst>
                <a:ext uri="{FF2B5EF4-FFF2-40B4-BE49-F238E27FC236}">
                  <a16:creationId xmlns:a16="http://schemas.microsoft.com/office/drawing/2014/main" id="{20D3FC91-1FF4-C748-BB5C-D86B99C35403}"/>
                </a:ext>
              </a:extLst>
            </p:cNvPr>
            <p:cNvSpPr/>
            <p:nvPr/>
          </p:nvSpPr>
          <p:spPr>
            <a:xfrm>
              <a:off x="8133542"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4" name="Freeform 123">
              <a:extLst>
                <a:ext uri="{FF2B5EF4-FFF2-40B4-BE49-F238E27FC236}">
                  <a16:creationId xmlns:a16="http://schemas.microsoft.com/office/drawing/2014/main" id="{CF276542-0224-704B-B37E-5B62B33BB492}"/>
                </a:ext>
              </a:extLst>
            </p:cNvPr>
            <p:cNvSpPr/>
            <p:nvPr/>
          </p:nvSpPr>
          <p:spPr>
            <a:xfrm>
              <a:off x="8800710"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5" name="Freeform 124">
              <a:extLst>
                <a:ext uri="{FF2B5EF4-FFF2-40B4-BE49-F238E27FC236}">
                  <a16:creationId xmlns:a16="http://schemas.microsoft.com/office/drawing/2014/main" id="{15030803-18E7-4148-BD7D-7E43059673B3}"/>
                </a:ext>
              </a:extLst>
            </p:cNvPr>
            <p:cNvSpPr/>
            <p:nvPr/>
          </p:nvSpPr>
          <p:spPr>
            <a:xfrm>
              <a:off x="9471593"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6" name="Freeform 125">
              <a:extLst>
                <a:ext uri="{FF2B5EF4-FFF2-40B4-BE49-F238E27FC236}">
                  <a16:creationId xmlns:a16="http://schemas.microsoft.com/office/drawing/2014/main" id="{DF9DAB52-E046-2A47-8534-547F8F66F14C}"/>
                </a:ext>
              </a:extLst>
            </p:cNvPr>
            <p:cNvSpPr/>
            <p:nvPr/>
          </p:nvSpPr>
          <p:spPr>
            <a:xfrm>
              <a:off x="10138761"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7" name="Freeform 126">
              <a:extLst>
                <a:ext uri="{FF2B5EF4-FFF2-40B4-BE49-F238E27FC236}">
                  <a16:creationId xmlns:a16="http://schemas.microsoft.com/office/drawing/2014/main" id="{D855C572-800B-414E-A4D1-A708D36013AE}"/>
                </a:ext>
              </a:extLst>
            </p:cNvPr>
            <p:cNvSpPr/>
            <p:nvPr/>
          </p:nvSpPr>
          <p:spPr>
            <a:xfrm>
              <a:off x="9471593"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8" name="Freeform 127">
              <a:extLst>
                <a:ext uri="{FF2B5EF4-FFF2-40B4-BE49-F238E27FC236}">
                  <a16:creationId xmlns:a16="http://schemas.microsoft.com/office/drawing/2014/main" id="{76A77B90-B505-E845-B1CB-504EEF4527C0}"/>
                </a:ext>
              </a:extLst>
            </p:cNvPr>
            <p:cNvSpPr/>
            <p:nvPr/>
          </p:nvSpPr>
          <p:spPr>
            <a:xfrm>
              <a:off x="10138762" y="7485828"/>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29" name="Freeform 128">
              <a:extLst>
                <a:ext uri="{FF2B5EF4-FFF2-40B4-BE49-F238E27FC236}">
                  <a16:creationId xmlns:a16="http://schemas.microsoft.com/office/drawing/2014/main" id="{C3955123-8906-3443-A161-9C73CDF48DDD}"/>
                </a:ext>
              </a:extLst>
            </p:cNvPr>
            <p:cNvSpPr/>
            <p:nvPr/>
          </p:nvSpPr>
          <p:spPr>
            <a:xfrm>
              <a:off x="9471594"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30" name="Freeform 129">
              <a:extLst>
                <a:ext uri="{FF2B5EF4-FFF2-40B4-BE49-F238E27FC236}">
                  <a16:creationId xmlns:a16="http://schemas.microsoft.com/office/drawing/2014/main" id="{5235613B-C9DB-EE4F-8137-BAAECB97E2D6}"/>
                </a:ext>
              </a:extLst>
            </p:cNvPr>
            <p:cNvSpPr/>
            <p:nvPr/>
          </p:nvSpPr>
          <p:spPr>
            <a:xfrm>
              <a:off x="10138760" y="8156115"/>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31" name="Freeform 130">
              <a:extLst>
                <a:ext uri="{FF2B5EF4-FFF2-40B4-BE49-F238E27FC236}">
                  <a16:creationId xmlns:a16="http://schemas.microsoft.com/office/drawing/2014/main" id="{4CD56916-F186-2040-93AC-488C88C0B681}"/>
                </a:ext>
              </a:extLst>
            </p:cNvPr>
            <p:cNvSpPr/>
            <p:nvPr/>
          </p:nvSpPr>
          <p:spPr>
            <a:xfrm>
              <a:off x="8133542" y="212089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32" name="Freeform 131">
              <a:extLst>
                <a:ext uri="{FF2B5EF4-FFF2-40B4-BE49-F238E27FC236}">
                  <a16:creationId xmlns:a16="http://schemas.microsoft.com/office/drawing/2014/main" id="{02445A84-68BA-6542-802B-1BD79732110F}"/>
                </a:ext>
              </a:extLst>
            </p:cNvPr>
            <p:cNvSpPr/>
            <p:nvPr/>
          </p:nvSpPr>
          <p:spPr>
            <a:xfrm>
              <a:off x="8133542" y="2791187"/>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33" name="Freeform 132">
              <a:extLst>
                <a:ext uri="{FF2B5EF4-FFF2-40B4-BE49-F238E27FC236}">
                  <a16:creationId xmlns:a16="http://schemas.microsoft.com/office/drawing/2014/main" id="{BC43E830-EA09-BA41-A810-3BDB8D96632F}"/>
                </a:ext>
              </a:extLst>
            </p:cNvPr>
            <p:cNvSpPr/>
            <p:nvPr/>
          </p:nvSpPr>
          <p:spPr>
            <a:xfrm>
              <a:off x="8133542" y="4803364"/>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34" name="Freeform 133">
              <a:extLst>
                <a:ext uri="{FF2B5EF4-FFF2-40B4-BE49-F238E27FC236}">
                  <a16:creationId xmlns:a16="http://schemas.microsoft.com/office/drawing/2014/main" id="{21632EBE-6953-4445-9205-3227EB6DE320}"/>
                </a:ext>
              </a:extLst>
            </p:cNvPr>
            <p:cNvSpPr/>
            <p:nvPr/>
          </p:nvSpPr>
          <p:spPr>
            <a:xfrm>
              <a:off x="8133542" y="5473651"/>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35" name="Freeform 134">
              <a:extLst>
                <a:ext uri="{FF2B5EF4-FFF2-40B4-BE49-F238E27FC236}">
                  <a16:creationId xmlns:a16="http://schemas.microsoft.com/office/drawing/2014/main" id="{A0E862C0-040C-934F-A13B-744E2AF7633D}"/>
                </a:ext>
              </a:extLst>
            </p:cNvPr>
            <p:cNvSpPr/>
            <p:nvPr/>
          </p:nvSpPr>
          <p:spPr>
            <a:xfrm>
              <a:off x="8133542" y="34621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36" name="Freeform 135">
              <a:extLst>
                <a:ext uri="{FF2B5EF4-FFF2-40B4-BE49-F238E27FC236}">
                  <a16:creationId xmlns:a16="http://schemas.microsoft.com/office/drawing/2014/main" id="{298CCC29-A640-2742-B870-B7576DEC0BCC}"/>
                </a:ext>
              </a:extLst>
            </p:cNvPr>
            <p:cNvSpPr/>
            <p:nvPr/>
          </p:nvSpPr>
          <p:spPr>
            <a:xfrm>
              <a:off x="8133542" y="4132419"/>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37" name="Freeform 136">
              <a:extLst>
                <a:ext uri="{FF2B5EF4-FFF2-40B4-BE49-F238E27FC236}">
                  <a16:creationId xmlns:a16="http://schemas.microsoft.com/office/drawing/2014/main" id="{94D83CC9-CFE7-F94C-9C85-9DC86701481E}"/>
                </a:ext>
              </a:extLst>
            </p:cNvPr>
            <p:cNvSpPr/>
            <p:nvPr/>
          </p:nvSpPr>
          <p:spPr>
            <a:xfrm>
              <a:off x="8133542" y="614459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38" name="Freeform 137">
              <a:extLst>
                <a:ext uri="{FF2B5EF4-FFF2-40B4-BE49-F238E27FC236}">
                  <a16:creationId xmlns:a16="http://schemas.microsoft.com/office/drawing/2014/main" id="{BD2A1918-5F2E-2D4B-9437-4089B2E60AD1}"/>
                </a:ext>
              </a:extLst>
            </p:cNvPr>
            <p:cNvSpPr/>
            <p:nvPr/>
          </p:nvSpPr>
          <p:spPr>
            <a:xfrm>
              <a:off x="8133542" y="6814883"/>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39" name="Freeform 138">
              <a:extLst>
                <a:ext uri="{FF2B5EF4-FFF2-40B4-BE49-F238E27FC236}">
                  <a16:creationId xmlns:a16="http://schemas.microsoft.com/office/drawing/2014/main" id="{BC927D6C-EA5D-1946-9881-AEE8D9E1D3A4}"/>
                </a:ext>
              </a:extLst>
            </p:cNvPr>
            <p:cNvSpPr/>
            <p:nvPr/>
          </p:nvSpPr>
          <p:spPr>
            <a:xfrm>
              <a:off x="8133542" y="882706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40" name="Freeform 139">
              <a:extLst>
                <a:ext uri="{FF2B5EF4-FFF2-40B4-BE49-F238E27FC236}">
                  <a16:creationId xmlns:a16="http://schemas.microsoft.com/office/drawing/2014/main" id="{E418F1E3-D041-D146-8597-7734E11DA5A4}"/>
                </a:ext>
              </a:extLst>
            </p:cNvPr>
            <p:cNvSpPr/>
            <p:nvPr/>
          </p:nvSpPr>
          <p:spPr>
            <a:xfrm>
              <a:off x="8133542" y="9497347"/>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41" name="Freeform 140">
              <a:extLst>
                <a:ext uri="{FF2B5EF4-FFF2-40B4-BE49-F238E27FC236}">
                  <a16:creationId xmlns:a16="http://schemas.microsoft.com/office/drawing/2014/main" id="{D4011A91-B778-5B40-BEEC-B71B4FFE43DD}"/>
                </a:ext>
              </a:extLst>
            </p:cNvPr>
            <p:cNvSpPr/>
            <p:nvPr/>
          </p:nvSpPr>
          <p:spPr>
            <a:xfrm>
              <a:off x="8133542" y="10167646"/>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sp>
          <p:nvSpPr>
            <p:cNvPr id="142" name="Freeform 141">
              <a:extLst>
                <a:ext uri="{FF2B5EF4-FFF2-40B4-BE49-F238E27FC236}">
                  <a16:creationId xmlns:a16="http://schemas.microsoft.com/office/drawing/2014/main" id="{86879140-EC56-D444-9345-2313A61A66F2}"/>
                </a:ext>
              </a:extLst>
            </p:cNvPr>
            <p:cNvSpPr/>
            <p:nvPr/>
          </p:nvSpPr>
          <p:spPr>
            <a:xfrm>
              <a:off x="8133542" y="10837932"/>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43" name="Freeform 142">
              <a:extLst>
                <a:ext uri="{FF2B5EF4-FFF2-40B4-BE49-F238E27FC236}">
                  <a16:creationId xmlns:a16="http://schemas.microsoft.com/office/drawing/2014/main" id="{090DA7AD-F3B0-404E-BADB-722954A2EA62}"/>
                </a:ext>
              </a:extLst>
            </p:cNvPr>
            <p:cNvSpPr/>
            <p:nvPr/>
          </p:nvSpPr>
          <p:spPr>
            <a:xfrm>
              <a:off x="8133542" y="11508230"/>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44" name="Freeform 143">
              <a:extLst>
                <a:ext uri="{FF2B5EF4-FFF2-40B4-BE49-F238E27FC236}">
                  <a16:creationId xmlns:a16="http://schemas.microsoft.com/office/drawing/2014/main" id="{801748B6-5E57-5E4B-98B8-BF7C49C94E6A}"/>
                </a:ext>
              </a:extLst>
            </p:cNvPr>
            <p:cNvSpPr/>
            <p:nvPr/>
          </p:nvSpPr>
          <p:spPr>
            <a:xfrm>
              <a:off x="8133522" y="7485825"/>
              <a:ext cx="85725" cy="85696"/>
            </a:xfrm>
            <a:custGeom>
              <a:avLst/>
              <a:gdLst>
                <a:gd name="connsiteX0" fmla="*/ 90373 w 85725"/>
                <a:gd name="connsiteY0" fmla="*/ 45171 h 85696"/>
                <a:gd name="connsiteX1" fmla="*/ 45187 w 85725"/>
                <a:gd name="connsiteY1" fmla="*/ 90343 h 85696"/>
                <a:gd name="connsiteX2" fmla="*/ 0 w 85725"/>
                <a:gd name="connsiteY2" fmla="*/ 45171 h 85696"/>
                <a:gd name="connsiteX3" fmla="*/ 45187 w 85725"/>
                <a:gd name="connsiteY3" fmla="*/ 0 h 85696"/>
                <a:gd name="connsiteX4" fmla="*/ 90373 w 85725"/>
                <a:gd name="connsiteY4" fmla="*/ 45171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1"/>
                  </a:moveTo>
                  <a:cubicBezTo>
                    <a:pt x="90373" y="70119"/>
                    <a:pt x="70142" y="90343"/>
                    <a:pt x="45187" y="90343"/>
                  </a:cubicBezTo>
                  <a:cubicBezTo>
                    <a:pt x="20231" y="90343"/>
                    <a:pt x="0" y="70119"/>
                    <a:pt x="0" y="45171"/>
                  </a:cubicBezTo>
                  <a:cubicBezTo>
                    <a:pt x="0" y="20224"/>
                    <a:pt x="20231" y="0"/>
                    <a:pt x="45187" y="0"/>
                  </a:cubicBezTo>
                  <a:cubicBezTo>
                    <a:pt x="70142" y="0"/>
                    <a:pt x="90373" y="20224"/>
                    <a:pt x="90373" y="45171"/>
                  </a:cubicBezTo>
                  <a:close/>
                </a:path>
              </a:pathLst>
            </a:custGeom>
            <a:grpFill/>
            <a:ln w="9525" cap="flat">
              <a:noFill/>
              <a:prstDash val="solid"/>
              <a:miter/>
            </a:ln>
          </p:spPr>
          <p:txBody>
            <a:bodyPr rtlCol="0" anchor="ctr"/>
            <a:lstStyle/>
            <a:p>
              <a:endParaRPr lang="en-US" sz="675"/>
            </a:p>
          </p:txBody>
        </p:sp>
        <p:sp>
          <p:nvSpPr>
            <p:cNvPr id="145" name="Freeform 144">
              <a:extLst>
                <a:ext uri="{FF2B5EF4-FFF2-40B4-BE49-F238E27FC236}">
                  <a16:creationId xmlns:a16="http://schemas.microsoft.com/office/drawing/2014/main" id="{7D5C31A0-A870-DE49-AFB0-3BF71921C87B}"/>
                </a:ext>
              </a:extLst>
            </p:cNvPr>
            <p:cNvSpPr/>
            <p:nvPr/>
          </p:nvSpPr>
          <p:spPr>
            <a:xfrm>
              <a:off x="8133556" y="8156118"/>
              <a:ext cx="85725" cy="85696"/>
            </a:xfrm>
            <a:custGeom>
              <a:avLst/>
              <a:gdLst>
                <a:gd name="connsiteX0" fmla="*/ 90373 w 85725"/>
                <a:gd name="connsiteY0" fmla="*/ 45172 h 85696"/>
                <a:gd name="connsiteX1" fmla="*/ 45187 w 85725"/>
                <a:gd name="connsiteY1" fmla="*/ 90343 h 85696"/>
                <a:gd name="connsiteX2" fmla="*/ 0 w 85725"/>
                <a:gd name="connsiteY2" fmla="*/ 45172 h 85696"/>
                <a:gd name="connsiteX3" fmla="*/ 45187 w 85725"/>
                <a:gd name="connsiteY3" fmla="*/ 0 h 85696"/>
                <a:gd name="connsiteX4" fmla="*/ 90373 w 85725"/>
                <a:gd name="connsiteY4" fmla="*/ 45172 h 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696">
                  <a:moveTo>
                    <a:pt x="90373" y="45172"/>
                  </a:moveTo>
                  <a:cubicBezTo>
                    <a:pt x="90373" y="70119"/>
                    <a:pt x="70142" y="90343"/>
                    <a:pt x="45187" y="90343"/>
                  </a:cubicBezTo>
                  <a:cubicBezTo>
                    <a:pt x="20231" y="90343"/>
                    <a:pt x="0" y="70119"/>
                    <a:pt x="0" y="45172"/>
                  </a:cubicBezTo>
                  <a:cubicBezTo>
                    <a:pt x="0" y="20224"/>
                    <a:pt x="20231" y="0"/>
                    <a:pt x="45187" y="0"/>
                  </a:cubicBezTo>
                  <a:cubicBezTo>
                    <a:pt x="70142" y="0"/>
                    <a:pt x="90373" y="20224"/>
                    <a:pt x="90373" y="45172"/>
                  </a:cubicBezTo>
                  <a:close/>
                </a:path>
              </a:pathLst>
            </a:custGeom>
            <a:grpFill/>
            <a:ln w="9525" cap="flat">
              <a:noFill/>
              <a:prstDash val="solid"/>
              <a:miter/>
            </a:ln>
          </p:spPr>
          <p:txBody>
            <a:bodyPr rtlCol="0" anchor="ctr"/>
            <a:lstStyle/>
            <a:p>
              <a:endParaRPr lang="en-US" sz="675"/>
            </a:p>
          </p:txBody>
        </p:sp>
      </p:grpSp>
      <p:sp>
        <p:nvSpPr>
          <p:cNvPr id="146" name="Rectangle 145">
            <a:extLst>
              <a:ext uri="{FF2B5EF4-FFF2-40B4-BE49-F238E27FC236}">
                <a16:creationId xmlns:a16="http://schemas.microsoft.com/office/drawing/2014/main" id="{39DB0CC7-A9EB-5F4F-AE46-069823031D60}"/>
              </a:ext>
            </a:extLst>
          </p:cNvPr>
          <p:cNvSpPr/>
          <p:nvPr userDrawn="1"/>
        </p:nvSpPr>
        <p:spPr>
          <a:xfrm>
            <a:off x="1522512" y="1584960"/>
            <a:ext cx="5182731" cy="3688080"/>
          </a:xfrm>
          <a:prstGeom prst="rect">
            <a:avLst/>
          </a:prstGeom>
          <a:solidFill>
            <a:schemeClr val="bg1"/>
          </a:solidFill>
          <a:ln w="48664" cap="flat">
            <a:noFill/>
            <a:prstDash val="solid"/>
            <a:miter/>
          </a:ln>
        </p:spPr>
        <p:txBody>
          <a:bodyPr rot="0" spcFirstLastPara="0" vertOverflow="overflow" horzOverflow="overflow" vert="horz" wrap="square" lIns="34292" tIns="17146" rIns="34292" bIns="17146" numCol="1" spcCol="0" rtlCol="0" fromWordArt="0" anchor="ctr" anchorCtr="0" forceAA="0" compatLnSpc="1">
            <a:prstTxWarp prst="textNoShape">
              <a:avLst/>
            </a:prstTxWarp>
            <a:noAutofit/>
          </a:bodyPr>
          <a:lstStyle/>
          <a:p>
            <a:pPr algn="l"/>
            <a:endParaRPr lang="en-US" sz="675"/>
          </a:p>
        </p:txBody>
      </p:sp>
    </p:spTree>
    <p:extLst>
      <p:ext uri="{BB962C8B-B14F-4D97-AF65-F5344CB8AC3E}">
        <p14:creationId xmlns:p14="http://schemas.microsoft.com/office/powerpoint/2010/main" val="297945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C1FF6DA9-008F-8B48-92A6-B652298478BF}"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1372010572"/>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C1FF6DA9-008F-8B48-92A6-B652298478BF}"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en-US"/>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2296952114"/>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C1FF6DA9-008F-8B48-92A6-B652298478BF}"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1160855885"/>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C1FF6DA9-008F-8B48-92A6-B652298478BF}"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en-US"/>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264682062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11314818"/>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25015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709188567"/>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C1FF6DA9-008F-8B48-92A6-B652298478BF}" type="slidenum">
              <a:rPr lang="en-US" smtClean="0"/>
              <a:t>‹#›</a:t>
            </a:fld>
            <a:endParaRPr lang="en-US"/>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en-US"/>
          </a:p>
        </p:txBody>
      </p:sp>
    </p:spTree>
    <p:extLst>
      <p:ext uri="{BB962C8B-B14F-4D97-AF65-F5344CB8AC3E}">
        <p14:creationId xmlns:p14="http://schemas.microsoft.com/office/powerpoint/2010/main" val="2570620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3" r:id="rId21"/>
    <p:sldLayoutId id="2147483684" r:id="rId22"/>
    <p:sldLayoutId id="2147483685" r:id="rId23"/>
  </p:sldLayoutIdLst>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4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getmytme.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03" y="2900365"/>
            <a:ext cx="11361600" cy="1171580"/>
          </a:xfrm>
        </p:spPr>
        <p:txBody>
          <a:bodyPr anchor="t">
            <a:normAutofit/>
          </a:bodyPr>
          <a:lstStyle/>
          <a:p>
            <a:r>
              <a:t>Understanding T-Shaped Skills</a:t>
            </a:r>
          </a:p>
        </p:txBody>
      </p:sp>
      <p:sp>
        <p:nvSpPr>
          <p:cNvPr id="3" name="Subtitle 2"/>
          <p:cNvSpPr>
            <a:spLocks noGrp="1"/>
          </p:cNvSpPr>
          <p:nvPr>
            <p:ph type="subTitle" idx="1"/>
          </p:nvPr>
        </p:nvSpPr>
        <p:spPr>
          <a:xfrm>
            <a:off x="398503" y="4116412"/>
            <a:ext cx="11361600" cy="698497"/>
          </a:xfrm>
        </p:spPr>
        <p:txBody>
          <a:bodyPr anchor="t">
            <a:normAutofit/>
          </a:bodyPr>
          <a:lstStyle/>
          <a:p>
            <a:pPr>
              <a:spcAft>
                <a:spcPts val="600"/>
              </a:spcAft>
            </a:pPr>
            <a:r>
              <a:t>An Overview</a:t>
            </a:r>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Interdisciplinarity</a:t>
            </a:r>
            <a:endParaRPr lang="en-GB" dirty="0"/>
          </a:p>
        </p:txBody>
      </p:sp>
      <p:sp>
        <p:nvSpPr>
          <p:cNvPr id="3" name="Zástupný symbol pro obsah 2"/>
          <p:cNvSpPr>
            <a:spLocks noGrp="1"/>
          </p:cNvSpPr>
          <p:nvPr>
            <p:ph idx="1"/>
          </p:nvPr>
        </p:nvSpPr>
        <p:spPr/>
        <p:txBody>
          <a:bodyPr/>
          <a:lstStyle/>
          <a:p>
            <a:r>
              <a:rPr lang="en-GB" i="1" dirty="0"/>
              <a:t>The term interdisciplinary is applied within education and training pedagogies to describe studies that use methods and insights of several established disciplines or traditional fields of study. </a:t>
            </a:r>
            <a:r>
              <a:rPr lang="en-GB" i="1" dirty="0" err="1"/>
              <a:t>Interdisciplinarity</a:t>
            </a:r>
            <a:r>
              <a:rPr lang="en-GB" i="1" dirty="0"/>
              <a:t> involves researchers, students, and teachers in the goals of connecting and integrating several academic schools of thought, professions, or technologies—along with their specific perspectives—in the pursuit of a common task</a:t>
            </a:r>
            <a:endParaRPr lang="en-GB" dirty="0"/>
          </a:p>
        </p:txBody>
      </p:sp>
    </p:spTree>
    <p:extLst>
      <p:ext uri="{BB962C8B-B14F-4D97-AF65-F5344CB8AC3E}">
        <p14:creationId xmlns:p14="http://schemas.microsoft.com/office/powerpoint/2010/main" val="281217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Transdisciplinarity</a:t>
            </a:r>
            <a:endParaRPr lang="en-GB" dirty="0"/>
          </a:p>
        </p:txBody>
      </p:sp>
      <p:sp>
        <p:nvSpPr>
          <p:cNvPr id="3" name="Zástupný symbol pro obsah 2"/>
          <p:cNvSpPr>
            <a:spLocks noGrp="1"/>
          </p:cNvSpPr>
          <p:nvPr>
            <p:ph idx="1"/>
          </p:nvPr>
        </p:nvSpPr>
        <p:spPr/>
        <p:txBody>
          <a:bodyPr>
            <a:normAutofit/>
          </a:bodyPr>
          <a:lstStyle/>
          <a:p>
            <a:r>
              <a:rPr lang="en-GB" i="1" dirty="0"/>
              <a:t>the intellectual framework where the nature of the manifold links among isolated issues can be explored and unveiled, the space where issues are rethought, alternatives reconsidered, and interrelations revealed</a:t>
            </a:r>
            <a:r>
              <a:rPr lang="en-GB" dirty="0"/>
              <a:t>.</a:t>
            </a:r>
          </a:p>
          <a:p>
            <a:r>
              <a:rPr lang="en-GB" i="1" dirty="0"/>
              <a:t>disciplines offer a parallel analysis of problems; in the latter, disciplines offer their specific approaches and even basic assumptions, to a dialogue, in order to address complex issues together. In the case of </a:t>
            </a:r>
            <a:r>
              <a:rPr lang="en-GB" i="1" dirty="0" err="1"/>
              <a:t>transdisciplinarity</a:t>
            </a:r>
            <a:r>
              <a:rPr lang="en-GB" i="1" dirty="0"/>
              <a:t>, approaches and even methods are developed in a joint effort, something which is indeed difficult in complex societies, but very necessary</a:t>
            </a:r>
            <a:endParaRPr lang="en-GB" dirty="0"/>
          </a:p>
        </p:txBody>
      </p:sp>
    </p:spTree>
    <p:extLst>
      <p:ext uri="{BB962C8B-B14F-4D97-AF65-F5344CB8AC3E}">
        <p14:creationId xmlns:p14="http://schemas.microsoft.com/office/powerpoint/2010/main" val="266915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37F781-8134-AC11-8BFF-08C848A261C8}"/>
              </a:ext>
            </a:extLst>
          </p:cNvPr>
          <p:cNvSpPr>
            <a:spLocks noGrp="1"/>
          </p:cNvSpPr>
          <p:nvPr>
            <p:ph type="title"/>
          </p:nvPr>
        </p:nvSpPr>
        <p:spPr/>
        <p:txBody>
          <a:bodyPr/>
          <a:lstStyle/>
          <a:p>
            <a:r>
              <a:rPr lang="cs-CZ" dirty="0" err="1"/>
              <a:t>Understanding</a:t>
            </a:r>
            <a:endParaRPr lang="cs-CZ" dirty="0"/>
          </a:p>
        </p:txBody>
      </p:sp>
      <p:pic>
        <p:nvPicPr>
          <p:cNvPr id="4" name="Zástupný symbol pro obsah 3" descr="http://www.tmlibraries.com/sol/wp-content/uploads/Tress-et-al-Concepts-of-Disciplinarity1.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801368" y="1243584"/>
            <a:ext cx="7156920" cy="5285231"/>
          </a:xfrm>
          <a:prstGeom prst="rect">
            <a:avLst/>
          </a:prstGeom>
          <a:noFill/>
          <a:ln>
            <a:noFill/>
          </a:ln>
        </p:spPr>
      </p:pic>
    </p:spTree>
    <p:extLst>
      <p:ext uri="{BB962C8B-B14F-4D97-AF65-F5344CB8AC3E}">
        <p14:creationId xmlns:p14="http://schemas.microsoft.com/office/powerpoint/2010/main" val="207106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370996" y="1916832"/>
          <a:ext cx="784887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Nadpis 2">
            <a:extLst>
              <a:ext uri="{FF2B5EF4-FFF2-40B4-BE49-F238E27FC236}">
                <a16:creationId xmlns:a16="http://schemas.microsoft.com/office/drawing/2014/main" id="{75C81773-0333-BDA2-0B0F-813866FA8A8A}"/>
              </a:ext>
            </a:extLst>
          </p:cNvPr>
          <p:cNvSpPr>
            <a:spLocks noGrp="1"/>
          </p:cNvSpPr>
          <p:nvPr>
            <p:ph type="title"/>
          </p:nvPr>
        </p:nvSpPr>
        <p:spPr/>
        <p:txBody>
          <a:bodyPr/>
          <a:lstStyle/>
          <a:p>
            <a:r>
              <a:rPr lang="cs-CZ" sz="4000" dirty="0" err="1">
                <a:latin typeface="+mj-lt"/>
                <a:ea typeface="+mj-ea"/>
                <a:cs typeface="+mj-cs"/>
              </a:rPr>
              <a:t>Multidisciplinarity</a:t>
            </a:r>
            <a:br>
              <a:rPr lang="cs-CZ" sz="4000" dirty="0">
                <a:latin typeface="+mj-lt"/>
                <a:ea typeface="+mj-ea"/>
                <a:cs typeface="+mj-cs"/>
              </a:rPr>
            </a:br>
            <a:endParaRPr lang="cs-CZ" dirty="0"/>
          </a:p>
        </p:txBody>
      </p:sp>
    </p:spTree>
    <p:extLst>
      <p:ext uri="{BB962C8B-B14F-4D97-AF65-F5344CB8AC3E}">
        <p14:creationId xmlns:p14="http://schemas.microsoft.com/office/powerpoint/2010/main" val="61630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5690654" y="2924944"/>
          <a:ext cx="93610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4678364" y="2235201"/>
          <a:ext cx="2879725" cy="688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976321995"/>
              </p:ext>
            </p:extLst>
          </p:nvPr>
        </p:nvGraphicFramePr>
        <p:xfrm>
          <a:off x="6600056" y="3284984"/>
          <a:ext cx="2808312" cy="23042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4655840" y="1412776"/>
          <a:ext cx="2736304" cy="9847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Nadpis 1">
            <a:extLst>
              <a:ext uri="{FF2B5EF4-FFF2-40B4-BE49-F238E27FC236}">
                <a16:creationId xmlns:a16="http://schemas.microsoft.com/office/drawing/2014/main" id="{F2058EFF-E0B2-780C-DB49-93B7579FE398}"/>
              </a:ext>
            </a:extLst>
          </p:cNvPr>
          <p:cNvSpPr>
            <a:spLocks noGrp="1"/>
          </p:cNvSpPr>
          <p:nvPr>
            <p:ph type="title"/>
          </p:nvPr>
        </p:nvSpPr>
        <p:spPr/>
        <p:txBody>
          <a:bodyPr/>
          <a:lstStyle/>
          <a:p>
            <a:r>
              <a:rPr lang="en-US" sz="4000" dirty="0">
                <a:latin typeface="+mj-lt"/>
                <a:ea typeface="+mj-ea"/>
                <a:cs typeface="+mj-cs"/>
              </a:rPr>
              <a:t>T – shape professionals</a:t>
            </a:r>
            <a:br>
              <a:rPr lang="en-US" sz="4000" dirty="0">
                <a:latin typeface="+mj-lt"/>
                <a:ea typeface="+mj-ea"/>
                <a:cs typeface="+mj-cs"/>
              </a:rPr>
            </a:br>
            <a:endParaRPr lang="cs-CZ" dirty="0"/>
          </a:p>
        </p:txBody>
      </p:sp>
    </p:spTree>
    <p:extLst>
      <p:ext uri="{BB962C8B-B14F-4D97-AF65-F5344CB8AC3E}">
        <p14:creationId xmlns:p14="http://schemas.microsoft.com/office/powerpoint/2010/main" val="338232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a:extLst>
              <a:ext uri="{FF2B5EF4-FFF2-40B4-BE49-F238E27FC236}">
                <a16:creationId xmlns:a16="http://schemas.microsoft.com/office/drawing/2014/main" id="{CE967CDE-0764-4628-2E76-8D219DED26D2}"/>
              </a:ext>
            </a:extLst>
          </p:cNvPr>
          <p:cNvSpPr>
            <a:spLocks noGrp="1"/>
          </p:cNvSpPr>
          <p:nvPr>
            <p:ph type="title"/>
          </p:nvPr>
        </p:nvSpPr>
        <p:spPr>
          <a:xfrm>
            <a:off x="720000" y="410458"/>
            <a:ext cx="10753200" cy="451576"/>
          </a:xfrm>
        </p:spPr>
        <p:txBody>
          <a:bodyPr/>
          <a:lstStyle/>
          <a:p>
            <a:r>
              <a:rPr lang="cs-CZ" dirty="0"/>
              <a:t>T-</a:t>
            </a:r>
            <a:r>
              <a:rPr lang="cs-CZ" dirty="0" err="1"/>
              <a:t>shape</a:t>
            </a:r>
            <a:r>
              <a:rPr lang="cs-CZ" dirty="0"/>
              <a:t> and university </a:t>
            </a:r>
            <a:r>
              <a:rPr lang="cs-CZ" dirty="0" err="1"/>
              <a:t>curricula</a:t>
            </a:r>
            <a:endParaRPr lang="cs-CZ" dirty="0"/>
          </a:p>
        </p:txBody>
      </p:sp>
      <p:graphicFrame>
        <p:nvGraphicFramePr>
          <p:cNvPr id="14" name="Diagram 13">
            <a:extLst>
              <a:ext uri="{FF2B5EF4-FFF2-40B4-BE49-F238E27FC236}">
                <a16:creationId xmlns:a16="http://schemas.microsoft.com/office/drawing/2014/main" id="{C66D1762-0505-6879-B46D-5732821D6A84}"/>
              </a:ext>
            </a:extLst>
          </p:cNvPr>
          <p:cNvGraphicFramePr/>
          <p:nvPr>
            <p:extLst>
              <p:ext uri="{D42A27DB-BD31-4B8C-83A1-F6EECF244321}">
                <p14:modId xmlns:p14="http://schemas.microsoft.com/office/powerpoint/2010/main" val="888899452"/>
              </p:ext>
            </p:extLst>
          </p:nvPr>
        </p:nvGraphicFramePr>
        <p:xfrm>
          <a:off x="3063240" y="1245666"/>
          <a:ext cx="6126480" cy="437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A56548-100F-A845-8C71-5B854524552E}"/>
              </a:ext>
            </a:extLst>
          </p:cNvPr>
          <p:cNvSpPr txBox="1"/>
          <p:nvPr/>
        </p:nvSpPr>
        <p:spPr>
          <a:xfrm>
            <a:off x="4421598" y="3010735"/>
            <a:ext cx="3786137" cy="277897"/>
          </a:xfrm>
          <a:prstGeom prst="rect">
            <a:avLst/>
          </a:prstGeom>
          <a:noFill/>
        </p:spPr>
        <p:txBody>
          <a:bodyPr wrap="square" rtlCol="0">
            <a:spAutoFit/>
          </a:bodyPr>
          <a:lstStyle/>
          <a:p>
            <a:pPr>
              <a:lnSpc>
                <a:spcPct val="150000"/>
              </a:lnSpc>
            </a:pPr>
            <a:endParaRPr lang="en-ID" sz="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30B74B70-B83F-4E61-A1CD-954C864DF5A8}"/>
              </a:ext>
            </a:extLst>
          </p:cNvPr>
          <p:cNvPicPr>
            <a:picLocks noChangeAspect="1"/>
          </p:cNvPicPr>
          <p:nvPr/>
        </p:nvPicPr>
        <p:blipFill>
          <a:blip r:embed="rId2">
            <a:alphaModFix amt="30000"/>
            <a:extLst>
              <a:ext uri="{96DAC541-7B7A-43D3-8B79-37D633B846F1}">
                <asvg:svgBlip xmlns:asvg="http://schemas.microsoft.com/office/drawing/2016/SVG/main" r:embed="rId3"/>
              </a:ext>
            </a:extLst>
          </a:blip>
          <a:stretch>
            <a:fillRect/>
          </a:stretch>
        </p:blipFill>
        <p:spPr>
          <a:xfrm rot="5400000">
            <a:off x="10211068" y="5152473"/>
            <a:ext cx="296186" cy="832142"/>
          </a:xfrm>
          <a:prstGeom prst="rect">
            <a:avLst/>
          </a:prstGeom>
        </p:spPr>
      </p:pic>
      <p:pic>
        <p:nvPicPr>
          <p:cNvPr id="13" name="Graphic 12">
            <a:extLst>
              <a:ext uri="{FF2B5EF4-FFF2-40B4-BE49-F238E27FC236}">
                <a16:creationId xmlns:a16="http://schemas.microsoft.com/office/drawing/2014/main" id="{5D183C0D-8E28-47E4-AB91-94084EC27144}"/>
              </a:ext>
            </a:extLst>
          </p:cNvPr>
          <p:cNvPicPr>
            <a:picLocks noChangeAspect="1"/>
          </p:cNvPicPr>
          <p:nvPr/>
        </p:nvPicPr>
        <p:blipFill>
          <a:blip r:embed="rId2">
            <a:alphaModFix amt="30000"/>
            <a:extLst>
              <a:ext uri="{96DAC541-7B7A-43D3-8B79-37D633B846F1}">
                <asvg:svgBlip xmlns:asvg="http://schemas.microsoft.com/office/drawing/2016/SVG/main" r:embed="rId3"/>
              </a:ext>
            </a:extLst>
          </a:blip>
          <a:stretch>
            <a:fillRect/>
          </a:stretch>
        </p:blipFill>
        <p:spPr>
          <a:xfrm>
            <a:off x="1616451" y="491264"/>
            <a:ext cx="260413" cy="731636"/>
          </a:xfrm>
          <a:prstGeom prst="rect">
            <a:avLst/>
          </a:prstGeom>
        </p:spPr>
      </p:pic>
      <p:pic>
        <p:nvPicPr>
          <p:cNvPr id="14" name="Graphic 13">
            <a:extLst>
              <a:ext uri="{FF2B5EF4-FFF2-40B4-BE49-F238E27FC236}">
                <a16:creationId xmlns:a16="http://schemas.microsoft.com/office/drawing/2014/main" id="{05272F79-A19F-42EB-BE6E-4BF92BF607EA}"/>
              </a:ext>
            </a:extLst>
          </p:cNvPr>
          <p:cNvPicPr>
            <a:picLocks noChangeAspect="1"/>
          </p:cNvPicPr>
          <p:nvPr/>
        </p:nvPicPr>
        <p:blipFill>
          <a:blip r:embed="rId2">
            <a:alphaModFix amt="30000"/>
            <a:extLst>
              <a:ext uri="{96DAC541-7B7A-43D3-8B79-37D633B846F1}">
                <asvg:svgBlip xmlns:asvg="http://schemas.microsoft.com/office/drawing/2016/SVG/main" r:embed="rId3"/>
              </a:ext>
            </a:extLst>
          </a:blip>
          <a:stretch>
            <a:fillRect/>
          </a:stretch>
        </p:blipFill>
        <p:spPr>
          <a:xfrm>
            <a:off x="1952771" y="491265"/>
            <a:ext cx="260413" cy="731636"/>
          </a:xfrm>
          <a:prstGeom prst="rect">
            <a:avLst/>
          </a:prstGeom>
        </p:spPr>
      </p:pic>
      <p:sp>
        <p:nvSpPr>
          <p:cNvPr id="3" name="Freeform 2">
            <a:extLst>
              <a:ext uri="{FF2B5EF4-FFF2-40B4-BE49-F238E27FC236}">
                <a16:creationId xmlns:a16="http://schemas.microsoft.com/office/drawing/2014/main" id="{4C51CCA3-DC6B-3E31-2EE1-F8889723AC2F}"/>
              </a:ext>
            </a:extLst>
          </p:cNvPr>
          <p:cNvSpPr/>
          <p:nvPr/>
        </p:nvSpPr>
        <p:spPr>
          <a:xfrm>
            <a:off x="3159276" y="857250"/>
            <a:ext cx="5715826" cy="5143500"/>
          </a:xfrm>
          <a:custGeom>
            <a:avLst/>
            <a:gdLst/>
            <a:ahLst/>
            <a:cxnLst/>
            <a:rect l="l" t="t" r="r" b="b"/>
            <a:pathLst>
              <a:path w="11431652" h="10287000">
                <a:moveTo>
                  <a:pt x="0" y="0"/>
                </a:moveTo>
                <a:lnTo>
                  <a:pt x="11431652" y="0"/>
                </a:lnTo>
                <a:lnTo>
                  <a:pt x="11431652" y="10287000"/>
                </a:lnTo>
                <a:lnTo>
                  <a:pt x="0" y="10287000"/>
                </a:lnTo>
                <a:lnTo>
                  <a:pt x="0" y="0"/>
                </a:lnTo>
                <a:close/>
              </a:path>
            </a:pathLst>
          </a:custGeom>
          <a:blipFill>
            <a:blip r:embed="rId4"/>
            <a:stretch>
              <a:fillRect/>
            </a:stretch>
          </a:blipFill>
        </p:spPr>
        <p:txBody>
          <a:bodyPr/>
          <a:lstStyle/>
          <a:p>
            <a:endParaRPr lang="cs-CZ"/>
          </a:p>
        </p:txBody>
      </p:sp>
    </p:spTree>
    <p:extLst>
      <p:ext uri="{BB962C8B-B14F-4D97-AF65-F5344CB8AC3E}">
        <p14:creationId xmlns:p14="http://schemas.microsoft.com/office/powerpoint/2010/main" val="27042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3EEC-7826-463A-D2D1-6D89932E858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91D3CF1-8A45-C71F-2931-4F703D001074}"/>
              </a:ext>
            </a:extLst>
          </p:cNvPr>
          <p:cNvGrpSpPr/>
          <p:nvPr/>
        </p:nvGrpSpPr>
        <p:grpSpPr>
          <a:xfrm>
            <a:off x="2706003" y="2351232"/>
            <a:ext cx="7478284" cy="2246769"/>
            <a:chOff x="-421131" y="5021134"/>
            <a:chExt cx="19940792" cy="5990993"/>
          </a:xfrm>
        </p:grpSpPr>
        <p:sp>
          <p:nvSpPr>
            <p:cNvPr id="7" name="TextBox 6">
              <a:extLst>
                <a:ext uri="{FF2B5EF4-FFF2-40B4-BE49-F238E27FC236}">
                  <a16:creationId xmlns:a16="http://schemas.microsoft.com/office/drawing/2014/main" id="{B3F3C973-36D1-6D7E-12D6-C0EAD4ECB3EE}"/>
                </a:ext>
              </a:extLst>
            </p:cNvPr>
            <p:cNvSpPr txBox="1"/>
            <p:nvPr/>
          </p:nvSpPr>
          <p:spPr>
            <a:xfrm>
              <a:off x="4153488" y="6779694"/>
              <a:ext cx="10095708" cy="741010"/>
            </a:xfrm>
            <a:prstGeom prst="rect">
              <a:avLst/>
            </a:prstGeom>
            <a:noFill/>
          </p:spPr>
          <p:txBody>
            <a:bodyPr wrap="square" rtlCol="0">
              <a:spAutoFit/>
            </a:bodyPr>
            <a:lstStyle/>
            <a:p>
              <a:pPr>
                <a:lnSpc>
                  <a:spcPct val="150000"/>
                </a:lnSpc>
              </a:pPr>
              <a:endParaRPr lang="en-ID"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3818A6C7-48E6-6035-639D-E2DC1C6FA349}"/>
                </a:ext>
              </a:extLst>
            </p:cNvPr>
            <p:cNvSpPr txBox="1"/>
            <p:nvPr/>
          </p:nvSpPr>
          <p:spPr>
            <a:xfrm>
              <a:off x="-421131" y="5021134"/>
              <a:ext cx="19940792" cy="5990993"/>
            </a:xfrm>
            <a:prstGeom prst="rect">
              <a:avLst/>
            </a:prstGeom>
            <a:noFill/>
          </p:spPr>
          <p:txBody>
            <a:bodyPr wrap="square" rtlCol="0">
              <a:spAutoFit/>
            </a:bodyPr>
            <a:lstStyle/>
            <a:p>
              <a:pPr algn="ctr">
                <a:lnSpc>
                  <a:spcPts val="2379"/>
                </a:lnSpc>
                <a:spcBef>
                  <a:spcPct val="0"/>
                </a:spcBef>
              </a:pPr>
              <a:r>
                <a:rPr lang="en-US" sz="2700" spc="153" dirty="0">
                  <a:solidFill>
                    <a:schemeClr val="accent1"/>
                  </a:solidFill>
                  <a:latin typeface="Raleway 1"/>
                  <a:ea typeface="Raleway 1"/>
                  <a:cs typeface="Raleway 1"/>
                  <a:sym typeface="Raleway 1"/>
                </a:rPr>
                <a:t>WHAT IS THE T-SHAPED ADVANTAGE? </a:t>
              </a:r>
            </a:p>
            <a:p>
              <a:pPr algn="ctr">
                <a:lnSpc>
                  <a:spcPts val="2379"/>
                </a:lnSpc>
                <a:spcBef>
                  <a:spcPct val="0"/>
                </a:spcBef>
              </a:pPr>
              <a:endParaRPr lang="en-US" sz="2700" spc="153" dirty="0">
                <a:solidFill>
                  <a:schemeClr val="accent1"/>
                </a:solidFill>
                <a:latin typeface="Raleway 1"/>
                <a:ea typeface="Raleway 1"/>
                <a:cs typeface="Raleway 1"/>
                <a:sym typeface="Raleway 1"/>
              </a:endParaRPr>
            </a:p>
            <a:p>
              <a:pPr algn="ctr">
                <a:lnSpc>
                  <a:spcPts val="2379"/>
                </a:lnSpc>
                <a:spcBef>
                  <a:spcPct val="0"/>
                </a:spcBef>
              </a:pPr>
              <a:r>
                <a:rPr lang="en-US" sz="2250" spc="153" dirty="0">
                  <a:solidFill>
                    <a:schemeClr val="accent1"/>
                  </a:solidFill>
                  <a:latin typeface="Raleway 1"/>
                  <a:ea typeface="Raleway 1"/>
                  <a:cs typeface="Raleway 1"/>
                  <a:sym typeface="Raleway 1"/>
                </a:rPr>
                <a:t>T-SHAPED PROFESSIONALS HAVE THE ABILITY TO COMMUNICATE ACROSS BOUNDARIES, ADAPT TO MULTIDISCIPLINARY TEAMS, AND LEARN NEW AREAS OF EXPERTISE AS NEEDED TO TACKLE MULTICONTEXTUAL PROBLEMS.</a:t>
              </a:r>
            </a:p>
          </p:txBody>
        </p:sp>
      </p:grpSp>
      <p:pic>
        <p:nvPicPr>
          <p:cNvPr id="12" name="Graphic 11">
            <a:extLst>
              <a:ext uri="{FF2B5EF4-FFF2-40B4-BE49-F238E27FC236}">
                <a16:creationId xmlns:a16="http://schemas.microsoft.com/office/drawing/2014/main" id="{11E5E523-8033-3508-37C8-3C59A47F51D0}"/>
              </a:ext>
            </a:extLst>
          </p:cNvPr>
          <p:cNvPicPr>
            <a:picLocks noChangeAspect="1"/>
          </p:cNvPicPr>
          <p:nvPr/>
        </p:nvPicPr>
        <p:blipFill>
          <a:blip r:embed="rId2">
            <a:alphaModFix amt="30000"/>
            <a:extLst>
              <a:ext uri="{96DAC541-7B7A-43D3-8B79-37D633B846F1}">
                <asvg:svgBlip xmlns:asvg="http://schemas.microsoft.com/office/drawing/2016/SVG/main" r:embed="rId3"/>
              </a:ext>
            </a:extLst>
          </a:blip>
          <a:stretch>
            <a:fillRect/>
          </a:stretch>
        </p:blipFill>
        <p:spPr>
          <a:xfrm rot="5400000">
            <a:off x="10211068" y="5152473"/>
            <a:ext cx="296186" cy="832142"/>
          </a:xfrm>
          <a:prstGeom prst="rect">
            <a:avLst/>
          </a:prstGeom>
        </p:spPr>
      </p:pic>
      <p:pic>
        <p:nvPicPr>
          <p:cNvPr id="13" name="Graphic 12">
            <a:extLst>
              <a:ext uri="{FF2B5EF4-FFF2-40B4-BE49-F238E27FC236}">
                <a16:creationId xmlns:a16="http://schemas.microsoft.com/office/drawing/2014/main" id="{97F25316-329F-41FF-8842-56E761C8E695}"/>
              </a:ext>
            </a:extLst>
          </p:cNvPr>
          <p:cNvPicPr>
            <a:picLocks noChangeAspect="1"/>
          </p:cNvPicPr>
          <p:nvPr/>
        </p:nvPicPr>
        <p:blipFill>
          <a:blip r:embed="rId2">
            <a:alphaModFix amt="30000"/>
            <a:extLst>
              <a:ext uri="{96DAC541-7B7A-43D3-8B79-37D633B846F1}">
                <asvg:svgBlip xmlns:asvg="http://schemas.microsoft.com/office/drawing/2016/SVG/main" r:embed="rId3"/>
              </a:ext>
            </a:extLst>
          </a:blip>
          <a:stretch>
            <a:fillRect/>
          </a:stretch>
        </p:blipFill>
        <p:spPr>
          <a:xfrm>
            <a:off x="1616451" y="491264"/>
            <a:ext cx="260413" cy="731636"/>
          </a:xfrm>
          <a:prstGeom prst="rect">
            <a:avLst/>
          </a:prstGeom>
        </p:spPr>
      </p:pic>
      <p:pic>
        <p:nvPicPr>
          <p:cNvPr id="14" name="Graphic 13">
            <a:extLst>
              <a:ext uri="{FF2B5EF4-FFF2-40B4-BE49-F238E27FC236}">
                <a16:creationId xmlns:a16="http://schemas.microsoft.com/office/drawing/2014/main" id="{19192626-58FF-D562-A273-960069C2630A}"/>
              </a:ext>
            </a:extLst>
          </p:cNvPr>
          <p:cNvPicPr>
            <a:picLocks noChangeAspect="1"/>
          </p:cNvPicPr>
          <p:nvPr/>
        </p:nvPicPr>
        <p:blipFill>
          <a:blip r:embed="rId2">
            <a:alphaModFix amt="30000"/>
            <a:extLst>
              <a:ext uri="{96DAC541-7B7A-43D3-8B79-37D633B846F1}">
                <asvg:svgBlip xmlns:asvg="http://schemas.microsoft.com/office/drawing/2016/SVG/main" r:embed="rId3"/>
              </a:ext>
            </a:extLst>
          </a:blip>
          <a:stretch>
            <a:fillRect/>
          </a:stretch>
        </p:blipFill>
        <p:spPr>
          <a:xfrm>
            <a:off x="1952771" y="491265"/>
            <a:ext cx="260413" cy="731636"/>
          </a:xfrm>
          <a:prstGeom prst="rect">
            <a:avLst/>
          </a:prstGeom>
        </p:spPr>
      </p:pic>
    </p:spTree>
    <p:extLst>
      <p:ext uri="{BB962C8B-B14F-4D97-AF65-F5344CB8AC3E}">
        <p14:creationId xmlns:p14="http://schemas.microsoft.com/office/powerpoint/2010/main" val="204263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4DD06A12-F679-2B43-A303-6E368BD31C43}" type="slidenum">
              <a:rPr lang="en-US" smtClean="0"/>
              <a:t>18</a:t>
            </a:fld>
            <a:endParaRPr lang="en-US"/>
          </a:p>
        </p:txBody>
      </p:sp>
      <p:sp>
        <p:nvSpPr>
          <p:cNvPr id="4" name="Date Placeholder 3"/>
          <p:cNvSpPr>
            <a:spLocks noGrp="1"/>
          </p:cNvSpPr>
          <p:nvPr>
            <p:ph type="dt" sz="half" idx="4294967295"/>
          </p:nvPr>
        </p:nvSpPr>
        <p:spPr>
          <a:xfrm>
            <a:off x="0" y="0"/>
            <a:ext cx="0" cy="0"/>
          </a:xfrm>
        </p:spPr>
        <p:txBody>
          <a:bodyPr/>
          <a:lstStyle/>
          <a:p>
            <a:endParaRPr lang="en-US" dirty="0"/>
          </a:p>
        </p:txBody>
      </p:sp>
      <p:pic>
        <p:nvPicPr>
          <p:cNvPr id="8" name="Picture 7"/>
          <p:cNvPicPr>
            <a:picLocks noChangeAspect="1"/>
          </p:cNvPicPr>
          <p:nvPr/>
        </p:nvPicPr>
        <p:blipFill>
          <a:blip r:embed="rId2"/>
          <a:stretch>
            <a:fillRect/>
          </a:stretch>
        </p:blipFill>
        <p:spPr>
          <a:xfrm>
            <a:off x="1874520" y="520816"/>
            <a:ext cx="7376160" cy="5377875"/>
          </a:xfrm>
          <a:prstGeom prst="rect">
            <a:avLst/>
          </a:prstGeom>
        </p:spPr>
      </p:pic>
    </p:spTree>
    <p:extLst>
      <p:ext uri="{BB962C8B-B14F-4D97-AF65-F5344CB8AC3E}">
        <p14:creationId xmlns:p14="http://schemas.microsoft.com/office/powerpoint/2010/main" val="299568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Generation:</a:t>
            </a:r>
            <a:br>
              <a:rPr lang="en-US" dirty="0"/>
            </a:br>
            <a:r>
              <a:rPr lang="en-US" sz="3600" dirty="0"/>
              <a:t>Future-Ready T-Shaped Adaptive Innovators</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8850" y="2058293"/>
            <a:ext cx="4648200" cy="3852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5" name="Group 21"/>
          <p:cNvGrpSpPr>
            <a:grpSpLocks/>
          </p:cNvGrpSpPr>
          <p:nvPr/>
        </p:nvGrpSpPr>
        <p:grpSpPr bwMode="auto">
          <a:xfrm>
            <a:off x="1577975" y="1499493"/>
            <a:ext cx="4445000" cy="4768850"/>
            <a:chOff x="2784" y="788"/>
            <a:chExt cx="2800" cy="3004"/>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6" y="788"/>
              <a:ext cx="1392" cy="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7" name="Group 25"/>
            <p:cNvGrpSpPr>
              <a:grpSpLocks/>
            </p:cNvGrpSpPr>
            <p:nvPr/>
          </p:nvGrpSpPr>
          <p:grpSpPr bwMode="auto">
            <a:xfrm>
              <a:off x="2784" y="1751"/>
              <a:ext cx="2800" cy="2041"/>
              <a:chOff x="2784" y="1751"/>
              <a:chExt cx="2800" cy="2041"/>
            </a:xfrm>
          </p:grpSpPr>
          <p:sp>
            <p:nvSpPr>
              <p:cNvPr id="8" name="Rectangle 7"/>
              <p:cNvSpPr>
                <a:spLocks noChangeArrowheads="1"/>
              </p:cNvSpPr>
              <p:nvPr/>
            </p:nvSpPr>
            <p:spPr bwMode="auto">
              <a:xfrm>
                <a:off x="2784" y="1751"/>
                <a:ext cx="2800"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dirty="0">
                    <a:solidFill>
                      <a:schemeClr val="bg1"/>
                    </a:solidFill>
                    <a:latin typeface="Calibri"/>
                    <a:ea typeface="ＭＳ Ｐゴシック" charset="0"/>
                    <a:cs typeface="ＭＳ Ｐゴシック" charset="0"/>
                  </a:rPr>
                  <a:t>Many </a:t>
                </a:r>
                <a:r>
                  <a:rPr lang="en-US" sz="1600" b="1" dirty="0">
                    <a:solidFill>
                      <a:schemeClr val="bg1"/>
                    </a:solidFill>
                    <a:latin typeface="Calibri"/>
                    <a:ea typeface="ＭＳ Ｐゴシック" charset="0"/>
                    <a:cs typeface="ＭＳ Ｐゴシック" charset="0"/>
                  </a:rPr>
                  <a:t>disciplines</a:t>
                </a:r>
              </a:p>
              <a:p>
                <a:pPr algn="ctr">
                  <a:defRPr/>
                </a:pPr>
                <a:r>
                  <a:rPr lang="en-US" sz="1600" dirty="0">
                    <a:solidFill>
                      <a:schemeClr val="bg1"/>
                    </a:solidFill>
                    <a:latin typeface="Calibri"/>
                    <a:ea typeface="ＭＳ Ｐゴシック" charset="0"/>
                    <a:cs typeface="ＭＳ Ｐゴシック" charset="0"/>
                  </a:rPr>
                  <a:t>Many </a:t>
                </a:r>
                <a:r>
                  <a:rPr lang="en-US" sz="1600" b="1" dirty="0">
                    <a:solidFill>
                      <a:schemeClr val="bg1"/>
                    </a:solidFill>
                    <a:latin typeface="Calibri"/>
                    <a:ea typeface="ＭＳ Ｐゴシック" charset="0"/>
                    <a:cs typeface="ＭＳ Ｐゴシック" charset="0"/>
                  </a:rPr>
                  <a:t>sectors</a:t>
                </a:r>
              </a:p>
              <a:p>
                <a:pPr algn="ctr">
                  <a:defRPr/>
                </a:pPr>
                <a:r>
                  <a:rPr lang="en-US" sz="1600" dirty="0">
                    <a:solidFill>
                      <a:schemeClr val="bg1"/>
                    </a:solidFill>
                    <a:latin typeface="Calibri"/>
                    <a:ea typeface="ＭＳ Ｐゴシック" charset="0"/>
                    <a:cs typeface="ＭＳ Ｐゴシック" charset="0"/>
                  </a:rPr>
                  <a:t>Many</a:t>
                </a:r>
                <a:r>
                  <a:rPr lang="en-US" sz="1600" b="1" dirty="0">
                    <a:solidFill>
                      <a:schemeClr val="bg1"/>
                    </a:solidFill>
                    <a:latin typeface="Calibri"/>
                    <a:ea typeface="ＭＳ Ｐゴシック" charset="0"/>
                    <a:cs typeface="ＭＳ Ｐゴシック" charset="0"/>
                  </a:rPr>
                  <a:t> regions/cultures</a:t>
                </a:r>
              </a:p>
              <a:p>
                <a:pPr algn="ctr">
                  <a:defRPr/>
                </a:pPr>
                <a:r>
                  <a:rPr lang="en-US" sz="1000" dirty="0">
                    <a:solidFill>
                      <a:schemeClr val="bg1"/>
                    </a:solidFill>
                    <a:latin typeface="Calibri"/>
                    <a:ea typeface="ＭＳ Ｐゴシック" charset="0"/>
                    <a:cs typeface="ＭＳ Ｐゴシック" charset="0"/>
                  </a:rPr>
                  <a:t>(understanding &amp; communications</a:t>
                </a:r>
                <a:r>
                  <a:rPr lang="en-US" sz="1200" dirty="0">
                    <a:solidFill>
                      <a:schemeClr val="bg1"/>
                    </a:solidFill>
                    <a:latin typeface="Calibri"/>
                    <a:ea typeface="ＭＳ Ｐゴシック" charset="0"/>
                    <a:cs typeface="ＭＳ Ｐゴシック" charset="0"/>
                  </a:rPr>
                  <a:t>)</a:t>
                </a:r>
              </a:p>
            </p:txBody>
          </p:sp>
          <p:grpSp>
            <p:nvGrpSpPr>
              <p:cNvPr id="9" name="Group 24"/>
              <p:cNvGrpSpPr>
                <a:grpSpLocks/>
              </p:cNvGrpSpPr>
              <p:nvPr/>
            </p:nvGrpSpPr>
            <p:grpSpPr bwMode="auto">
              <a:xfrm>
                <a:off x="3752" y="2350"/>
                <a:ext cx="864" cy="1442"/>
                <a:chOff x="3744" y="2350"/>
                <a:chExt cx="864" cy="1442"/>
              </a:xfrm>
            </p:grpSpPr>
            <p:sp>
              <p:nvSpPr>
                <p:cNvPr id="10" name="Rectangle 9"/>
                <p:cNvSpPr>
                  <a:spLocks noChangeArrowheads="1"/>
                </p:cNvSpPr>
                <p:nvPr/>
              </p:nvSpPr>
              <p:spPr bwMode="auto">
                <a:xfrm>
                  <a:off x="4032" y="2350"/>
                  <a:ext cx="288" cy="144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lgn="ctr">
                    <a:defRPr/>
                  </a:pPr>
                  <a:r>
                    <a:rPr lang="en-US" sz="1400" dirty="0">
                      <a:solidFill>
                        <a:schemeClr val="bg1"/>
                      </a:solidFill>
                      <a:latin typeface="Calibri"/>
                      <a:ea typeface="ＭＳ Ｐゴシック" charset="0"/>
                      <a:cs typeface="ＭＳ Ｐゴシック" charset="0"/>
                    </a:rPr>
                    <a:t>Deep in one </a:t>
                  </a:r>
                  <a:r>
                    <a:rPr lang="en-US" sz="1400" b="1" dirty="0">
                      <a:solidFill>
                        <a:schemeClr val="bg1"/>
                      </a:solidFill>
                      <a:latin typeface="Calibri"/>
                      <a:ea typeface="ＭＳ Ｐゴシック" charset="0"/>
                      <a:cs typeface="ＭＳ Ｐゴシック" charset="0"/>
                    </a:rPr>
                    <a:t>sector</a:t>
                  </a:r>
                </a:p>
              </p:txBody>
            </p:sp>
            <p:sp>
              <p:nvSpPr>
                <p:cNvPr id="11" name="Rectangle 10"/>
                <p:cNvSpPr>
                  <a:spLocks noChangeArrowheads="1"/>
                </p:cNvSpPr>
                <p:nvPr/>
              </p:nvSpPr>
              <p:spPr bwMode="auto">
                <a:xfrm>
                  <a:off x="4320" y="2350"/>
                  <a:ext cx="288" cy="144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lgn="ctr">
                    <a:defRPr/>
                  </a:pPr>
                  <a:r>
                    <a:rPr lang="en-US" sz="1400" dirty="0">
                      <a:solidFill>
                        <a:schemeClr val="bg1"/>
                      </a:solidFill>
                      <a:latin typeface="Calibri"/>
                      <a:ea typeface="ＭＳ Ｐゴシック" charset="0"/>
                      <a:cs typeface="ＭＳ Ｐゴシック" charset="0"/>
                    </a:rPr>
                    <a:t>Deep in one </a:t>
                  </a:r>
                  <a:r>
                    <a:rPr lang="en-US" sz="1400" b="1" dirty="0">
                      <a:solidFill>
                        <a:schemeClr val="bg1"/>
                      </a:solidFill>
                      <a:latin typeface="Calibri"/>
                      <a:ea typeface="ＭＳ Ｐゴシック" charset="0"/>
                      <a:cs typeface="ＭＳ Ｐゴシック" charset="0"/>
                    </a:rPr>
                    <a:t>region</a:t>
                  </a:r>
                  <a:r>
                    <a:rPr lang="en-US" sz="1400" dirty="0">
                      <a:solidFill>
                        <a:schemeClr val="bg1"/>
                      </a:solidFill>
                      <a:latin typeface="Calibri"/>
                      <a:ea typeface="ＭＳ Ｐゴシック" charset="0"/>
                      <a:cs typeface="ＭＳ Ｐゴシック" charset="0"/>
                    </a:rPr>
                    <a:t>/</a:t>
                  </a:r>
                  <a:r>
                    <a:rPr lang="en-US" sz="1400" b="1" dirty="0">
                      <a:solidFill>
                        <a:schemeClr val="bg1"/>
                      </a:solidFill>
                      <a:latin typeface="Calibri"/>
                      <a:ea typeface="ＭＳ Ｐゴシック" charset="0"/>
                      <a:cs typeface="ＭＳ Ｐゴシック" charset="0"/>
                    </a:rPr>
                    <a:t>culture</a:t>
                  </a:r>
                </a:p>
              </p:txBody>
            </p:sp>
            <p:sp>
              <p:nvSpPr>
                <p:cNvPr id="12" name="Rectangle 22"/>
                <p:cNvSpPr>
                  <a:spLocks noChangeArrowheads="1"/>
                </p:cNvSpPr>
                <p:nvPr/>
              </p:nvSpPr>
              <p:spPr bwMode="auto">
                <a:xfrm>
                  <a:off x="3744" y="2350"/>
                  <a:ext cx="288" cy="144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lgn="ctr">
                    <a:defRPr/>
                  </a:pPr>
                  <a:r>
                    <a:rPr lang="en-US" sz="1400" dirty="0">
                      <a:solidFill>
                        <a:schemeClr val="bg1"/>
                      </a:solidFill>
                      <a:latin typeface="Calibri"/>
                      <a:ea typeface="ＭＳ Ｐゴシック" charset="0"/>
                      <a:cs typeface="ＭＳ Ｐゴシック" charset="0"/>
                    </a:rPr>
                    <a:t>Deep in one </a:t>
                  </a:r>
                  <a:r>
                    <a:rPr lang="en-US" sz="1400" b="1" dirty="0">
                      <a:solidFill>
                        <a:schemeClr val="bg1"/>
                      </a:solidFill>
                      <a:latin typeface="Calibri"/>
                      <a:ea typeface="ＭＳ Ｐゴシック" charset="0"/>
                      <a:cs typeface="ＭＳ Ｐゴシック" charset="0"/>
                    </a:rPr>
                    <a:t>discipline</a:t>
                  </a:r>
                </a:p>
              </p:txBody>
            </p:sp>
          </p:grpSp>
        </p:grpSp>
      </p:grpSp>
      <p:pic>
        <p:nvPicPr>
          <p:cNvPr id="13" name="Picture 18" descr="T Shaped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4322068"/>
            <a:ext cx="2057400"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6339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CD573BF-4908-2FF9-5824-F766F759419D}"/>
              </a:ext>
            </a:extLst>
          </p:cNvPr>
          <p:cNvCxnSpPr>
            <a:cxnSpLocks/>
          </p:cNvCxnSpPr>
          <p:nvPr/>
        </p:nvCxnSpPr>
        <p:spPr>
          <a:xfrm>
            <a:off x="2018844"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64EEB9D-9FD5-25AA-FD61-C82BA30FAEBB}"/>
              </a:ext>
            </a:extLst>
          </p:cNvPr>
          <p:cNvCxnSpPr>
            <a:cxnSpLocks/>
          </p:cNvCxnSpPr>
          <p:nvPr/>
        </p:nvCxnSpPr>
        <p:spPr>
          <a:xfrm>
            <a:off x="331607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9B6969-D418-ECDA-122A-E0B97A29D515}"/>
              </a:ext>
            </a:extLst>
          </p:cNvPr>
          <p:cNvCxnSpPr>
            <a:cxnSpLocks/>
          </p:cNvCxnSpPr>
          <p:nvPr/>
        </p:nvCxnSpPr>
        <p:spPr>
          <a:xfrm>
            <a:off x="460196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D6BCA4-6628-5BCF-F482-0D9182DEE98C}"/>
              </a:ext>
            </a:extLst>
          </p:cNvPr>
          <p:cNvCxnSpPr>
            <a:cxnSpLocks/>
          </p:cNvCxnSpPr>
          <p:nvPr/>
        </p:nvCxnSpPr>
        <p:spPr>
          <a:xfrm>
            <a:off x="720231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B00A48-FEE2-8BBE-C4EF-54F408BED710}"/>
              </a:ext>
            </a:extLst>
          </p:cNvPr>
          <p:cNvCxnSpPr>
            <a:cxnSpLocks/>
          </p:cNvCxnSpPr>
          <p:nvPr/>
        </p:nvCxnSpPr>
        <p:spPr>
          <a:xfrm>
            <a:off x="5902142"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B84F58-194F-8307-53B9-F69812CAEBE3}"/>
              </a:ext>
            </a:extLst>
          </p:cNvPr>
          <p:cNvCxnSpPr>
            <a:cxnSpLocks/>
          </p:cNvCxnSpPr>
          <p:nvPr/>
        </p:nvCxnSpPr>
        <p:spPr>
          <a:xfrm>
            <a:off x="8516769"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27C579-7C59-06E6-8A7D-C63657C302CF}"/>
              </a:ext>
            </a:extLst>
          </p:cNvPr>
          <p:cNvCxnSpPr>
            <a:cxnSpLocks/>
          </p:cNvCxnSpPr>
          <p:nvPr/>
        </p:nvCxnSpPr>
        <p:spPr>
          <a:xfrm>
            <a:off x="9813590"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B19E31-E4B3-8E8A-3D1E-6875BE70A39A}"/>
              </a:ext>
            </a:extLst>
          </p:cNvPr>
          <p:cNvSpPr txBox="1"/>
          <p:nvPr/>
        </p:nvSpPr>
        <p:spPr>
          <a:xfrm>
            <a:off x="1692472" y="5817289"/>
            <a:ext cx="652743" cy="369332"/>
          </a:xfrm>
          <a:prstGeom prst="rect">
            <a:avLst/>
          </a:prstGeom>
          <a:noFill/>
        </p:spPr>
        <p:txBody>
          <a:bodyPr wrap="none" rtlCol="0">
            <a:spAutoFit/>
          </a:bodyPr>
          <a:lstStyle/>
          <a:p>
            <a:r>
              <a:rPr lang="en-US" dirty="0"/>
              <a:t>1960</a:t>
            </a:r>
          </a:p>
        </p:txBody>
      </p:sp>
      <p:sp>
        <p:nvSpPr>
          <p:cNvPr id="13" name="TextBox 12">
            <a:extLst>
              <a:ext uri="{FF2B5EF4-FFF2-40B4-BE49-F238E27FC236}">
                <a16:creationId xmlns:a16="http://schemas.microsoft.com/office/drawing/2014/main" id="{C6BE679A-52E7-AF15-4F81-393E0A7BA859}"/>
              </a:ext>
            </a:extLst>
          </p:cNvPr>
          <p:cNvSpPr txBox="1"/>
          <p:nvPr/>
        </p:nvSpPr>
        <p:spPr>
          <a:xfrm>
            <a:off x="2989705" y="5817289"/>
            <a:ext cx="652743" cy="369332"/>
          </a:xfrm>
          <a:prstGeom prst="rect">
            <a:avLst/>
          </a:prstGeom>
          <a:noFill/>
        </p:spPr>
        <p:txBody>
          <a:bodyPr wrap="none" rtlCol="0">
            <a:spAutoFit/>
          </a:bodyPr>
          <a:lstStyle/>
          <a:p>
            <a:r>
              <a:rPr lang="en-US" dirty="0"/>
              <a:t>1980</a:t>
            </a:r>
          </a:p>
        </p:txBody>
      </p:sp>
      <p:sp>
        <p:nvSpPr>
          <p:cNvPr id="14" name="TextBox 13">
            <a:extLst>
              <a:ext uri="{FF2B5EF4-FFF2-40B4-BE49-F238E27FC236}">
                <a16:creationId xmlns:a16="http://schemas.microsoft.com/office/drawing/2014/main" id="{E6B14A68-678B-1B8A-0C15-96583509EB18}"/>
              </a:ext>
            </a:extLst>
          </p:cNvPr>
          <p:cNvSpPr txBox="1"/>
          <p:nvPr/>
        </p:nvSpPr>
        <p:spPr>
          <a:xfrm>
            <a:off x="4275595" y="5817289"/>
            <a:ext cx="652743" cy="369332"/>
          </a:xfrm>
          <a:prstGeom prst="rect">
            <a:avLst/>
          </a:prstGeom>
          <a:noFill/>
        </p:spPr>
        <p:txBody>
          <a:bodyPr wrap="none" rtlCol="0">
            <a:spAutoFit/>
          </a:bodyPr>
          <a:lstStyle/>
          <a:p>
            <a:r>
              <a:rPr lang="en-US" dirty="0"/>
              <a:t>2000</a:t>
            </a:r>
          </a:p>
        </p:txBody>
      </p:sp>
      <p:sp>
        <p:nvSpPr>
          <p:cNvPr id="15" name="TextBox 14">
            <a:extLst>
              <a:ext uri="{FF2B5EF4-FFF2-40B4-BE49-F238E27FC236}">
                <a16:creationId xmlns:a16="http://schemas.microsoft.com/office/drawing/2014/main" id="{F75A8F2F-9350-2357-0F27-97B31923203C}"/>
              </a:ext>
            </a:extLst>
          </p:cNvPr>
          <p:cNvSpPr txBox="1"/>
          <p:nvPr/>
        </p:nvSpPr>
        <p:spPr>
          <a:xfrm>
            <a:off x="5575770" y="5817289"/>
            <a:ext cx="652743" cy="369332"/>
          </a:xfrm>
          <a:prstGeom prst="rect">
            <a:avLst/>
          </a:prstGeom>
          <a:noFill/>
        </p:spPr>
        <p:txBody>
          <a:bodyPr wrap="none" rtlCol="0">
            <a:spAutoFit/>
          </a:bodyPr>
          <a:lstStyle/>
          <a:p>
            <a:r>
              <a:rPr lang="en-US" dirty="0"/>
              <a:t>2020</a:t>
            </a:r>
          </a:p>
        </p:txBody>
      </p:sp>
      <p:sp>
        <p:nvSpPr>
          <p:cNvPr id="16" name="TextBox 15">
            <a:extLst>
              <a:ext uri="{FF2B5EF4-FFF2-40B4-BE49-F238E27FC236}">
                <a16:creationId xmlns:a16="http://schemas.microsoft.com/office/drawing/2014/main" id="{C6B61CB3-277B-A7F6-6986-852763189053}"/>
              </a:ext>
            </a:extLst>
          </p:cNvPr>
          <p:cNvSpPr txBox="1"/>
          <p:nvPr/>
        </p:nvSpPr>
        <p:spPr>
          <a:xfrm>
            <a:off x="6875108" y="5818494"/>
            <a:ext cx="652743" cy="369332"/>
          </a:xfrm>
          <a:prstGeom prst="rect">
            <a:avLst/>
          </a:prstGeom>
          <a:noFill/>
        </p:spPr>
        <p:txBody>
          <a:bodyPr wrap="none" rtlCol="0">
            <a:spAutoFit/>
          </a:bodyPr>
          <a:lstStyle/>
          <a:p>
            <a:r>
              <a:rPr lang="en-US" dirty="0"/>
              <a:t>2040</a:t>
            </a:r>
          </a:p>
        </p:txBody>
      </p:sp>
      <p:sp>
        <p:nvSpPr>
          <p:cNvPr id="17" name="TextBox 16">
            <a:extLst>
              <a:ext uri="{FF2B5EF4-FFF2-40B4-BE49-F238E27FC236}">
                <a16:creationId xmlns:a16="http://schemas.microsoft.com/office/drawing/2014/main" id="{F477106D-347B-2A43-A6C7-3096740D67AD}"/>
              </a:ext>
            </a:extLst>
          </p:cNvPr>
          <p:cNvSpPr txBox="1"/>
          <p:nvPr/>
        </p:nvSpPr>
        <p:spPr>
          <a:xfrm>
            <a:off x="8223182" y="5832781"/>
            <a:ext cx="652743" cy="369332"/>
          </a:xfrm>
          <a:prstGeom prst="rect">
            <a:avLst/>
          </a:prstGeom>
          <a:noFill/>
        </p:spPr>
        <p:txBody>
          <a:bodyPr wrap="none" rtlCol="0">
            <a:spAutoFit/>
          </a:bodyPr>
          <a:lstStyle/>
          <a:p>
            <a:r>
              <a:rPr lang="en-US" dirty="0"/>
              <a:t>2060</a:t>
            </a:r>
          </a:p>
        </p:txBody>
      </p:sp>
      <p:sp>
        <p:nvSpPr>
          <p:cNvPr id="18" name="TextBox 17">
            <a:extLst>
              <a:ext uri="{FF2B5EF4-FFF2-40B4-BE49-F238E27FC236}">
                <a16:creationId xmlns:a16="http://schemas.microsoft.com/office/drawing/2014/main" id="{3822A69B-33CB-2BCA-80B6-BE83A1B50EC6}"/>
              </a:ext>
            </a:extLst>
          </p:cNvPr>
          <p:cNvSpPr txBox="1"/>
          <p:nvPr/>
        </p:nvSpPr>
        <p:spPr>
          <a:xfrm>
            <a:off x="9492296" y="5832781"/>
            <a:ext cx="652743" cy="369332"/>
          </a:xfrm>
          <a:prstGeom prst="rect">
            <a:avLst/>
          </a:prstGeom>
          <a:noFill/>
        </p:spPr>
        <p:txBody>
          <a:bodyPr wrap="none" rtlCol="0">
            <a:spAutoFit/>
          </a:bodyPr>
          <a:lstStyle/>
          <a:p>
            <a:r>
              <a:rPr lang="en-US" dirty="0"/>
              <a:t>2080</a:t>
            </a:r>
          </a:p>
        </p:txBody>
      </p:sp>
      <p:sp>
        <p:nvSpPr>
          <p:cNvPr id="2" name="Title 1">
            <a:extLst>
              <a:ext uri="{FF2B5EF4-FFF2-40B4-BE49-F238E27FC236}">
                <a16:creationId xmlns:a16="http://schemas.microsoft.com/office/drawing/2014/main" id="{89206312-4302-2AB0-5803-B14FB3C8AE88}"/>
              </a:ext>
            </a:extLst>
          </p:cNvPr>
          <p:cNvSpPr>
            <a:spLocks noGrp="1"/>
          </p:cNvSpPr>
          <p:nvPr>
            <p:ph type="title"/>
          </p:nvPr>
        </p:nvSpPr>
        <p:spPr/>
        <p:txBody>
          <a:bodyPr/>
          <a:lstStyle/>
          <a:p>
            <a:r>
              <a:rPr lang="en-US" dirty="0"/>
              <a:t>Time</a:t>
            </a:r>
          </a:p>
        </p:txBody>
      </p:sp>
    </p:spTree>
    <p:extLst>
      <p:ext uri="{BB962C8B-B14F-4D97-AF65-F5344CB8AC3E}">
        <p14:creationId xmlns:p14="http://schemas.microsoft.com/office/powerpoint/2010/main" val="73640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b05b89f665_0_0"/>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pic>
        <p:nvPicPr>
          <p:cNvPr id="221" name="Google Shape;221;g2b05b89f665_0_0"/>
          <p:cNvPicPr preferRelativeResize="0"/>
          <p:nvPr/>
        </p:nvPicPr>
        <p:blipFill rotWithShape="1">
          <a:blip r:embed="rId3">
            <a:alphaModFix/>
          </a:blip>
          <a:srcRect/>
          <a:stretch/>
        </p:blipFill>
        <p:spPr>
          <a:xfrm>
            <a:off x="2590801" y="76200"/>
            <a:ext cx="6507483" cy="5736694"/>
          </a:xfrm>
          <a:prstGeom prst="rect">
            <a:avLst/>
          </a:prstGeom>
          <a:noFill/>
          <a:ln>
            <a:noFill/>
          </a:ln>
        </p:spPr>
      </p:pic>
      <p:sp>
        <p:nvSpPr>
          <p:cNvPr id="222" name="Google Shape;222;g2b05b89f665_0_0"/>
          <p:cNvSpPr txBox="1"/>
          <p:nvPr/>
        </p:nvSpPr>
        <p:spPr>
          <a:xfrm>
            <a:off x="2743200" y="5987018"/>
            <a:ext cx="68580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How to Thrive as IT Professionals in a Converging ICT World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Y. Moghaddam, C. Bess, H. Demirkan, and J. Spohrer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The Journal of Information Technology Management, Vol 27, 3, March, 2014.</a:t>
            </a:r>
            <a:endParaRPr sz="1400" b="0" i="0" u="none" strike="noStrike" cap="none">
              <a:solidFill>
                <a:srgbClr val="000000"/>
              </a:solidFill>
              <a:latin typeface="Arial"/>
              <a:ea typeface="Arial"/>
              <a:cs typeface="Arial"/>
              <a:sym typeface="Arial"/>
            </a:endParaRPr>
          </a:p>
        </p:txBody>
      </p:sp>
      <p:sp>
        <p:nvSpPr>
          <p:cNvPr id="223" name="Google Shape;223;g2b05b89f665_0_0"/>
          <p:cNvSpPr/>
          <p:nvPr/>
        </p:nvSpPr>
        <p:spPr>
          <a:xfrm rot="5400000">
            <a:off x="3886200" y="2209800"/>
            <a:ext cx="3733800" cy="3124200"/>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g2b05b89f665_0_0"/>
          <p:cNvSpPr/>
          <p:nvPr/>
        </p:nvSpPr>
        <p:spPr>
          <a:xfrm rot="5400000">
            <a:off x="4876800" y="-1524000"/>
            <a:ext cx="1752600" cy="5105400"/>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g2b05b89f665_0_0"/>
          <p:cNvSpPr/>
          <p:nvPr/>
        </p:nvSpPr>
        <p:spPr>
          <a:xfrm rot="5400000">
            <a:off x="5219700" y="2705100"/>
            <a:ext cx="990600" cy="2895600"/>
          </a:xfrm>
          <a:prstGeom prst="rect">
            <a:avLst/>
          </a:prstGeom>
          <a:solidFill>
            <a:srgbClr val="D0D1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g2b05b89f665_0_0"/>
          <p:cNvSpPr/>
          <p:nvPr/>
        </p:nvSpPr>
        <p:spPr>
          <a:xfrm>
            <a:off x="4376528" y="2819400"/>
            <a:ext cx="1179300" cy="838200"/>
          </a:xfrm>
          <a:prstGeom prst="rect">
            <a:avLst/>
          </a:prstGeom>
          <a:noFill/>
          <a:ln w="12700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g2b05b89f665_0_0"/>
          <p:cNvSpPr/>
          <p:nvPr/>
        </p:nvSpPr>
        <p:spPr>
          <a:xfrm>
            <a:off x="5943600" y="2819400"/>
            <a:ext cx="1191600" cy="838200"/>
          </a:xfrm>
          <a:prstGeom prst="rect">
            <a:avLst/>
          </a:prstGeom>
          <a:noFill/>
          <a:ln w="12700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g2b05b89f665_0_0"/>
          <p:cNvSpPr/>
          <p:nvPr/>
        </p:nvSpPr>
        <p:spPr>
          <a:xfrm rot="5400000">
            <a:off x="5624250" y="1567734"/>
            <a:ext cx="257700" cy="228600"/>
          </a:xfrm>
          <a:prstGeom prst="rect">
            <a:avLst/>
          </a:prstGeom>
          <a:solidFill>
            <a:srgbClr val="D0D1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g2b05b89f665_0_0"/>
          <p:cNvSpPr/>
          <p:nvPr/>
        </p:nvSpPr>
        <p:spPr>
          <a:xfrm rot="5400000">
            <a:off x="6947399" y="596400"/>
            <a:ext cx="354600" cy="2057400"/>
          </a:xfrm>
          <a:prstGeom prst="rect">
            <a:avLst/>
          </a:prstGeom>
          <a:solidFill>
            <a:srgbClr val="D0D1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g2b05b89f665_0_0"/>
          <p:cNvSpPr/>
          <p:nvPr/>
        </p:nvSpPr>
        <p:spPr>
          <a:xfrm rot="5400000">
            <a:off x="4267200" y="609600"/>
            <a:ext cx="381000" cy="2057400"/>
          </a:xfrm>
          <a:prstGeom prst="rect">
            <a:avLst/>
          </a:prstGeom>
          <a:solidFill>
            <a:srgbClr val="D0D1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g2b05b89f665_0_0"/>
          <p:cNvSpPr txBox="1"/>
          <p:nvPr/>
        </p:nvSpPr>
        <p:spPr>
          <a:xfrm>
            <a:off x="7467600" y="4495800"/>
            <a:ext cx="2514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FF0000"/>
                </a:solidFill>
                <a:latin typeface="Calibri"/>
                <a:ea typeface="Calibri"/>
                <a:cs typeface="Calibri"/>
                <a:sym typeface="Calibri"/>
              </a:rPr>
              <a:t>“T – Stem”</a:t>
            </a:r>
            <a:endParaRPr sz="1400" b="0" i="0" u="none" strike="noStrike" cap="none">
              <a:solidFill>
                <a:srgbClr val="000000"/>
              </a:solidFill>
              <a:latin typeface="Arial"/>
              <a:ea typeface="Arial"/>
              <a:cs typeface="Arial"/>
              <a:sym typeface="Arial"/>
            </a:endParaRPr>
          </a:p>
        </p:txBody>
      </p:sp>
      <p:sp>
        <p:nvSpPr>
          <p:cNvPr id="232" name="Google Shape;232;g2b05b89f665_0_0"/>
          <p:cNvSpPr txBox="1"/>
          <p:nvPr/>
        </p:nvSpPr>
        <p:spPr>
          <a:xfrm>
            <a:off x="8382000" y="533401"/>
            <a:ext cx="21336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FF0000"/>
                </a:solidFill>
                <a:latin typeface="Calibri"/>
                <a:ea typeface="Calibri"/>
                <a:cs typeface="Calibri"/>
                <a:sym typeface="Calibri"/>
              </a:rPr>
              <a:t>“T – Top”</a:t>
            </a:r>
            <a:endParaRPr sz="1400" b="0" i="0" u="none" strike="noStrike" cap="none">
              <a:solidFill>
                <a:srgbClr val="000000"/>
              </a:solidFill>
              <a:latin typeface="Arial"/>
              <a:ea typeface="Arial"/>
              <a:cs typeface="Arial"/>
              <a:sym typeface="Arial"/>
            </a:endParaRPr>
          </a:p>
        </p:txBody>
      </p:sp>
      <p:cxnSp>
        <p:nvCxnSpPr>
          <p:cNvPr id="233" name="Google Shape;233;g2b05b89f665_0_0"/>
          <p:cNvCxnSpPr/>
          <p:nvPr/>
        </p:nvCxnSpPr>
        <p:spPr>
          <a:xfrm>
            <a:off x="5668617" y="1991139"/>
            <a:ext cx="0" cy="3581400"/>
          </a:xfrm>
          <a:prstGeom prst="straightConnector1">
            <a:avLst/>
          </a:prstGeom>
          <a:noFill/>
          <a:ln w="47625" cap="flat" cmpd="sng">
            <a:solidFill>
              <a:schemeClr val="dk1"/>
            </a:solidFill>
            <a:prstDash val="solid"/>
            <a:miter lim="800000"/>
            <a:headEnd type="none" w="sm" len="sm"/>
            <a:tailEnd type="none" w="sm" len="sm"/>
          </a:ln>
        </p:spPr>
      </p:cxnSp>
      <p:cxnSp>
        <p:nvCxnSpPr>
          <p:cNvPr id="234" name="Google Shape;234;g2b05b89f665_0_0"/>
          <p:cNvCxnSpPr/>
          <p:nvPr/>
        </p:nvCxnSpPr>
        <p:spPr>
          <a:xfrm>
            <a:off x="5811078" y="1981200"/>
            <a:ext cx="0" cy="3657600"/>
          </a:xfrm>
          <a:prstGeom prst="straightConnector1">
            <a:avLst/>
          </a:prstGeom>
          <a:noFill/>
          <a:ln w="47625" cap="flat" cmpd="sng">
            <a:solidFill>
              <a:schemeClr val="dk1"/>
            </a:solidFill>
            <a:prstDash val="solid"/>
            <a:miter lim="800000"/>
            <a:headEnd type="none" w="sm" len="sm"/>
            <a:tailEnd type="none" w="sm" len="sm"/>
          </a:ln>
        </p:spPr>
      </p:cxnSp>
      <p:cxnSp>
        <p:nvCxnSpPr>
          <p:cNvPr id="235" name="Google Shape;235;g2b05b89f665_0_0"/>
          <p:cNvCxnSpPr/>
          <p:nvPr/>
        </p:nvCxnSpPr>
        <p:spPr>
          <a:xfrm>
            <a:off x="5744817" y="3581400"/>
            <a:ext cx="0" cy="1143000"/>
          </a:xfrm>
          <a:prstGeom prst="straightConnector1">
            <a:avLst/>
          </a:prstGeom>
          <a:noFill/>
          <a:ln w="66675" cap="flat" cmpd="sng">
            <a:solidFill>
              <a:schemeClr val="lt1"/>
            </a:solidFill>
            <a:prstDash val="solid"/>
            <a:miter lim="800000"/>
            <a:headEnd type="none" w="sm" len="sm"/>
            <a:tailEnd type="none" w="sm" len="sm"/>
          </a:ln>
        </p:spPr>
      </p:cxnSp>
      <p:sp>
        <p:nvSpPr>
          <p:cNvPr id="236" name="Google Shape;236;g2b05b89f665_0_0"/>
          <p:cNvSpPr txBox="1"/>
          <p:nvPr/>
        </p:nvSpPr>
        <p:spPr>
          <a:xfrm>
            <a:off x="3352800" y="1411356"/>
            <a:ext cx="4953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7030A0"/>
                </a:solidFill>
                <a:latin typeface="Calibri"/>
                <a:ea typeface="Calibri"/>
                <a:cs typeface="Calibri"/>
                <a:sym typeface="Calibri"/>
              </a:rPr>
              <a:t>Understanding and Communication</a:t>
            </a:r>
            <a:endParaRPr sz="1400" b="0" i="0" u="none" strike="noStrike" cap="none">
              <a:solidFill>
                <a:srgbClr val="000000"/>
              </a:solidFill>
              <a:latin typeface="Arial"/>
              <a:ea typeface="Arial"/>
              <a:cs typeface="Arial"/>
              <a:sym typeface="Arial"/>
            </a:endParaRPr>
          </a:p>
        </p:txBody>
      </p:sp>
      <p:sp>
        <p:nvSpPr>
          <p:cNvPr id="237" name="Google Shape;237;g2b05b89f665_0_0"/>
          <p:cNvSpPr/>
          <p:nvPr/>
        </p:nvSpPr>
        <p:spPr>
          <a:xfrm>
            <a:off x="5610357" y="3817200"/>
            <a:ext cx="257044" cy="831000"/>
          </a:xfrm>
          <a:prstGeom prst="rect">
            <a:avLst/>
          </a:prstGeom>
          <a:solidFill>
            <a:srgbClr val="D0D1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g2b05b89f665_0_0"/>
          <p:cNvSpPr txBox="1"/>
          <p:nvPr/>
        </p:nvSpPr>
        <p:spPr>
          <a:xfrm>
            <a:off x="4239600" y="3817200"/>
            <a:ext cx="2971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7030A0"/>
                </a:solidFill>
                <a:latin typeface="Calibri"/>
                <a:ea typeface="Calibri"/>
                <a:cs typeface="Calibri"/>
                <a:sym typeface="Calibri"/>
              </a:rPr>
              <a:t>Analytic Thinking and Problem Solving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4" name="Google Shape;244;p6"/>
          <p:cNvPicPr preferRelativeResize="0">
            <a:picLocks noGrp="1"/>
          </p:cNvPicPr>
          <p:nvPr>
            <p:ph idx="1"/>
          </p:nvPr>
        </p:nvPicPr>
        <p:blipFill rotWithShape="1">
          <a:blip r:embed="rId3">
            <a:alphaModFix/>
          </a:blip>
          <a:stretch/>
        </p:blipFill>
        <p:spPr>
          <a:xfrm>
            <a:off x="5625306" y="3614737"/>
            <a:ext cx="942975" cy="295275"/>
          </a:xfrm>
          <a:prstGeom prst="rect">
            <a:avLst/>
          </a:prstGeom>
          <a:noFill/>
          <a:ln>
            <a:noFill/>
          </a:ln>
        </p:spPr>
      </p:pic>
      <p:sp>
        <p:nvSpPr>
          <p:cNvPr id="243" name="Google Shape;243;p6"/>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245" name="Google Shape;245;p6"/>
          <p:cNvPicPr preferRelativeResize="0"/>
          <p:nvPr/>
        </p:nvPicPr>
        <p:blipFill rotWithShape="1">
          <a:blip r:embed="rId4">
            <a:alphaModFix/>
          </a:blip>
          <a:srcRect/>
          <a:stretch/>
        </p:blipFill>
        <p:spPr>
          <a:xfrm rot="5400000">
            <a:off x="4316319" y="1020181"/>
            <a:ext cx="6322370" cy="5501213"/>
          </a:xfrm>
          <a:prstGeom prst="rect">
            <a:avLst/>
          </a:prstGeom>
          <a:noFill/>
          <a:ln>
            <a:noFill/>
          </a:ln>
        </p:spPr>
      </p:pic>
      <p:sp>
        <p:nvSpPr>
          <p:cNvPr id="246" name="Google Shape;246;p6"/>
          <p:cNvSpPr/>
          <p:nvPr/>
        </p:nvSpPr>
        <p:spPr>
          <a:xfrm rot="5400000">
            <a:off x="7361955" y="3170957"/>
            <a:ext cx="4800602" cy="1049488"/>
          </a:xfrm>
          <a:prstGeom prst="rect">
            <a:avLst/>
          </a:prstGeom>
          <a:solidFill>
            <a:schemeClr val="lt1"/>
          </a:solidFill>
          <a:ln w="349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6"/>
          <p:cNvSpPr txBox="1"/>
          <p:nvPr/>
        </p:nvSpPr>
        <p:spPr>
          <a:xfrm rot="5400000">
            <a:off x="3563153" y="3294848"/>
            <a:ext cx="4191000" cy="95410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7030A0"/>
                </a:solidFill>
                <a:latin typeface="Calibri"/>
                <a:ea typeface="Calibri"/>
                <a:cs typeface="Calibri"/>
                <a:sym typeface="Calibri"/>
              </a:rPr>
              <a:t>Analytic Thinking and Problem Solving </a:t>
            </a: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4191001" y="3962400"/>
            <a:ext cx="914400" cy="1004994"/>
          </a:xfrm>
          <a:prstGeom prst="rect">
            <a:avLst/>
          </a:prstGeom>
          <a:solidFill>
            <a:schemeClr val="lt1"/>
          </a:solidFill>
          <a:ln w="349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49" name="Google Shape;249;p6"/>
          <p:cNvCxnSpPr/>
          <p:nvPr/>
        </p:nvCxnSpPr>
        <p:spPr>
          <a:xfrm>
            <a:off x="4745420" y="1524000"/>
            <a:ext cx="0" cy="4572000"/>
          </a:xfrm>
          <a:prstGeom prst="straightConnector1">
            <a:avLst/>
          </a:prstGeom>
          <a:noFill/>
          <a:ln w="47625" cap="flat" cmpd="sng">
            <a:solidFill>
              <a:schemeClr val="dk1"/>
            </a:solidFill>
            <a:prstDash val="solid"/>
            <a:round/>
            <a:headEnd type="none" w="sm" len="sm"/>
            <a:tailEnd type="none" w="sm" len="sm"/>
          </a:ln>
        </p:spPr>
      </p:cxnSp>
      <p:cxnSp>
        <p:nvCxnSpPr>
          <p:cNvPr id="250" name="Google Shape;250;p6"/>
          <p:cNvCxnSpPr/>
          <p:nvPr/>
        </p:nvCxnSpPr>
        <p:spPr>
          <a:xfrm rot="10800000" flipH="1">
            <a:off x="4038600" y="3505200"/>
            <a:ext cx="1143000" cy="457200"/>
          </a:xfrm>
          <a:prstGeom prst="straightConnector1">
            <a:avLst/>
          </a:prstGeom>
          <a:noFill/>
          <a:ln w="47625" cap="flat" cmpd="sng">
            <a:solidFill>
              <a:srgbClr val="FF0000"/>
            </a:solidFill>
            <a:prstDash val="solid"/>
            <a:round/>
            <a:headEnd type="none" w="sm" len="sm"/>
            <a:tailEnd type="triangle" w="med" len="med"/>
          </a:ln>
        </p:spPr>
      </p:cxnSp>
      <p:sp>
        <p:nvSpPr>
          <p:cNvPr id="251" name="Google Shape;251;p6"/>
          <p:cNvSpPr/>
          <p:nvPr/>
        </p:nvSpPr>
        <p:spPr>
          <a:xfrm>
            <a:off x="1143000" y="3352800"/>
            <a:ext cx="914400" cy="1004994"/>
          </a:xfrm>
          <a:prstGeom prst="rect">
            <a:avLst/>
          </a:prstGeom>
          <a:solidFill>
            <a:schemeClr val="lt1"/>
          </a:solidFill>
          <a:ln w="349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2" name="Google Shape;252;p6"/>
          <p:cNvPicPr preferRelativeResize="0"/>
          <p:nvPr/>
        </p:nvPicPr>
        <p:blipFill rotWithShape="1">
          <a:blip r:embed="rId5">
            <a:alphaModFix/>
          </a:blip>
          <a:srcRect/>
          <a:stretch/>
        </p:blipFill>
        <p:spPr>
          <a:xfrm>
            <a:off x="1386772" y="2209801"/>
            <a:ext cx="3703325" cy="3380317"/>
          </a:xfrm>
          <a:prstGeom prst="rect">
            <a:avLst/>
          </a:prstGeom>
          <a:noFill/>
          <a:ln>
            <a:noFill/>
          </a:ln>
        </p:spPr>
      </p:pic>
      <p:sp>
        <p:nvSpPr>
          <p:cNvPr id="253" name="Google Shape;253;p6"/>
          <p:cNvSpPr/>
          <p:nvPr/>
        </p:nvSpPr>
        <p:spPr>
          <a:xfrm rot="4452237">
            <a:off x="2158439" y="3571620"/>
            <a:ext cx="2093401" cy="2585250"/>
          </a:xfrm>
          <a:prstGeom prst="ellipse">
            <a:avLst/>
          </a:prstGeom>
          <a:no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6"/>
          <p:cNvSpPr/>
          <p:nvPr/>
        </p:nvSpPr>
        <p:spPr>
          <a:xfrm>
            <a:off x="4800600" y="3124200"/>
            <a:ext cx="381000" cy="762000"/>
          </a:xfrm>
          <a:prstGeom prst="rect">
            <a:avLst/>
          </a:prstGeom>
          <a:solidFill>
            <a:schemeClr val="lt1"/>
          </a:solidFill>
          <a:ln w="349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6"/>
          <p:cNvSpPr txBox="1"/>
          <p:nvPr/>
        </p:nvSpPr>
        <p:spPr>
          <a:xfrm>
            <a:off x="2557775" y="0"/>
            <a:ext cx="6119400" cy="1143000"/>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100000"/>
              </a:lnSpc>
              <a:spcBef>
                <a:spcPts val="0"/>
              </a:spcBef>
              <a:spcAft>
                <a:spcPts val="0"/>
              </a:spcAft>
              <a:buNone/>
            </a:pPr>
            <a:r>
              <a:rPr lang="en-US" sz="4400" b="1" i="0" u="none" strike="noStrike" cap="none">
                <a:solidFill>
                  <a:srgbClr val="FF0000"/>
                </a:solidFill>
                <a:latin typeface="Calibri"/>
                <a:ea typeface="Calibri"/>
                <a:cs typeface="Calibri"/>
                <a:sym typeface="Calibri"/>
              </a:rPr>
              <a:t>MyT-Me</a:t>
            </a:r>
            <a:r>
              <a:rPr lang="en-US" sz="4400" b="1" i="0" u="none" strike="noStrike" cap="none">
                <a:solidFill>
                  <a:schemeClr val="dk1"/>
                </a:solidFill>
                <a:latin typeface="Calibri"/>
                <a:ea typeface="Calibri"/>
                <a:cs typeface="Calibri"/>
                <a:sym typeface="Calibri"/>
              </a:rPr>
              <a:t> T-Stem Categories</a:t>
            </a:r>
            <a:endParaRPr sz="4400" b="1"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5ba7c72d7_1_309"/>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4400"/>
              <a:buNone/>
            </a:pPr>
            <a:r>
              <a:rPr lang="en-US" b="1">
                <a:solidFill>
                  <a:srgbClr val="FF0000"/>
                </a:solidFill>
              </a:rPr>
              <a:t>MyT-Me</a:t>
            </a:r>
            <a:r>
              <a:rPr lang="en-US" b="1"/>
              <a:t> T-Top Categories</a:t>
            </a:r>
            <a:endParaRPr b="1"/>
          </a:p>
          <a:p>
            <a:pPr marL="0" lvl="0" indent="0" algn="l" rtl="0">
              <a:lnSpc>
                <a:spcPct val="90000"/>
              </a:lnSpc>
              <a:spcBef>
                <a:spcPts val="0"/>
              </a:spcBef>
              <a:spcAft>
                <a:spcPts val="0"/>
              </a:spcAft>
              <a:buSzPts val="4400"/>
              <a:buNone/>
            </a:pPr>
            <a:endParaRPr/>
          </a:p>
        </p:txBody>
      </p:sp>
      <p:pic>
        <p:nvPicPr>
          <p:cNvPr id="261" name="Google Shape;261;g265ba7c72d7_1_309"/>
          <p:cNvPicPr preferRelativeResize="0">
            <a:picLocks noGrp="1"/>
          </p:cNvPicPr>
          <p:nvPr>
            <p:ph idx="1"/>
          </p:nvPr>
        </p:nvPicPr>
        <p:blipFill rotWithShape="1">
          <a:blip r:embed="rId3">
            <a:alphaModFix/>
          </a:blip>
          <a:stretch/>
        </p:blipFill>
        <p:spPr>
          <a:xfrm>
            <a:off x="4139462" y="1692275"/>
            <a:ext cx="3914663" cy="4140200"/>
          </a:xfrm>
          <a:prstGeom prst="rect">
            <a:avLst/>
          </a:prstGeom>
          <a:noFill/>
          <a:ln>
            <a:noFill/>
          </a:ln>
        </p:spPr>
      </p:pic>
      <p:sp>
        <p:nvSpPr>
          <p:cNvPr id="262" name="Google Shape;262;g265ba7c72d7_1_309"/>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263" name="Google Shape;263;g265ba7c72d7_1_309"/>
          <p:cNvPicPr preferRelativeResize="0"/>
          <p:nvPr/>
        </p:nvPicPr>
        <p:blipFill rotWithShape="1">
          <a:blip r:embed="rId4">
            <a:alphaModFix/>
          </a:blip>
          <a:srcRect/>
          <a:stretch/>
        </p:blipFill>
        <p:spPr>
          <a:xfrm>
            <a:off x="1959912" y="3248104"/>
            <a:ext cx="4136089" cy="3646183"/>
          </a:xfrm>
          <a:prstGeom prst="rect">
            <a:avLst/>
          </a:prstGeom>
          <a:noFill/>
          <a:ln>
            <a:noFill/>
          </a:ln>
        </p:spPr>
      </p:pic>
      <p:cxnSp>
        <p:nvCxnSpPr>
          <p:cNvPr id="264" name="Google Shape;264;g265ba7c72d7_1_309"/>
          <p:cNvCxnSpPr/>
          <p:nvPr/>
        </p:nvCxnSpPr>
        <p:spPr>
          <a:xfrm rot="10800000" flipH="1">
            <a:off x="3970020" y="1828801"/>
            <a:ext cx="2278380" cy="1394926"/>
          </a:xfrm>
          <a:prstGeom prst="straightConnector1">
            <a:avLst/>
          </a:prstGeom>
          <a:noFill/>
          <a:ln w="44450" cap="flat" cmpd="sng">
            <a:solidFill>
              <a:srgbClr val="FF0000"/>
            </a:solidFill>
            <a:prstDash val="solid"/>
            <a:miter lim="800000"/>
            <a:headEnd type="none" w="sm" len="sm"/>
            <a:tailEnd type="none" w="sm" len="sm"/>
          </a:ln>
        </p:spPr>
      </p:cxnSp>
      <p:cxnSp>
        <p:nvCxnSpPr>
          <p:cNvPr id="265" name="Google Shape;265;g265ba7c72d7_1_309"/>
          <p:cNvCxnSpPr/>
          <p:nvPr/>
        </p:nvCxnSpPr>
        <p:spPr>
          <a:xfrm>
            <a:off x="3970020" y="3918037"/>
            <a:ext cx="2339340" cy="2358878"/>
          </a:xfrm>
          <a:prstGeom prst="straightConnector1">
            <a:avLst/>
          </a:prstGeom>
          <a:noFill/>
          <a:ln w="44450" cap="flat" cmpd="sng">
            <a:solidFill>
              <a:srgbClr val="FF0000"/>
            </a:solidFill>
            <a:prstDash val="solid"/>
            <a:miter lim="800000"/>
            <a:headEnd type="none" w="sm" len="sm"/>
            <a:tailEnd type="none" w="sm" len="sm"/>
          </a:ln>
        </p:spPr>
      </p:cxnSp>
      <p:sp>
        <p:nvSpPr>
          <p:cNvPr id="266" name="Google Shape;266;g265ba7c72d7_1_309"/>
          <p:cNvSpPr/>
          <p:nvPr/>
        </p:nvSpPr>
        <p:spPr>
          <a:xfrm>
            <a:off x="2331720" y="3278583"/>
            <a:ext cx="3276600" cy="615078"/>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g265ba7c72d7_1_309"/>
          <p:cNvSpPr txBox="1"/>
          <p:nvPr/>
        </p:nvSpPr>
        <p:spPr>
          <a:xfrm>
            <a:off x="5939850" y="2434475"/>
            <a:ext cx="464700" cy="57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400" b="1" i="0" u="none" strike="noStrike" cap="none">
                <a:solidFill>
                  <a:schemeClr val="dk1"/>
                </a:solidFill>
                <a:latin typeface="Calibri"/>
                <a:ea typeface="Calibri"/>
                <a:cs typeface="Calibri"/>
                <a:sym typeface="Calibri"/>
              </a:rPr>
              <a:t>*</a:t>
            </a:r>
            <a:endParaRPr sz="3400" b="1" i="0" u="none" strike="noStrike" cap="none">
              <a:solidFill>
                <a:schemeClr val="dk1"/>
              </a:solidFill>
              <a:latin typeface="Calibri"/>
              <a:ea typeface="Calibri"/>
              <a:cs typeface="Calibri"/>
              <a:sym typeface="Calibri"/>
            </a:endParaRPr>
          </a:p>
        </p:txBody>
      </p:sp>
      <p:sp>
        <p:nvSpPr>
          <p:cNvPr id="268" name="Google Shape;268;g265ba7c72d7_1_309"/>
          <p:cNvSpPr txBox="1"/>
          <p:nvPr/>
        </p:nvSpPr>
        <p:spPr>
          <a:xfrm>
            <a:off x="5920850" y="4785438"/>
            <a:ext cx="464700" cy="57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400" b="1" i="0" u="none" strike="noStrike" cap="none">
                <a:solidFill>
                  <a:schemeClr val="dk1"/>
                </a:solidFill>
                <a:latin typeface="Calibri"/>
                <a:ea typeface="Calibri"/>
                <a:cs typeface="Calibri"/>
                <a:sym typeface="Calibri"/>
              </a:rPr>
              <a:t>*</a:t>
            </a:r>
            <a:endParaRPr sz="34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7"/>
          <p:cNvGrpSpPr/>
          <p:nvPr/>
        </p:nvGrpSpPr>
        <p:grpSpPr>
          <a:xfrm>
            <a:off x="5964071" y="1204783"/>
            <a:ext cx="7263620" cy="4554572"/>
            <a:chOff x="1615440" y="223537"/>
            <a:chExt cx="10404898" cy="7109957"/>
          </a:xfrm>
        </p:grpSpPr>
        <p:pic>
          <p:nvPicPr>
            <p:cNvPr id="274" name="Google Shape;274;p7"/>
            <p:cNvPicPr preferRelativeResize="0"/>
            <p:nvPr/>
          </p:nvPicPr>
          <p:blipFill rotWithShape="1">
            <a:blip r:embed="rId3">
              <a:alphaModFix/>
            </a:blip>
            <a:srcRect/>
            <a:stretch/>
          </p:blipFill>
          <p:spPr>
            <a:xfrm rot="5400000">
              <a:off x="2999625" y="2519736"/>
              <a:ext cx="5148077" cy="4479440"/>
            </a:xfrm>
            <a:prstGeom prst="rect">
              <a:avLst/>
            </a:prstGeom>
            <a:solidFill>
              <a:schemeClr val="lt1"/>
            </a:solidFill>
            <a:ln>
              <a:noFill/>
            </a:ln>
          </p:spPr>
        </p:pic>
        <p:pic>
          <p:nvPicPr>
            <p:cNvPr id="275" name="Google Shape;275;p7" descr="A close up of a device&#10;&#10;Description generated with high confidence"/>
            <p:cNvPicPr preferRelativeResize="0"/>
            <p:nvPr/>
          </p:nvPicPr>
          <p:blipFill rotWithShape="1">
            <a:blip r:embed="rId4">
              <a:alphaModFix/>
            </a:blip>
            <a:srcRect/>
            <a:stretch/>
          </p:blipFill>
          <p:spPr>
            <a:xfrm>
              <a:off x="1615440" y="667512"/>
              <a:ext cx="8878824" cy="2221992"/>
            </a:xfrm>
            <a:prstGeom prst="rect">
              <a:avLst/>
            </a:prstGeom>
            <a:noFill/>
            <a:ln>
              <a:noFill/>
            </a:ln>
          </p:spPr>
        </p:pic>
        <p:sp>
          <p:nvSpPr>
            <p:cNvPr id="276" name="Google Shape;276;p7"/>
            <p:cNvSpPr/>
            <p:nvPr/>
          </p:nvSpPr>
          <p:spPr>
            <a:xfrm>
              <a:off x="3323575" y="2896350"/>
              <a:ext cx="1195200" cy="407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77" name="Google Shape;277;p7"/>
            <p:cNvSpPr/>
            <p:nvPr/>
          </p:nvSpPr>
          <p:spPr>
            <a:xfrm>
              <a:off x="6946375" y="2884026"/>
              <a:ext cx="1195200" cy="407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78" name="Google Shape;278;p7"/>
            <p:cNvSpPr/>
            <p:nvPr/>
          </p:nvSpPr>
          <p:spPr>
            <a:xfrm rot="2235038">
              <a:off x="9547265" y="291840"/>
              <a:ext cx="1489833" cy="375087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sp>
        <p:nvSpPr>
          <p:cNvPr id="280" name="Google Shape;280;p7"/>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4889"/>
              <a:buNone/>
            </a:pPr>
            <a:r>
              <a:rPr lang="en-US" b="1"/>
              <a:t>So…</a:t>
            </a:r>
            <a:r>
              <a:rPr lang="en-US"/>
              <a:t> MyT-Me scores your T-shape by..  </a:t>
            </a:r>
            <a:endParaRPr/>
          </a:p>
        </p:txBody>
      </p:sp>
      <p:pic>
        <p:nvPicPr>
          <p:cNvPr id="279" name="Google Shape;279;p7"/>
          <p:cNvPicPr preferRelativeResize="0">
            <a:picLocks noGrp="1"/>
          </p:cNvPicPr>
          <p:nvPr>
            <p:ph idx="1"/>
          </p:nvPr>
        </p:nvPicPr>
        <p:blipFill rotWithShape="1">
          <a:blip r:embed="rId5">
            <a:alphaModFix/>
          </a:blip>
          <a:stretch/>
        </p:blipFill>
        <p:spPr>
          <a:xfrm>
            <a:off x="3326206" y="1692275"/>
            <a:ext cx="5541176" cy="4140200"/>
          </a:xfrm>
          <a:prstGeom prst="rect">
            <a:avLst/>
          </a:prstGeom>
          <a:noFill/>
          <a:ln>
            <a:noFill/>
          </a:ln>
        </p:spPr>
      </p:pic>
      <p:sp>
        <p:nvSpPr>
          <p:cNvPr id="281" name="Google Shape;281;p7"/>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
        <p:nvSpPr>
          <p:cNvPr id="282" name="Google Shape;282;p7"/>
          <p:cNvSpPr/>
          <p:nvPr/>
        </p:nvSpPr>
        <p:spPr>
          <a:xfrm rot="-1499955">
            <a:off x="4461952" y="2412015"/>
            <a:ext cx="3412396" cy="1317717"/>
          </a:xfrm>
          <a:prstGeom prst="curvedDownArrow">
            <a:avLst>
              <a:gd name="adj1" fmla="val 25000"/>
              <a:gd name="adj2" fmla="val 54064"/>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3" name="Google Shape;283;p7"/>
          <p:cNvSpPr txBox="1"/>
          <p:nvPr/>
        </p:nvSpPr>
        <p:spPr>
          <a:xfrm>
            <a:off x="6971758" y="5527689"/>
            <a:ext cx="4182900" cy="1077178"/>
          </a:xfrm>
          <a:prstGeom prst="rect">
            <a:avLst/>
          </a:prstGeom>
          <a:solidFill>
            <a:schemeClr val="lt1"/>
          </a:solidFill>
          <a:ln w="730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3175" algn="ctr" rtl="0">
              <a:lnSpc>
                <a:spcPct val="100000"/>
              </a:lnSpc>
              <a:spcBef>
                <a:spcPts val="0"/>
              </a:spcBef>
              <a:spcAft>
                <a:spcPts val="0"/>
              </a:spcAft>
              <a:buNone/>
            </a:pPr>
            <a:r>
              <a:rPr lang="en-US" sz="3200" b="1" i="0" u="none" strike="noStrike" cap="none">
                <a:solidFill>
                  <a:srgbClr val="FF0000"/>
                </a:solidFill>
                <a:latin typeface="Calibri"/>
                <a:ea typeface="Calibri"/>
                <a:cs typeface="Calibri"/>
                <a:sym typeface="Calibri"/>
              </a:rPr>
              <a:t>Into this MyT-Me Framework</a:t>
            </a:r>
            <a:endParaRPr sz="3200" b="0" i="0" u="none" strike="noStrike" cap="none">
              <a:solidFill>
                <a:schemeClr val="dk1"/>
              </a:solidFill>
              <a:latin typeface="Calibri"/>
              <a:ea typeface="Calibri"/>
              <a:cs typeface="Calibri"/>
              <a:sym typeface="Calibri"/>
            </a:endParaRPr>
          </a:p>
        </p:txBody>
      </p:sp>
      <p:sp>
        <p:nvSpPr>
          <p:cNvPr id="284" name="Google Shape;284;p7"/>
          <p:cNvSpPr txBox="1"/>
          <p:nvPr/>
        </p:nvSpPr>
        <p:spPr>
          <a:xfrm>
            <a:off x="1838752" y="3344409"/>
            <a:ext cx="3649500" cy="2062500"/>
          </a:xfrm>
          <a:prstGeom prst="rect">
            <a:avLst/>
          </a:prstGeom>
          <a:solidFill>
            <a:schemeClr val="lt1"/>
          </a:solidFill>
          <a:ln w="66675" cap="flat" cmpd="sng">
            <a:solidFill>
              <a:srgbClr val="395E8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FF0000"/>
                </a:solidFill>
                <a:latin typeface="Calibri"/>
                <a:ea typeface="Calibri"/>
                <a:cs typeface="Calibri"/>
                <a:sym typeface="Calibri"/>
              </a:rPr>
              <a:t>using</a:t>
            </a:r>
            <a:r>
              <a:rPr lang="en-US" sz="3200" b="1" i="0" u="none" strike="noStrike" cap="none">
                <a:solidFill>
                  <a:schemeClr val="dk1"/>
                </a:solidFill>
                <a:latin typeface="Calibri"/>
                <a:ea typeface="Calibri"/>
                <a:cs typeface="Calibri"/>
                <a:sym typeface="Calibri"/>
              </a:rPr>
              <a:t> AI tools to transfer your LinkedIn® profile or resumé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 name="Nadpis 1">
            <a:extLst>
              <a:ext uri="{FF2B5EF4-FFF2-40B4-BE49-F238E27FC236}">
                <a16:creationId xmlns:a16="http://schemas.microsoft.com/office/drawing/2014/main" id="{17CEB023-D496-0842-7B46-1463B945BFF1}"/>
              </a:ext>
            </a:extLst>
          </p:cNvPr>
          <p:cNvSpPr>
            <a:spLocks noGrp="1"/>
          </p:cNvSpPr>
          <p:nvPr>
            <p:ph type="title"/>
          </p:nvPr>
        </p:nvSpPr>
        <p:spPr/>
        <p:txBody>
          <a:bodyPr/>
          <a:lstStyle/>
          <a:p>
            <a:r>
              <a:rPr lang="cs-CZ" dirty="0"/>
              <a:t>My T </a:t>
            </a:r>
            <a:r>
              <a:rPr lang="cs-CZ" dirty="0" err="1"/>
              <a:t>Me</a:t>
            </a:r>
            <a:r>
              <a:rPr lang="cs-CZ" dirty="0"/>
              <a:t> </a:t>
            </a:r>
            <a:r>
              <a:rPr lang="cs-CZ" dirty="0" err="1"/>
              <a:t>application</a:t>
            </a:r>
            <a:endParaRPr lang="cs-CZ" dirty="0"/>
          </a:p>
        </p:txBody>
      </p:sp>
      <p:sp>
        <p:nvSpPr>
          <p:cNvPr id="289" name="Google Shape;289;p5"/>
          <p:cNvSpPr txBox="1">
            <a:spLocks noGrp="1"/>
          </p:cNvSpPr>
          <p:nvPr>
            <p:ph idx="1"/>
          </p:nvPr>
        </p:nvSpPr>
        <p:spPr>
          <a:prstGeom prst="rect">
            <a:avLst/>
          </a:prstGeom>
          <a:noFill/>
          <a:ln>
            <a:noFill/>
          </a:ln>
        </p:spPr>
        <p:txBody>
          <a:bodyPr spcFirstLastPara="1" wrap="square" lIns="91425" tIns="45700" rIns="91425" bIns="45700" anchor="t" anchorCtr="0">
            <a:normAutofit fontScale="40000" lnSpcReduction="20000"/>
          </a:bodyPr>
          <a:lstStyle/>
          <a:p>
            <a:pPr marL="114300" lvl="0" indent="0" algn="l" rtl="0">
              <a:lnSpc>
                <a:spcPct val="100000"/>
              </a:lnSpc>
              <a:spcBef>
                <a:spcPts val="360"/>
              </a:spcBef>
              <a:spcAft>
                <a:spcPts val="0"/>
              </a:spcAft>
              <a:buSzPct val="128571"/>
              <a:buNone/>
            </a:pPr>
            <a:endParaRPr sz="2000" dirty="0">
              <a:latin typeface="Times New Roman"/>
              <a:ea typeface="Times New Roman"/>
              <a:cs typeface="Times New Roman"/>
              <a:sym typeface="Times New Roman"/>
            </a:endParaRPr>
          </a:p>
          <a:p>
            <a:pPr marL="114300" lvl="0" indent="0" algn="l" rtl="0">
              <a:lnSpc>
                <a:spcPct val="100000"/>
              </a:lnSpc>
              <a:spcBef>
                <a:spcPts val="360"/>
              </a:spcBef>
              <a:spcAft>
                <a:spcPts val="0"/>
              </a:spcAft>
              <a:buSzPct val="55900"/>
              <a:buNone/>
            </a:pPr>
            <a:r>
              <a:rPr lang="en-US" sz="4600" b="1" dirty="0">
                <a:solidFill>
                  <a:srgbClr val="FF0000"/>
                </a:solidFill>
                <a:latin typeface="Times New Roman"/>
                <a:ea typeface="Times New Roman"/>
                <a:cs typeface="Times New Roman"/>
                <a:sym typeface="Times New Roman"/>
              </a:rPr>
              <a:t>How does it work? </a:t>
            </a:r>
            <a:endParaRPr dirty="0"/>
          </a:p>
          <a:p>
            <a:pPr marL="457200" lvl="0" indent="-342900" algn="l" rtl="0">
              <a:lnSpc>
                <a:spcPct val="100000"/>
              </a:lnSpc>
              <a:spcBef>
                <a:spcPts val="360"/>
              </a:spcBef>
              <a:spcAft>
                <a:spcPts val="0"/>
              </a:spcAft>
              <a:buClr>
                <a:schemeClr val="dk1"/>
              </a:buClr>
              <a:buSzPct val="75630"/>
              <a:buChar char="•"/>
            </a:pPr>
            <a:r>
              <a:rPr lang="en-US" sz="3400" dirty="0">
                <a:latin typeface="Calibri"/>
                <a:ea typeface="Calibri"/>
                <a:cs typeface="Calibri"/>
                <a:sym typeface="Calibri"/>
              </a:rPr>
              <a:t>Simply provide the system with information about your activities and achievements: </a:t>
            </a:r>
            <a:endParaRPr dirty="0"/>
          </a:p>
          <a:p>
            <a:pPr marL="914400" lvl="1" indent="-342900" algn="l" rtl="0">
              <a:lnSpc>
                <a:spcPct val="100000"/>
              </a:lnSpc>
              <a:spcBef>
                <a:spcPts val="360"/>
              </a:spcBef>
              <a:spcAft>
                <a:spcPts val="0"/>
              </a:spcAft>
              <a:buSzPct val="75630"/>
              <a:buChar char="–"/>
            </a:pPr>
            <a:r>
              <a:rPr lang="en-US" sz="3400" b="1" dirty="0"/>
              <a:t>Positions </a:t>
            </a:r>
            <a:r>
              <a:rPr lang="en-US" sz="3400" dirty="0"/>
              <a:t>and responsibilities (voluntary and paid)</a:t>
            </a:r>
            <a:endParaRPr dirty="0"/>
          </a:p>
          <a:p>
            <a:pPr marL="914400" lvl="1" indent="-342900" algn="l" rtl="0">
              <a:lnSpc>
                <a:spcPct val="100000"/>
              </a:lnSpc>
              <a:spcBef>
                <a:spcPts val="360"/>
              </a:spcBef>
              <a:spcAft>
                <a:spcPts val="0"/>
              </a:spcAft>
              <a:buSzPct val="75630"/>
              <a:buChar char="–"/>
            </a:pPr>
            <a:r>
              <a:rPr lang="en-US" sz="3400" b="1" dirty="0"/>
              <a:t>Education</a:t>
            </a:r>
            <a:r>
              <a:rPr lang="en-US" sz="3400" dirty="0"/>
              <a:t> and training </a:t>
            </a:r>
            <a:endParaRPr dirty="0"/>
          </a:p>
          <a:p>
            <a:pPr marL="914400" lvl="1" indent="-342900" algn="l" rtl="0">
              <a:lnSpc>
                <a:spcPct val="100000"/>
              </a:lnSpc>
              <a:spcBef>
                <a:spcPts val="360"/>
              </a:spcBef>
              <a:spcAft>
                <a:spcPts val="0"/>
              </a:spcAft>
              <a:buSzPct val="75630"/>
              <a:buChar char="–"/>
            </a:pPr>
            <a:r>
              <a:rPr lang="en-US" sz="3400" dirty="0"/>
              <a:t>“</a:t>
            </a:r>
            <a:r>
              <a:rPr lang="en-US" sz="3400" b="1" dirty="0"/>
              <a:t>Deeds</a:t>
            </a:r>
            <a:r>
              <a:rPr lang="en-US" sz="3400" dirty="0"/>
              <a:t>” (awards, publications, etc.)</a:t>
            </a:r>
            <a:endParaRPr dirty="0"/>
          </a:p>
          <a:p>
            <a:pPr marL="914400" lvl="1" indent="-342900" algn="l" rtl="0">
              <a:lnSpc>
                <a:spcPct val="100000"/>
              </a:lnSpc>
              <a:spcBef>
                <a:spcPts val="360"/>
              </a:spcBef>
              <a:spcAft>
                <a:spcPts val="0"/>
              </a:spcAft>
              <a:buSzPct val="75630"/>
              <a:buChar char="–"/>
            </a:pPr>
            <a:r>
              <a:rPr lang="en-US" sz="3400" b="1" dirty="0"/>
              <a:t>Skills</a:t>
            </a:r>
            <a:r>
              <a:rPr lang="en-US" sz="3400" dirty="0"/>
              <a:t>    (things you </a:t>
            </a:r>
            <a:r>
              <a:rPr lang="en-US" sz="3400" b="1" dirty="0"/>
              <a:t>can </a:t>
            </a:r>
            <a:r>
              <a:rPr lang="en-US" sz="3400" b="1" u="sng" dirty="0"/>
              <a:t>do</a:t>
            </a:r>
            <a:r>
              <a:rPr lang="en-US" sz="3400" dirty="0"/>
              <a:t>)</a:t>
            </a:r>
            <a:endParaRPr dirty="0"/>
          </a:p>
          <a:p>
            <a:pPr marL="914400" lvl="1" indent="-342900" algn="l" rtl="0">
              <a:lnSpc>
                <a:spcPct val="100000"/>
              </a:lnSpc>
              <a:spcBef>
                <a:spcPts val="360"/>
              </a:spcBef>
              <a:spcAft>
                <a:spcPts val="0"/>
              </a:spcAft>
              <a:buSzPct val="75630"/>
              <a:buChar char="–"/>
            </a:pPr>
            <a:r>
              <a:rPr lang="en-US" sz="3400" b="1" dirty="0"/>
              <a:t>Tools</a:t>
            </a:r>
            <a:r>
              <a:rPr lang="en-US" sz="3400" dirty="0"/>
              <a:t>    (things you </a:t>
            </a:r>
            <a:r>
              <a:rPr lang="en-US" sz="3400" b="1" dirty="0"/>
              <a:t>can </a:t>
            </a:r>
            <a:r>
              <a:rPr lang="en-US" sz="3400" b="1" u="sng" dirty="0"/>
              <a:t>use</a:t>
            </a:r>
            <a:r>
              <a:rPr lang="en-US" sz="3400" dirty="0"/>
              <a:t>)</a:t>
            </a:r>
            <a:r>
              <a:rPr lang="en-US" sz="3400" dirty="0">
                <a:latin typeface="Times New Roman"/>
                <a:ea typeface="Times New Roman"/>
                <a:cs typeface="Times New Roman"/>
                <a:sym typeface="Times New Roman"/>
              </a:rPr>
              <a:t> </a:t>
            </a:r>
            <a:endParaRPr dirty="0"/>
          </a:p>
          <a:p>
            <a:pPr marL="914400" lvl="1" indent="-228600" algn="l" rtl="0">
              <a:lnSpc>
                <a:spcPct val="100000"/>
              </a:lnSpc>
              <a:spcBef>
                <a:spcPts val="360"/>
              </a:spcBef>
              <a:spcAft>
                <a:spcPts val="0"/>
              </a:spcAft>
              <a:buSzPct val="75630"/>
              <a:buNone/>
            </a:pPr>
            <a:endParaRPr sz="3400" dirty="0">
              <a:latin typeface="Times New Roman"/>
              <a:ea typeface="Times New Roman"/>
              <a:cs typeface="Times New Roman"/>
              <a:sym typeface="Times New Roman"/>
            </a:endParaRPr>
          </a:p>
          <a:p>
            <a:pPr marL="457200" lvl="0" indent="-342900" algn="l" rtl="0">
              <a:lnSpc>
                <a:spcPct val="100000"/>
              </a:lnSpc>
              <a:spcBef>
                <a:spcPts val="360"/>
              </a:spcBef>
              <a:spcAft>
                <a:spcPts val="0"/>
              </a:spcAft>
              <a:buClr>
                <a:schemeClr val="dk1"/>
              </a:buClr>
              <a:buSzPct val="75630"/>
              <a:buChar char="•"/>
            </a:pPr>
            <a:r>
              <a:rPr lang="en-US" sz="3400" dirty="0">
                <a:solidFill>
                  <a:srgbClr val="0070C0"/>
                </a:solidFill>
                <a:latin typeface="Calibri"/>
                <a:ea typeface="Calibri"/>
                <a:cs typeface="Calibri"/>
                <a:sym typeface="Calibri"/>
              </a:rPr>
              <a:t>The information can be downloaded from </a:t>
            </a:r>
            <a:endParaRPr dirty="0"/>
          </a:p>
          <a:p>
            <a:pPr marL="914400" lvl="1" indent="-342900" algn="l" rtl="0">
              <a:lnSpc>
                <a:spcPct val="100000"/>
              </a:lnSpc>
              <a:spcBef>
                <a:spcPts val="360"/>
              </a:spcBef>
              <a:spcAft>
                <a:spcPts val="0"/>
              </a:spcAft>
              <a:buSzPct val="88669"/>
              <a:buChar char="–"/>
            </a:pPr>
            <a:r>
              <a:rPr lang="en-US" sz="2900" dirty="0">
                <a:solidFill>
                  <a:srgbClr val="0070C0"/>
                </a:solidFill>
                <a:latin typeface="Calibri"/>
                <a:ea typeface="Calibri"/>
                <a:cs typeface="Calibri"/>
                <a:sym typeface="Calibri"/>
              </a:rPr>
              <a:t>your </a:t>
            </a:r>
            <a:r>
              <a:rPr lang="en-US" sz="2900" b="1" dirty="0">
                <a:solidFill>
                  <a:srgbClr val="0070C0"/>
                </a:solidFill>
                <a:latin typeface="Calibri"/>
                <a:ea typeface="Calibri"/>
                <a:cs typeface="Calibri"/>
                <a:sym typeface="Calibri"/>
              </a:rPr>
              <a:t>LinkedIn profile</a:t>
            </a:r>
            <a:r>
              <a:rPr lang="en-US" sz="2900" dirty="0">
                <a:solidFill>
                  <a:srgbClr val="0070C0"/>
                </a:solidFill>
                <a:latin typeface="Calibri"/>
                <a:ea typeface="Calibri"/>
                <a:cs typeface="Calibri"/>
                <a:sym typeface="Calibri"/>
              </a:rPr>
              <a:t>, 	</a:t>
            </a:r>
            <a:endParaRPr dirty="0"/>
          </a:p>
          <a:p>
            <a:pPr marL="914400" lvl="1" indent="-342900" algn="l" rtl="0">
              <a:lnSpc>
                <a:spcPct val="100000"/>
              </a:lnSpc>
              <a:spcBef>
                <a:spcPts val="360"/>
              </a:spcBef>
              <a:spcAft>
                <a:spcPts val="0"/>
              </a:spcAft>
              <a:buSzPct val="88669"/>
              <a:buChar char="–"/>
            </a:pPr>
            <a:r>
              <a:rPr lang="en-US" sz="2900" dirty="0">
                <a:solidFill>
                  <a:srgbClr val="0070C0"/>
                </a:solidFill>
                <a:latin typeface="Calibri"/>
                <a:ea typeface="Calibri"/>
                <a:cs typeface="Calibri"/>
                <a:sym typeface="Calibri"/>
              </a:rPr>
              <a:t>your professional </a:t>
            </a:r>
            <a:r>
              <a:rPr lang="en-US" sz="2900" b="1" dirty="0">
                <a:solidFill>
                  <a:srgbClr val="0070C0"/>
                </a:solidFill>
                <a:latin typeface="Calibri"/>
                <a:ea typeface="Calibri"/>
                <a:cs typeface="Calibri"/>
                <a:sym typeface="Calibri"/>
              </a:rPr>
              <a:t>resumé</a:t>
            </a:r>
            <a:r>
              <a:rPr lang="en-US" sz="2900" dirty="0">
                <a:solidFill>
                  <a:srgbClr val="0070C0"/>
                </a:solidFill>
                <a:latin typeface="Calibri"/>
                <a:ea typeface="Calibri"/>
                <a:cs typeface="Calibri"/>
                <a:sym typeface="Calibri"/>
              </a:rPr>
              <a:t> as a PDF file to the system   </a:t>
            </a:r>
            <a:endParaRPr dirty="0"/>
          </a:p>
          <a:p>
            <a:pPr marL="571500" lvl="1" indent="0" algn="l" rtl="0">
              <a:lnSpc>
                <a:spcPct val="100000"/>
              </a:lnSpc>
              <a:spcBef>
                <a:spcPts val="360"/>
              </a:spcBef>
              <a:spcAft>
                <a:spcPts val="0"/>
              </a:spcAft>
              <a:buSzPct val="88669"/>
              <a:buNone/>
            </a:pPr>
            <a:r>
              <a:rPr lang="en-US" sz="2900" dirty="0">
                <a:solidFill>
                  <a:srgbClr val="0070C0"/>
                </a:solidFill>
                <a:latin typeface="Calibri"/>
                <a:ea typeface="Calibri"/>
                <a:cs typeface="Calibri"/>
                <a:sym typeface="Calibri"/>
              </a:rPr>
              <a:t>Or, by direct entry using easy forms to create individual records.</a:t>
            </a:r>
            <a:endParaRPr dirty="0"/>
          </a:p>
          <a:p>
            <a:pPr marL="457200" lvl="0" indent="-228600" algn="l" rtl="0">
              <a:lnSpc>
                <a:spcPct val="100000"/>
              </a:lnSpc>
              <a:spcBef>
                <a:spcPts val="360"/>
              </a:spcBef>
              <a:spcAft>
                <a:spcPts val="0"/>
              </a:spcAft>
              <a:buClr>
                <a:schemeClr val="dk1"/>
              </a:buClr>
              <a:buSzPct val="75630"/>
              <a:buNone/>
            </a:pPr>
            <a:endParaRPr sz="3400" dirty="0">
              <a:latin typeface="Calibri"/>
              <a:ea typeface="Calibri"/>
              <a:cs typeface="Calibri"/>
              <a:sym typeface="Calibri"/>
            </a:endParaRPr>
          </a:p>
          <a:p>
            <a:pPr marL="457200" lvl="0" indent="-342900" algn="l" rtl="0">
              <a:lnSpc>
                <a:spcPct val="100000"/>
              </a:lnSpc>
              <a:spcBef>
                <a:spcPts val="360"/>
              </a:spcBef>
              <a:spcAft>
                <a:spcPts val="0"/>
              </a:spcAft>
              <a:buClr>
                <a:schemeClr val="dk1"/>
              </a:buClr>
              <a:buSzPct val="75630"/>
              <a:buChar char="•"/>
            </a:pPr>
            <a:r>
              <a:rPr lang="en-US" sz="3400" dirty="0">
                <a:latin typeface="Calibri"/>
                <a:ea typeface="Calibri"/>
                <a:cs typeface="Calibri"/>
                <a:sym typeface="Calibri"/>
              </a:rPr>
              <a:t>the </a:t>
            </a:r>
            <a:r>
              <a:rPr lang="en-US" sz="3400" dirty="0" err="1">
                <a:latin typeface="Calibri"/>
                <a:ea typeface="Calibri"/>
                <a:cs typeface="Calibri"/>
                <a:sym typeface="Calibri"/>
              </a:rPr>
              <a:t>MyT</a:t>
            </a:r>
            <a:r>
              <a:rPr lang="en-US" sz="3400" dirty="0">
                <a:latin typeface="Calibri"/>
                <a:ea typeface="Calibri"/>
                <a:cs typeface="Calibri"/>
                <a:sym typeface="Calibri"/>
              </a:rPr>
              <a:t>-Me system assigns weights to each entry based on an internal weighting algorithm. </a:t>
            </a:r>
            <a:endParaRPr dirty="0"/>
          </a:p>
          <a:p>
            <a:pPr marL="457200" lvl="0" indent="-228600" algn="l" rtl="0">
              <a:lnSpc>
                <a:spcPct val="100000"/>
              </a:lnSpc>
              <a:spcBef>
                <a:spcPts val="360"/>
              </a:spcBef>
              <a:spcAft>
                <a:spcPts val="0"/>
              </a:spcAft>
              <a:buClr>
                <a:schemeClr val="dk1"/>
              </a:buClr>
              <a:buSzPct val="75630"/>
              <a:buNone/>
            </a:pPr>
            <a:endParaRPr sz="3400" dirty="0">
              <a:latin typeface="Calibri"/>
              <a:ea typeface="Calibri"/>
              <a:cs typeface="Calibri"/>
              <a:sym typeface="Calibri"/>
            </a:endParaRPr>
          </a:p>
          <a:p>
            <a:pPr marL="457200" lvl="0" indent="-342900" algn="l" rtl="0">
              <a:lnSpc>
                <a:spcPct val="100000"/>
              </a:lnSpc>
              <a:spcBef>
                <a:spcPts val="360"/>
              </a:spcBef>
              <a:spcAft>
                <a:spcPts val="0"/>
              </a:spcAft>
              <a:buClr>
                <a:schemeClr val="dk1"/>
              </a:buClr>
              <a:buSzPct val="75630"/>
              <a:buChar char="•"/>
            </a:pPr>
            <a:r>
              <a:rPr lang="en-US" sz="3400" dirty="0">
                <a:latin typeface="Calibri"/>
                <a:ea typeface="Calibri"/>
                <a:cs typeface="Calibri"/>
                <a:sym typeface="Calibri"/>
              </a:rPr>
              <a:t>The sums of the assigned weights become the T-Stem and T-Top metrics.</a:t>
            </a:r>
            <a:endParaRPr sz="3400" dirty="0">
              <a:latin typeface="Calibri"/>
              <a:ea typeface="Calibri"/>
              <a:cs typeface="Calibri"/>
              <a:sym typeface="Calibri"/>
            </a:endParaRPr>
          </a:p>
        </p:txBody>
      </p:sp>
      <p:sp>
        <p:nvSpPr>
          <p:cNvPr id="290" name="Google Shape;290;p5"/>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aeba5eb7e7_0_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g2aeba5eb7e7_0_0"/>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ts val="1904"/>
              <a:buNone/>
            </a:pPr>
            <a:r>
              <a:rPr lang="en-US" b="1"/>
              <a:t>MyT-Me </a:t>
            </a:r>
            <a:endParaRPr/>
          </a:p>
          <a:p>
            <a:pPr marL="0" lvl="0" indent="0" algn="ctr" rtl="0">
              <a:lnSpc>
                <a:spcPct val="90000"/>
              </a:lnSpc>
              <a:spcBef>
                <a:spcPts val="0"/>
              </a:spcBef>
              <a:spcAft>
                <a:spcPts val="0"/>
              </a:spcAft>
              <a:buSzPts val="2000"/>
              <a:buNone/>
            </a:pPr>
            <a:r>
              <a:rPr lang="en-US"/>
              <a:t>Getting Started</a:t>
            </a:r>
            <a:endParaRPr/>
          </a:p>
        </p:txBody>
      </p:sp>
      <p:sp>
        <p:nvSpPr>
          <p:cNvPr id="300" name="Google Shape;300;g2aeba5eb7e7_0_0"/>
          <p:cNvSpPr txBox="1">
            <a:spLocks noGrp="1"/>
          </p:cNvSpPr>
          <p:nvPr>
            <p:ph idx="1"/>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360"/>
              </a:spcBef>
              <a:spcAft>
                <a:spcPts val="0"/>
              </a:spcAft>
              <a:buSzPts val="1800"/>
              <a:buNone/>
            </a:pPr>
            <a:r>
              <a:rPr lang="en-US" sz="2000"/>
              <a:t>Register	</a:t>
            </a:r>
            <a:endParaRPr/>
          </a:p>
          <a:p>
            <a:pPr marL="0" lvl="0" indent="0" algn="l" rtl="0">
              <a:lnSpc>
                <a:spcPct val="100000"/>
              </a:lnSpc>
              <a:spcBef>
                <a:spcPts val="360"/>
              </a:spcBef>
              <a:spcAft>
                <a:spcPts val="0"/>
              </a:spcAft>
              <a:buSzPts val="1800"/>
              <a:buNone/>
            </a:pPr>
            <a:r>
              <a:rPr lang="en-US" sz="2000"/>
              <a:t>	Link: </a:t>
            </a:r>
            <a:r>
              <a:rPr lang="en-US" sz="2000" u="sng">
                <a:solidFill>
                  <a:schemeClr val="hlink"/>
                </a:solidFill>
                <a:hlinkClick r:id="rId3"/>
              </a:rPr>
              <a:t>https://getmytme.com/</a:t>
            </a:r>
            <a:r>
              <a:rPr lang="en-US" sz="2000"/>
              <a:t> </a:t>
            </a:r>
            <a:endParaRPr/>
          </a:p>
          <a:p>
            <a:pPr marL="0" lvl="0" indent="0" algn="l" rtl="0">
              <a:lnSpc>
                <a:spcPct val="100000"/>
              </a:lnSpc>
              <a:spcBef>
                <a:spcPts val="360"/>
              </a:spcBef>
              <a:spcAft>
                <a:spcPts val="0"/>
              </a:spcAft>
              <a:buSzPts val="1800"/>
              <a:buNone/>
            </a:pPr>
            <a:r>
              <a:rPr lang="en-US" sz="2000"/>
              <a:t>	</a:t>
            </a:r>
            <a:endParaRPr/>
          </a:p>
          <a:p>
            <a:pPr marL="0" lvl="0" indent="0" algn="l" rtl="0">
              <a:lnSpc>
                <a:spcPct val="100000"/>
              </a:lnSpc>
              <a:spcBef>
                <a:spcPts val="360"/>
              </a:spcBef>
              <a:spcAft>
                <a:spcPts val="0"/>
              </a:spcAft>
              <a:buSzPts val="1800"/>
              <a:buNone/>
            </a:pPr>
            <a:r>
              <a:rPr lang="en-US" sz="2000"/>
              <a:t>	Choose </a:t>
            </a:r>
            <a:r>
              <a:rPr lang="en-US" sz="2000" u="sng"/>
              <a:t>Get Started</a:t>
            </a:r>
            <a:endParaRPr/>
          </a:p>
        </p:txBody>
      </p:sp>
      <p:sp>
        <p:nvSpPr>
          <p:cNvPr id="303" name="Google Shape;303;g2aeba5eb7e7_0_0"/>
          <p:cNvSpPr txBox="1">
            <a:spLocks noGrp="1"/>
          </p:cNvSpPr>
          <p:nvPr>
            <p:ph type="sldNum" sz="quarter" idx="4"/>
          </p:nvPr>
        </p:nvSpPr>
        <p:spPr>
          <a:prstGeom prst="rect">
            <a:avLst/>
          </a:prstGeom>
          <a:noFill/>
          <a:ln>
            <a:noFill/>
          </a:ln>
        </p:spPr>
        <p:txBody>
          <a:bodyPr spcFirstLastPara="1" wrap="square" lIns="91425" tIns="45700" rIns="91425" bIns="45700" anchor="ctr" anchorCtr="0">
            <a:normAutofit fontScale="32500" lnSpcReduction="20000"/>
          </a:bodyPr>
          <a:lstStyle/>
          <a:p>
            <a:pPr marL="0" lvl="0" indent="0" algn="r" rtl="0">
              <a:lnSpc>
                <a:spcPct val="100000"/>
              </a:lnSpc>
              <a:spcBef>
                <a:spcPts val="0"/>
              </a:spcBef>
              <a:spcAft>
                <a:spcPts val="600"/>
              </a:spcAft>
              <a:buSzPts val="1200"/>
              <a:buNone/>
            </a:pPr>
            <a:fld id="{00000000-1234-1234-1234-123412341234}" type="slidenum">
              <a:rPr lang="en-US"/>
              <a:t>25</a:t>
            </a:fld>
            <a:endParaRPr/>
          </a:p>
        </p:txBody>
      </p:sp>
      <p:sp>
        <p:nvSpPr>
          <p:cNvPr id="298" name="Google Shape;298;g2aeba5eb7e7_0_0"/>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9" name="Google Shape;299;g2aeba5eb7e7_0_0"/>
          <p:cNvSpPr/>
          <p:nvPr/>
        </p:nvSpPr>
        <p:spPr>
          <a:xfrm>
            <a:off x="666000" y="1998844"/>
            <a:ext cx="11383362" cy="4267991"/>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1" name="Google Shape;301;g2aeba5eb7e7_0_0"/>
          <p:cNvPicPr preferRelativeResize="0"/>
          <p:nvPr/>
        </p:nvPicPr>
        <p:blipFill rotWithShape="1">
          <a:blip r:embed="rId4">
            <a:alphaModFix/>
          </a:blip>
          <a:srcRect/>
          <a:stretch/>
        </p:blipFill>
        <p:spPr>
          <a:xfrm>
            <a:off x="3355919" y="3038330"/>
            <a:ext cx="5480159" cy="2931885"/>
          </a:xfrm>
          <a:prstGeom prst="rect">
            <a:avLst/>
          </a:prstGeom>
          <a:noFill/>
          <a:ln>
            <a:noFill/>
          </a:ln>
        </p:spPr>
      </p:pic>
      <p:sp>
        <p:nvSpPr>
          <p:cNvPr id="302" name="Google Shape;302;g2aeba5eb7e7_0_0"/>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1" name="Google Shape;311;g2af11833a1d_0_13"/>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pic>
        <p:nvPicPr>
          <p:cNvPr id="312" name="Google Shape;312;g2af11833a1d_0_13"/>
          <p:cNvPicPr preferRelativeResize="0"/>
          <p:nvPr/>
        </p:nvPicPr>
        <p:blipFill rotWithShape="1">
          <a:blip r:embed="rId3">
            <a:alphaModFix/>
          </a:blip>
          <a:srcRect/>
          <a:stretch/>
        </p:blipFill>
        <p:spPr>
          <a:xfrm>
            <a:off x="2914650" y="419100"/>
            <a:ext cx="6358910" cy="602338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2" name="Nadpis 1">
            <a:extLst>
              <a:ext uri="{FF2B5EF4-FFF2-40B4-BE49-F238E27FC236}">
                <a16:creationId xmlns:a16="http://schemas.microsoft.com/office/drawing/2014/main" id="{8A66A700-7B93-8A50-B00F-311763026C2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AB9745C-2AFB-8DE4-D0EE-EE09C184CA61}"/>
              </a:ext>
            </a:extLst>
          </p:cNvPr>
          <p:cNvSpPr>
            <a:spLocks noGrp="1"/>
          </p:cNvSpPr>
          <p:nvPr>
            <p:ph idx="1"/>
          </p:nvPr>
        </p:nvSpPr>
        <p:spPr/>
        <p:txBody>
          <a:bodyPr/>
          <a:lstStyle/>
          <a:p>
            <a:endParaRPr lang="cs-CZ"/>
          </a:p>
        </p:txBody>
      </p:sp>
      <p:sp>
        <p:nvSpPr>
          <p:cNvPr id="337" name="Google Shape;337;g2af11833a1d_0_34"/>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
        <p:nvSpPr>
          <p:cNvPr id="338" name="Google Shape;338;g2af11833a1d_0_34"/>
          <p:cNvSpPr/>
          <p:nvPr/>
        </p:nvSpPr>
        <p:spPr>
          <a:xfrm>
            <a:off x="5350375" y="3791650"/>
            <a:ext cx="3101700" cy="2577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pic>
        <p:nvPicPr>
          <p:cNvPr id="339" name="Google Shape;339;g2af11833a1d_0_34"/>
          <p:cNvPicPr preferRelativeResize="0"/>
          <p:nvPr/>
        </p:nvPicPr>
        <p:blipFill rotWithShape="1">
          <a:blip r:embed="rId3">
            <a:alphaModFix/>
          </a:blip>
          <a:srcRect/>
          <a:stretch/>
        </p:blipFill>
        <p:spPr>
          <a:xfrm>
            <a:off x="1539161" y="666307"/>
            <a:ext cx="638175" cy="219075"/>
          </a:xfrm>
          <a:prstGeom prst="rect">
            <a:avLst/>
          </a:prstGeom>
          <a:noFill/>
          <a:ln>
            <a:noFill/>
          </a:ln>
        </p:spPr>
      </p:pic>
      <p:grpSp>
        <p:nvGrpSpPr>
          <p:cNvPr id="340" name="Google Shape;340;g2af11833a1d_0_34"/>
          <p:cNvGrpSpPr/>
          <p:nvPr/>
        </p:nvGrpSpPr>
        <p:grpSpPr>
          <a:xfrm>
            <a:off x="5153924" y="40923"/>
            <a:ext cx="5720927" cy="6230202"/>
            <a:chOff x="3629923" y="40923"/>
            <a:chExt cx="5720927" cy="6230202"/>
          </a:xfrm>
        </p:grpSpPr>
        <p:sp>
          <p:nvSpPr>
            <p:cNvPr id="341" name="Google Shape;341;g2af11833a1d_0_34"/>
            <p:cNvSpPr txBox="1"/>
            <p:nvPr/>
          </p:nvSpPr>
          <p:spPr>
            <a:xfrm>
              <a:off x="7063350" y="5750325"/>
              <a:ext cx="2287500" cy="5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Based on over 800 ISSIP LinkedIn Profiles</a:t>
              </a:r>
              <a:endParaRPr sz="1800" b="0" i="0" u="none" strike="noStrike" cap="none">
                <a:solidFill>
                  <a:schemeClr val="dk1"/>
                </a:solidFill>
                <a:latin typeface="Calibri"/>
                <a:ea typeface="Calibri"/>
                <a:cs typeface="Calibri"/>
                <a:sym typeface="Calibri"/>
              </a:endParaRPr>
            </a:p>
          </p:txBody>
        </p:sp>
        <p:pic>
          <p:nvPicPr>
            <p:cNvPr id="342" name="Google Shape;342;g2af11833a1d_0_34"/>
            <p:cNvPicPr preferRelativeResize="0"/>
            <p:nvPr/>
          </p:nvPicPr>
          <p:blipFill rotWithShape="1">
            <a:blip r:embed="rId4">
              <a:alphaModFix/>
            </a:blip>
            <a:srcRect/>
            <a:stretch/>
          </p:blipFill>
          <p:spPr>
            <a:xfrm>
              <a:off x="3629923" y="40923"/>
              <a:ext cx="5672600" cy="4132300"/>
            </a:xfrm>
            <a:prstGeom prst="rect">
              <a:avLst/>
            </a:prstGeom>
            <a:noFill/>
            <a:ln>
              <a:noFill/>
            </a:ln>
          </p:spPr>
        </p:pic>
        <p:grpSp>
          <p:nvGrpSpPr>
            <p:cNvPr id="343" name="Google Shape;343;g2af11833a1d_0_34"/>
            <p:cNvGrpSpPr/>
            <p:nvPr/>
          </p:nvGrpSpPr>
          <p:grpSpPr>
            <a:xfrm>
              <a:off x="3978775" y="4173223"/>
              <a:ext cx="3202600" cy="2094000"/>
              <a:chOff x="-517025" y="4173223"/>
              <a:chExt cx="3202600" cy="2094000"/>
            </a:xfrm>
          </p:grpSpPr>
          <p:pic>
            <p:nvPicPr>
              <p:cNvPr id="344" name="Google Shape;344;g2af11833a1d_0_34"/>
              <p:cNvPicPr preferRelativeResize="0"/>
              <p:nvPr/>
            </p:nvPicPr>
            <p:blipFill rotWithShape="1">
              <a:blip r:embed="rId5">
                <a:alphaModFix/>
              </a:blip>
              <a:srcRect/>
              <a:stretch/>
            </p:blipFill>
            <p:spPr>
              <a:xfrm>
                <a:off x="-517025" y="4173223"/>
                <a:ext cx="1066800" cy="638175"/>
              </a:xfrm>
              <a:prstGeom prst="rect">
                <a:avLst/>
              </a:prstGeom>
              <a:noFill/>
              <a:ln>
                <a:noFill/>
              </a:ln>
            </p:spPr>
          </p:pic>
          <p:pic>
            <p:nvPicPr>
              <p:cNvPr id="345" name="Google Shape;345;g2af11833a1d_0_34"/>
              <p:cNvPicPr preferRelativeResize="0"/>
              <p:nvPr/>
            </p:nvPicPr>
            <p:blipFill rotWithShape="1">
              <a:blip r:embed="rId6">
                <a:alphaModFix/>
              </a:blip>
              <a:srcRect/>
              <a:stretch/>
            </p:blipFill>
            <p:spPr>
              <a:xfrm>
                <a:off x="-517025" y="5009923"/>
                <a:ext cx="2057400" cy="1257300"/>
              </a:xfrm>
              <a:prstGeom prst="rect">
                <a:avLst/>
              </a:prstGeom>
              <a:noFill/>
              <a:ln>
                <a:noFill/>
              </a:ln>
            </p:spPr>
          </p:pic>
          <p:pic>
            <p:nvPicPr>
              <p:cNvPr id="346" name="Google Shape;346;g2af11833a1d_0_34"/>
              <p:cNvPicPr preferRelativeResize="0"/>
              <p:nvPr/>
            </p:nvPicPr>
            <p:blipFill rotWithShape="1">
              <a:blip r:embed="rId7">
                <a:alphaModFix/>
              </a:blip>
              <a:srcRect/>
              <a:stretch/>
            </p:blipFill>
            <p:spPr>
              <a:xfrm>
                <a:off x="1447325" y="4225323"/>
                <a:ext cx="1238250" cy="2028825"/>
              </a:xfrm>
              <a:prstGeom prst="rect">
                <a:avLst/>
              </a:prstGeom>
              <a:noFill/>
              <a:ln>
                <a:noFill/>
              </a:ln>
            </p:spPr>
          </p:pic>
        </p:grpSp>
        <p:sp>
          <p:nvSpPr>
            <p:cNvPr id="347" name="Google Shape;347;g2af11833a1d_0_34"/>
            <p:cNvSpPr txBox="1"/>
            <p:nvPr/>
          </p:nvSpPr>
          <p:spPr>
            <a:xfrm>
              <a:off x="7123975" y="3801325"/>
              <a:ext cx="1956300" cy="1971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Years since…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     First employment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     Last education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     First education</a:t>
              </a:r>
              <a:endParaRPr sz="1200" b="0" i="0" u="none" strike="noStrike" cap="none">
                <a:solidFill>
                  <a:schemeClr val="dk1"/>
                </a:solidFill>
                <a:latin typeface="Calibri"/>
                <a:ea typeface="Calibri"/>
                <a:cs typeface="Calibri"/>
                <a:sym typeface="Calibri"/>
              </a:endParaRPr>
            </a:p>
          </p:txBody>
        </p:sp>
      </p:grpSp>
      <p:pic>
        <p:nvPicPr>
          <p:cNvPr id="348" name="Google Shape;348;g2af11833a1d_0_34"/>
          <p:cNvPicPr preferRelativeResize="0"/>
          <p:nvPr/>
        </p:nvPicPr>
        <p:blipFill rotWithShape="1">
          <a:blip r:embed="rId8">
            <a:alphaModFix/>
          </a:blip>
          <a:srcRect/>
          <a:stretch/>
        </p:blipFill>
        <p:spPr>
          <a:xfrm>
            <a:off x="720624" y="40923"/>
            <a:ext cx="4211052"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76C9161-A612-40A0-1B00-C080652F9392}"/>
              </a:ext>
            </a:extLst>
          </p:cNvPr>
          <p:cNvPicPr>
            <a:picLocks noChangeAspect="1"/>
          </p:cNvPicPr>
          <p:nvPr/>
        </p:nvPicPr>
        <p:blipFill>
          <a:blip r:embed="rId2"/>
          <a:stretch>
            <a:fillRect/>
          </a:stretch>
        </p:blipFill>
        <p:spPr>
          <a:xfrm>
            <a:off x="2466468" y="265112"/>
            <a:ext cx="7259063" cy="914528"/>
          </a:xfrm>
          <a:prstGeom prst="rect">
            <a:avLst/>
          </a:prstGeom>
        </p:spPr>
      </p:pic>
      <p:pic>
        <p:nvPicPr>
          <p:cNvPr id="7" name="Obrázek 6">
            <a:extLst>
              <a:ext uri="{FF2B5EF4-FFF2-40B4-BE49-F238E27FC236}">
                <a16:creationId xmlns:a16="http://schemas.microsoft.com/office/drawing/2014/main" id="{507A72CB-5662-84D6-716F-108B1F6808C4}"/>
              </a:ext>
            </a:extLst>
          </p:cNvPr>
          <p:cNvPicPr>
            <a:picLocks noChangeAspect="1"/>
          </p:cNvPicPr>
          <p:nvPr/>
        </p:nvPicPr>
        <p:blipFill>
          <a:blip r:embed="rId3"/>
          <a:stretch>
            <a:fillRect/>
          </a:stretch>
        </p:blipFill>
        <p:spPr>
          <a:xfrm>
            <a:off x="7632510" y="1179640"/>
            <a:ext cx="4186042" cy="3273553"/>
          </a:xfrm>
          <a:prstGeom prst="rect">
            <a:avLst/>
          </a:prstGeom>
        </p:spPr>
      </p:pic>
      <p:pic>
        <p:nvPicPr>
          <p:cNvPr id="9" name="Obrázek 8">
            <a:extLst>
              <a:ext uri="{FF2B5EF4-FFF2-40B4-BE49-F238E27FC236}">
                <a16:creationId xmlns:a16="http://schemas.microsoft.com/office/drawing/2014/main" id="{975B1C8C-ED0E-5493-4FA9-62C958795EEB}"/>
              </a:ext>
            </a:extLst>
          </p:cNvPr>
          <p:cNvPicPr>
            <a:picLocks noChangeAspect="1"/>
          </p:cNvPicPr>
          <p:nvPr/>
        </p:nvPicPr>
        <p:blipFill>
          <a:blip r:embed="rId4"/>
          <a:stretch>
            <a:fillRect/>
          </a:stretch>
        </p:blipFill>
        <p:spPr>
          <a:xfrm>
            <a:off x="373447" y="1179640"/>
            <a:ext cx="2352536" cy="3490859"/>
          </a:xfrm>
          <a:prstGeom prst="rect">
            <a:avLst/>
          </a:prstGeom>
        </p:spPr>
      </p:pic>
      <p:pic>
        <p:nvPicPr>
          <p:cNvPr id="11" name="Obrázek 10">
            <a:extLst>
              <a:ext uri="{FF2B5EF4-FFF2-40B4-BE49-F238E27FC236}">
                <a16:creationId xmlns:a16="http://schemas.microsoft.com/office/drawing/2014/main" id="{FA2E9900-4E0D-8844-1D45-7E358120E907}"/>
              </a:ext>
            </a:extLst>
          </p:cNvPr>
          <p:cNvPicPr>
            <a:picLocks noChangeAspect="1"/>
          </p:cNvPicPr>
          <p:nvPr/>
        </p:nvPicPr>
        <p:blipFill>
          <a:blip r:embed="rId5"/>
          <a:stretch>
            <a:fillRect/>
          </a:stretch>
        </p:blipFill>
        <p:spPr>
          <a:xfrm>
            <a:off x="2725983" y="1141139"/>
            <a:ext cx="2340850" cy="3567861"/>
          </a:xfrm>
          <a:prstGeom prst="rect">
            <a:avLst/>
          </a:prstGeom>
        </p:spPr>
      </p:pic>
      <p:pic>
        <p:nvPicPr>
          <p:cNvPr id="13" name="Obrázek 12">
            <a:extLst>
              <a:ext uri="{FF2B5EF4-FFF2-40B4-BE49-F238E27FC236}">
                <a16:creationId xmlns:a16="http://schemas.microsoft.com/office/drawing/2014/main" id="{520CF69C-BFD4-77C9-63A2-AD3BB1E1264E}"/>
              </a:ext>
            </a:extLst>
          </p:cNvPr>
          <p:cNvPicPr>
            <a:picLocks noChangeAspect="1"/>
          </p:cNvPicPr>
          <p:nvPr/>
        </p:nvPicPr>
        <p:blipFill>
          <a:blip r:embed="rId6"/>
          <a:stretch>
            <a:fillRect/>
          </a:stretch>
        </p:blipFill>
        <p:spPr>
          <a:xfrm>
            <a:off x="5247010" y="1141139"/>
            <a:ext cx="2205322" cy="4154854"/>
          </a:xfrm>
          <a:prstGeom prst="rect">
            <a:avLst/>
          </a:prstGeom>
        </p:spPr>
      </p:pic>
      <p:sp>
        <p:nvSpPr>
          <p:cNvPr id="14" name="Nadpis 13">
            <a:extLst>
              <a:ext uri="{FF2B5EF4-FFF2-40B4-BE49-F238E27FC236}">
                <a16:creationId xmlns:a16="http://schemas.microsoft.com/office/drawing/2014/main" id="{E5D78ED1-1D33-68A4-75E6-156030F3449A}"/>
              </a:ext>
            </a:extLst>
          </p:cNvPr>
          <p:cNvSpPr>
            <a:spLocks noGrp="1"/>
          </p:cNvSpPr>
          <p:nvPr>
            <p:ph type="title"/>
          </p:nvPr>
        </p:nvSpPr>
        <p:spPr/>
        <p:txBody>
          <a:bodyPr/>
          <a:lstStyle/>
          <a:p>
            <a:endParaRPr lang="cs-CZ"/>
          </a:p>
        </p:txBody>
      </p:sp>
      <p:sp>
        <p:nvSpPr>
          <p:cNvPr id="15" name="Zástupný obsah 14">
            <a:extLst>
              <a:ext uri="{FF2B5EF4-FFF2-40B4-BE49-F238E27FC236}">
                <a16:creationId xmlns:a16="http://schemas.microsoft.com/office/drawing/2014/main" id="{E63E8B1F-E894-DB23-D63C-1320118DCC18}"/>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81263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Conclusion</a:t>
            </a:r>
          </a:p>
        </p:txBody>
      </p:sp>
      <p:sp>
        <p:nvSpPr>
          <p:cNvPr id="3" name="Zástupný symbol pro obsah 2"/>
          <p:cNvSpPr>
            <a:spLocks noGrp="1"/>
          </p:cNvSpPr>
          <p:nvPr>
            <p:ph idx="1"/>
          </p:nvPr>
        </p:nvSpPr>
        <p:spPr/>
        <p:txBody>
          <a:bodyPr/>
          <a:lstStyle/>
          <a:p>
            <a:r>
              <a:rPr lang="en-GB" dirty="0"/>
              <a:t>Multidisciplinary education opens new horizons for the cooperation between faculties, universities and partners</a:t>
            </a:r>
          </a:p>
          <a:p>
            <a:r>
              <a:rPr lang="cs-CZ" dirty="0"/>
              <a:t>AI </a:t>
            </a:r>
            <a:r>
              <a:rPr lang="cs-CZ" dirty="0" err="1"/>
              <a:t>requires</a:t>
            </a:r>
            <a:r>
              <a:rPr lang="cs-CZ" dirty="0"/>
              <a:t> a </a:t>
            </a:r>
            <a:r>
              <a:rPr lang="cs-CZ" dirty="0" err="1"/>
              <a:t>new</a:t>
            </a:r>
            <a:r>
              <a:rPr lang="cs-CZ" dirty="0"/>
              <a:t> </a:t>
            </a:r>
            <a:r>
              <a:rPr lang="cs-CZ" dirty="0" err="1"/>
              <a:t>approach</a:t>
            </a:r>
            <a:r>
              <a:rPr lang="cs-CZ" dirty="0"/>
              <a:t> in </a:t>
            </a:r>
            <a:r>
              <a:rPr lang="cs-CZ" dirty="0" err="1"/>
              <a:t>education</a:t>
            </a:r>
            <a:endParaRPr lang="cs-CZ" dirty="0"/>
          </a:p>
          <a:p>
            <a:r>
              <a:rPr lang="cs-CZ" dirty="0"/>
              <a:t>T-</a:t>
            </a:r>
            <a:r>
              <a:rPr lang="cs-CZ" dirty="0" err="1"/>
              <a:t>shape</a:t>
            </a:r>
            <a:r>
              <a:rPr lang="cs-CZ" dirty="0"/>
              <a:t> </a:t>
            </a:r>
            <a:r>
              <a:rPr lang="cs-CZ" dirty="0" err="1"/>
              <a:t>is</a:t>
            </a:r>
            <a:r>
              <a:rPr lang="cs-CZ" dirty="0"/>
              <a:t> not „nice to </a:t>
            </a:r>
            <a:r>
              <a:rPr lang="cs-CZ" dirty="0" err="1"/>
              <a:t>have</a:t>
            </a:r>
            <a:r>
              <a:rPr lang="cs-CZ" dirty="0"/>
              <a:t>“ but a </a:t>
            </a:r>
            <a:r>
              <a:rPr lang="cs-CZ" dirty="0" err="1"/>
              <a:t>need</a:t>
            </a:r>
            <a:r>
              <a:rPr lang="cs-CZ" dirty="0"/>
              <a:t> </a:t>
            </a:r>
            <a:r>
              <a:rPr lang="cs-CZ" dirty="0" err="1"/>
              <a:t>for</a:t>
            </a:r>
            <a:r>
              <a:rPr lang="cs-CZ" dirty="0"/>
              <a:t> </a:t>
            </a:r>
            <a:r>
              <a:rPr lang="cs-CZ" dirty="0" err="1"/>
              <a:t>future</a:t>
            </a:r>
            <a:r>
              <a:rPr lang="cs-CZ" dirty="0"/>
              <a:t> </a:t>
            </a:r>
            <a:r>
              <a:rPr lang="cs-CZ" dirty="0" err="1"/>
              <a:t>jobs</a:t>
            </a:r>
            <a:endParaRPr lang="en-GB" dirty="0"/>
          </a:p>
        </p:txBody>
      </p:sp>
    </p:spTree>
    <p:extLst>
      <p:ext uri="{BB962C8B-B14F-4D97-AF65-F5344CB8AC3E}">
        <p14:creationId xmlns:p14="http://schemas.microsoft.com/office/powerpoint/2010/main" val="188149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CD573BF-4908-2FF9-5824-F766F759419D}"/>
              </a:ext>
            </a:extLst>
          </p:cNvPr>
          <p:cNvCxnSpPr>
            <a:cxnSpLocks/>
          </p:cNvCxnSpPr>
          <p:nvPr/>
        </p:nvCxnSpPr>
        <p:spPr>
          <a:xfrm>
            <a:off x="2018844"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64EEB9D-9FD5-25AA-FD61-C82BA30FAEBB}"/>
              </a:ext>
            </a:extLst>
          </p:cNvPr>
          <p:cNvCxnSpPr>
            <a:cxnSpLocks/>
          </p:cNvCxnSpPr>
          <p:nvPr/>
        </p:nvCxnSpPr>
        <p:spPr>
          <a:xfrm>
            <a:off x="331607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9B6969-D418-ECDA-122A-E0B97A29D515}"/>
              </a:ext>
            </a:extLst>
          </p:cNvPr>
          <p:cNvCxnSpPr>
            <a:cxnSpLocks/>
          </p:cNvCxnSpPr>
          <p:nvPr/>
        </p:nvCxnSpPr>
        <p:spPr>
          <a:xfrm>
            <a:off x="460196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D6BCA4-6628-5BCF-F482-0D9182DEE98C}"/>
              </a:ext>
            </a:extLst>
          </p:cNvPr>
          <p:cNvCxnSpPr>
            <a:cxnSpLocks/>
          </p:cNvCxnSpPr>
          <p:nvPr/>
        </p:nvCxnSpPr>
        <p:spPr>
          <a:xfrm>
            <a:off x="720231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B00A48-FEE2-8BBE-C4EF-54F408BED710}"/>
              </a:ext>
            </a:extLst>
          </p:cNvPr>
          <p:cNvCxnSpPr>
            <a:cxnSpLocks/>
          </p:cNvCxnSpPr>
          <p:nvPr/>
        </p:nvCxnSpPr>
        <p:spPr>
          <a:xfrm>
            <a:off x="5902142"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B84F58-194F-8307-53B9-F69812CAEBE3}"/>
              </a:ext>
            </a:extLst>
          </p:cNvPr>
          <p:cNvCxnSpPr>
            <a:cxnSpLocks/>
          </p:cNvCxnSpPr>
          <p:nvPr/>
        </p:nvCxnSpPr>
        <p:spPr>
          <a:xfrm>
            <a:off x="8516769"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27C579-7C59-06E6-8A7D-C63657C302CF}"/>
              </a:ext>
            </a:extLst>
          </p:cNvPr>
          <p:cNvCxnSpPr>
            <a:cxnSpLocks/>
          </p:cNvCxnSpPr>
          <p:nvPr/>
        </p:nvCxnSpPr>
        <p:spPr>
          <a:xfrm>
            <a:off x="9813590"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B19E31-E4B3-8E8A-3D1E-6875BE70A39A}"/>
              </a:ext>
            </a:extLst>
          </p:cNvPr>
          <p:cNvSpPr txBox="1"/>
          <p:nvPr/>
        </p:nvSpPr>
        <p:spPr>
          <a:xfrm>
            <a:off x="1692472" y="5817289"/>
            <a:ext cx="652743" cy="369332"/>
          </a:xfrm>
          <a:prstGeom prst="rect">
            <a:avLst/>
          </a:prstGeom>
          <a:noFill/>
        </p:spPr>
        <p:txBody>
          <a:bodyPr wrap="none" rtlCol="0">
            <a:spAutoFit/>
          </a:bodyPr>
          <a:lstStyle/>
          <a:p>
            <a:r>
              <a:rPr lang="en-US" dirty="0"/>
              <a:t>1960</a:t>
            </a:r>
          </a:p>
        </p:txBody>
      </p:sp>
      <p:sp>
        <p:nvSpPr>
          <p:cNvPr id="13" name="TextBox 12">
            <a:extLst>
              <a:ext uri="{FF2B5EF4-FFF2-40B4-BE49-F238E27FC236}">
                <a16:creationId xmlns:a16="http://schemas.microsoft.com/office/drawing/2014/main" id="{C6BE679A-52E7-AF15-4F81-393E0A7BA859}"/>
              </a:ext>
            </a:extLst>
          </p:cNvPr>
          <p:cNvSpPr txBox="1"/>
          <p:nvPr/>
        </p:nvSpPr>
        <p:spPr>
          <a:xfrm>
            <a:off x="2989705" y="5817289"/>
            <a:ext cx="652743" cy="369332"/>
          </a:xfrm>
          <a:prstGeom prst="rect">
            <a:avLst/>
          </a:prstGeom>
          <a:noFill/>
        </p:spPr>
        <p:txBody>
          <a:bodyPr wrap="none" rtlCol="0">
            <a:spAutoFit/>
          </a:bodyPr>
          <a:lstStyle/>
          <a:p>
            <a:r>
              <a:rPr lang="en-US" dirty="0"/>
              <a:t>1980</a:t>
            </a:r>
          </a:p>
        </p:txBody>
      </p:sp>
      <p:sp>
        <p:nvSpPr>
          <p:cNvPr id="14" name="TextBox 13">
            <a:extLst>
              <a:ext uri="{FF2B5EF4-FFF2-40B4-BE49-F238E27FC236}">
                <a16:creationId xmlns:a16="http://schemas.microsoft.com/office/drawing/2014/main" id="{E6B14A68-678B-1B8A-0C15-96583509EB18}"/>
              </a:ext>
            </a:extLst>
          </p:cNvPr>
          <p:cNvSpPr txBox="1"/>
          <p:nvPr/>
        </p:nvSpPr>
        <p:spPr>
          <a:xfrm>
            <a:off x="4275595" y="5817289"/>
            <a:ext cx="652743" cy="369332"/>
          </a:xfrm>
          <a:prstGeom prst="rect">
            <a:avLst/>
          </a:prstGeom>
          <a:noFill/>
        </p:spPr>
        <p:txBody>
          <a:bodyPr wrap="none" rtlCol="0">
            <a:spAutoFit/>
          </a:bodyPr>
          <a:lstStyle/>
          <a:p>
            <a:r>
              <a:rPr lang="en-US" dirty="0"/>
              <a:t>2000</a:t>
            </a:r>
          </a:p>
        </p:txBody>
      </p:sp>
      <p:sp>
        <p:nvSpPr>
          <p:cNvPr id="15" name="TextBox 14">
            <a:extLst>
              <a:ext uri="{FF2B5EF4-FFF2-40B4-BE49-F238E27FC236}">
                <a16:creationId xmlns:a16="http://schemas.microsoft.com/office/drawing/2014/main" id="{F75A8F2F-9350-2357-0F27-97B31923203C}"/>
              </a:ext>
            </a:extLst>
          </p:cNvPr>
          <p:cNvSpPr txBox="1"/>
          <p:nvPr/>
        </p:nvSpPr>
        <p:spPr>
          <a:xfrm>
            <a:off x="5575770" y="5817289"/>
            <a:ext cx="652743" cy="369332"/>
          </a:xfrm>
          <a:prstGeom prst="rect">
            <a:avLst/>
          </a:prstGeom>
          <a:noFill/>
        </p:spPr>
        <p:txBody>
          <a:bodyPr wrap="none" rtlCol="0">
            <a:spAutoFit/>
          </a:bodyPr>
          <a:lstStyle/>
          <a:p>
            <a:r>
              <a:rPr lang="en-US" dirty="0"/>
              <a:t>2020</a:t>
            </a:r>
          </a:p>
        </p:txBody>
      </p:sp>
      <p:sp>
        <p:nvSpPr>
          <p:cNvPr id="16" name="TextBox 15">
            <a:extLst>
              <a:ext uri="{FF2B5EF4-FFF2-40B4-BE49-F238E27FC236}">
                <a16:creationId xmlns:a16="http://schemas.microsoft.com/office/drawing/2014/main" id="{C6B61CB3-277B-A7F6-6986-852763189053}"/>
              </a:ext>
            </a:extLst>
          </p:cNvPr>
          <p:cNvSpPr txBox="1"/>
          <p:nvPr/>
        </p:nvSpPr>
        <p:spPr>
          <a:xfrm>
            <a:off x="6875108" y="5818494"/>
            <a:ext cx="652743" cy="369332"/>
          </a:xfrm>
          <a:prstGeom prst="rect">
            <a:avLst/>
          </a:prstGeom>
          <a:noFill/>
        </p:spPr>
        <p:txBody>
          <a:bodyPr wrap="none" rtlCol="0">
            <a:spAutoFit/>
          </a:bodyPr>
          <a:lstStyle/>
          <a:p>
            <a:r>
              <a:rPr lang="en-US" dirty="0"/>
              <a:t>2040</a:t>
            </a:r>
          </a:p>
        </p:txBody>
      </p:sp>
      <p:sp>
        <p:nvSpPr>
          <p:cNvPr id="17" name="TextBox 16">
            <a:extLst>
              <a:ext uri="{FF2B5EF4-FFF2-40B4-BE49-F238E27FC236}">
                <a16:creationId xmlns:a16="http://schemas.microsoft.com/office/drawing/2014/main" id="{F477106D-347B-2A43-A6C7-3096740D67AD}"/>
              </a:ext>
            </a:extLst>
          </p:cNvPr>
          <p:cNvSpPr txBox="1"/>
          <p:nvPr/>
        </p:nvSpPr>
        <p:spPr>
          <a:xfrm>
            <a:off x="8223182" y="5832781"/>
            <a:ext cx="652743" cy="369332"/>
          </a:xfrm>
          <a:prstGeom prst="rect">
            <a:avLst/>
          </a:prstGeom>
          <a:noFill/>
        </p:spPr>
        <p:txBody>
          <a:bodyPr wrap="none" rtlCol="0">
            <a:spAutoFit/>
          </a:bodyPr>
          <a:lstStyle/>
          <a:p>
            <a:r>
              <a:rPr lang="en-US" dirty="0"/>
              <a:t>2060</a:t>
            </a:r>
          </a:p>
        </p:txBody>
      </p:sp>
      <p:sp>
        <p:nvSpPr>
          <p:cNvPr id="18" name="TextBox 17">
            <a:extLst>
              <a:ext uri="{FF2B5EF4-FFF2-40B4-BE49-F238E27FC236}">
                <a16:creationId xmlns:a16="http://schemas.microsoft.com/office/drawing/2014/main" id="{3822A69B-33CB-2BCA-80B6-BE83A1B50EC6}"/>
              </a:ext>
            </a:extLst>
          </p:cNvPr>
          <p:cNvSpPr txBox="1"/>
          <p:nvPr/>
        </p:nvSpPr>
        <p:spPr>
          <a:xfrm>
            <a:off x="9492296" y="5832781"/>
            <a:ext cx="652743" cy="369332"/>
          </a:xfrm>
          <a:prstGeom prst="rect">
            <a:avLst/>
          </a:prstGeom>
          <a:noFill/>
        </p:spPr>
        <p:txBody>
          <a:bodyPr wrap="none" rtlCol="0">
            <a:spAutoFit/>
          </a:bodyPr>
          <a:lstStyle/>
          <a:p>
            <a:r>
              <a:rPr lang="en-US" dirty="0"/>
              <a:t>2080</a:t>
            </a:r>
          </a:p>
        </p:txBody>
      </p:sp>
      <p:cxnSp>
        <p:nvCxnSpPr>
          <p:cNvPr id="3" name="Straight Connector 2">
            <a:extLst>
              <a:ext uri="{FF2B5EF4-FFF2-40B4-BE49-F238E27FC236}">
                <a16:creationId xmlns:a16="http://schemas.microsoft.com/office/drawing/2014/main" id="{2997FAB2-5189-3233-0F81-D7907E0FD4C9}"/>
              </a:ext>
            </a:extLst>
          </p:cNvPr>
          <p:cNvCxnSpPr>
            <a:cxnSpLocks/>
          </p:cNvCxnSpPr>
          <p:nvPr/>
        </p:nvCxnSpPr>
        <p:spPr>
          <a:xfrm>
            <a:off x="2007827" y="863791"/>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121C9E-CF06-7F96-A8CA-680546C8BD5C}"/>
              </a:ext>
            </a:extLst>
          </p:cNvPr>
          <p:cNvCxnSpPr>
            <a:cxnSpLocks/>
          </p:cNvCxnSpPr>
          <p:nvPr/>
        </p:nvCxnSpPr>
        <p:spPr>
          <a:xfrm>
            <a:off x="2018844" y="2071917"/>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3F4416-A010-9342-2123-310196D5A26B}"/>
              </a:ext>
            </a:extLst>
          </p:cNvPr>
          <p:cNvCxnSpPr>
            <a:cxnSpLocks/>
          </p:cNvCxnSpPr>
          <p:nvPr/>
        </p:nvCxnSpPr>
        <p:spPr>
          <a:xfrm>
            <a:off x="2018844" y="3269255"/>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7619E-80E6-4737-79C3-20A2CCC34D8B}"/>
              </a:ext>
            </a:extLst>
          </p:cNvPr>
          <p:cNvCxnSpPr>
            <a:cxnSpLocks/>
          </p:cNvCxnSpPr>
          <p:nvPr/>
        </p:nvCxnSpPr>
        <p:spPr>
          <a:xfrm>
            <a:off x="1999260" y="4467396"/>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F5F260-C2A9-51EC-E2AF-7EF7DD70E389}"/>
              </a:ext>
            </a:extLst>
          </p:cNvPr>
          <p:cNvCxnSpPr>
            <a:cxnSpLocks/>
          </p:cNvCxnSpPr>
          <p:nvPr/>
        </p:nvCxnSpPr>
        <p:spPr>
          <a:xfrm>
            <a:off x="1999260" y="5699449"/>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EF6C255-199C-BBCA-E245-293DFF819B0D}"/>
              </a:ext>
            </a:extLst>
          </p:cNvPr>
          <p:cNvSpPr txBox="1"/>
          <p:nvPr/>
        </p:nvSpPr>
        <p:spPr>
          <a:xfrm>
            <a:off x="183203" y="738582"/>
            <a:ext cx="1848583" cy="584775"/>
          </a:xfrm>
          <a:prstGeom prst="rect">
            <a:avLst/>
          </a:prstGeom>
          <a:noFill/>
        </p:spPr>
        <p:txBody>
          <a:bodyPr wrap="none" rtlCol="0">
            <a:spAutoFit/>
          </a:bodyPr>
          <a:lstStyle/>
          <a:p>
            <a:pPr algn="r"/>
            <a:r>
              <a:rPr lang="en-US" sz="1600" dirty="0"/>
              <a:t>$1,000,000,000,000</a:t>
            </a:r>
          </a:p>
          <a:p>
            <a:pPr algn="r"/>
            <a:r>
              <a:rPr lang="en-US" sz="1600" dirty="0"/>
              <a:t>(Trillion)</a:t>
            </a:r>
          </a:p>
        </p:txBody>
      </p:sp>
      <p:sp>
        <p:nvSpPr>
          <p:cNvPr id="24" name="TextBox 23">
            <a:extLst>
              <a:ext uri="{FF2B5EF4-FFF2-40B4-BE49-F238E27FC236}">
                <a16:creationId xmlns:a16="http://schemas.microsoft.com/office/drawing/2014/main" id="{D47BA7EE-1853-0858-AA85-685190AF23AD}"/>
              </a:ext>
            </a:extLst>
          </p:cNvPr>
          <p:cNvSpPr txBox="1"/>
          <p:nvPr/>
        </p:nvSpPr>
        <p:spPr>
          <a:xfrm>
            <a:off x="873196" y="3096120"/>
            <a:ext cx="1120820" cy="584775"/>
          </a:xfrm>
          <a:prstGeom prst="rect">
            <a:avLst/>
          </a:prstGeom>
          <a:noFill/>
        </p:spPr>
        <p:txBody>
          <a:bodyPr wrap="none" rtlCol="0">
            <a:spAutoFit/>
          </a:bodyPr>
          <a:lstStyle/>
          <a:p>
            <a:pPr algn="r"/>
            <a:r>
              <a:rPr lang="en-US" sz="1600" dirty="0"/>
              <a:t>$1,000,000</a:t>
            </a:r>
          </a:p>
          <a:p>
            <a:pPr algn="r"/>
            <a:r>
              <a:rPr lang="en-US" sz="1600" dirty="0"/>
              <a:t>(Million)</a:t>
            </a:r>
          </a:p>
        </p:txBody>
      </p:sp>
      <p:sp>
        <p:nvSpPr>
          <p:cNvPr id="25" name="TextBox 24">
            <a:extLst>
              <a:ext uri="{FF2B5EF4-FFF2-40B4-BE49-F238E27FC236}">
                <a16:creationId xmlns:a16="http://schemas.microsoft.com/office/drawing/2014/main" id="{BBE36390-DAAE-7915-1A43-AC67AC80EECB}"/>
              </a:ext>
            </a:extLst>
          </p:cNvPr>
          <p:cNvSpPr txBox="1"/>
          <p:nvPr/>
        </p:nvSpPr>
        <p:spPr>
          <a:xfrm>
            <a:off x="509314" y="1920390"/>
            <a:ext cx="1484702" cy="584775"/>
          </a:xfrm>
          <a:prstGeom prst="rect">
            <a:avLst/>
          </a:prstGeom>
          <a:noFill/>
        </p:spPr>
        <p:txBody>
          <a:bodyPr wrap="none" rtlCol="0">
            <a:spAutoFit/>
          </a:bodyPr>
          <a:lstStyle/>
          <a:p>
            <a:pPr algn="r"/>
            <a:r>
              <a:rPr lang="en-US" sz="1600" dirty="0"/>
              <a:t>$1,000,000,000</a:t>
            </a:r>
          </a:p>
          <a:p>
            <a:pPr algn="r"/>
            <a:r>
              <a:rPr lang="en-US" sz="1600" dirty="0"/>
              <a:t>(Billion)</a:t>
            </a:r>
          </a:p>
        </p:txBody>
      </p:sp>
      <p:sp>
        <p:nvSpPr>
          <p:cNvPr id="29" name="TextBox 28">
            <a:extLst>
              <a:ext uri="{FF2B5EF4-FFF2-40B4-BE49-F238E27FC236}">
                <a16:creationId xmlns:a16="http://schemas.microsoft.com/office/drawing/2014/main" id="{9FE462A1-CB0C-8BD7-3F94-41FB9A23E65D}"/>
              </a:ext>
            </a:extLst>
          </p:cNvPr>
          <p:cNvSpPr txBox="1"/>
          <p:nvPr/>
        </p:nvSpPr>
        <p:spPr>
          <a:xfrm>
            <a:off x="913325" y="4271850"/>
            <a:ext cx="1125628" cy="584775"/>
          </a:xfrm>
          <a:prstGeom prst="rect">
            <a:avLst/>
          </a:prstGeom>
          <a:noFill/>
        </p:spPr>
        <p:txBody>
          <a:bodyPr wrap="none" rtlCol="0">
            <a:spAutoFit/>
          </a:bodyPr>
          <a:lstStyle/>
          <a:p>
            <a:pPr algn="r"/>
            <a:r>
              <a:rPr lang="en-US" sz="1600" dirty="0"/>
              <a:t>$1,000</a:t>
            </a:r>
          </a:p>
          <a:p>
            <a:pPr algn="r"/>
            <a:r>
              <a:rPr lang="en-US" sz="1600" dirty="0"/>
              <a:t>(Thousand)</a:t>
            </a:r>
          </a:p>
        </p:txBody>
      </p:sp>
      <p:sp>
        <p:nvSpPr>
          <p:cNvPr id="30" name="TextBox 29">
            <a:extLst>
              <a:ext uri="{FF2B5EF4-FFF2-40B4-BE49-F238E27FC236}">
                <a16:creationId xmlns:a16="http://schemas.microsoft.com/office/drawing/2014/main" id="{655B7A6D-0FBC-865A-4790-E8E3E12A24A0}"/>
              </a:ext>
            </a:extLst>
          </p:cNvPr>
          <p:cNvSpPr txBox="1"/>
          <p:nvPr/>
        </p:nvSpPr>
        <p:spPr>
          <a:xfrm>
            <a:off x="1589123" y="5483632"/>
            <a:ext cx="418704" cy="338554"/>
          </a:xfrm>
          <a:prstGeom prst="rect">
            <a:avLst/>
          </a:prstGeom>
          <a:noFill/>
        </p:spPr>
        <p:txBody>
          <a:bodyPr wrap="square" rtlCol="0">
            <a:spAutoFit/>
          </a:bodyPr>
          <a:lstStyle/>
          <a:p>
            <a:pPr algn="ctr"/>
            <a:r>
              <a:rPr lang="en-US" sz="1600" dirty="0"/>
              <a:t>$1</a:t>
            </a:r>
          </a:p>
        </p:txBody>
      </p:sp>
      <p:sp>
        <p:nvSpPr>
          <p:cNvPr id="31" name="Title 1">
            <a:extLst>
              <a:ext uri="{FF2B5EF4-FFF2-40B4-BE49-F238E27FC236}">
                <a16:creationId xmlns:a16="http://schemas.microsoft.com/office/drawing/2014/main" id="{65F1F815-C9F6-DF1F-36E1-4E510840952B}"/>
              </a:ext>
            </a:extLst>
          </p:cNvPr>
          <p:cNvSpPr>
            <a:spLocks noGrp="1"/>
          </p:cNvSpPr>
          <p:nvPr>
            <p:ph type="title" idx="4294967295"/>
          </p:nvPr>
        </p:nvSpPr>
        <p:spPr>
          <a:xfrm>
            <a:off x="0" y="2606675"/>
            <a:ext cx="1847850" cy="1325563"/>
          </a:xfrm>
        </p:spPr>
        <p:txBody>
          <a:bodyPr vert="vert270"/>
          <a:lstStyle/>
          <a:p>
            <a:r>
              <a:rPr lang="en-US" dirty="0"/>
              <a:t>Cost</a:t>
            </a:r>
          </a:p>
        </p:txBody>
      </p:sp>
    </p:spTree>
    <p:extLst>
      <p:ext uri="{BB962C8B-B14F-4D97-AF65-F5344CB8AC3E}">
        <p14:creationId xmlns:p14="http://schemas.microsoft.com/office/powerpoint/2010/main" val="72559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CD573BF-4908-2FF9-5824-F766F759419D}"/>
              </a:ext>
            </a:extLst>
          </p:cNvPr>
          <p:cNvCxnSpPr>
            <a:cxnSpLocks/>
          </p:cNvCxnSpPr>
          <p:nvPr/>
        </p:nvCxnSpPr>
        <p:spPr>
          <a:xfrm>
            <a:off x="2018844"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64EEB9D-9FD5-25AA-FD61-C82BA30FAEBB}"/>
              </a:ext>
            </a:extLst>
          </p:cNvPr>
          <p:cNvCxnSpPr>
            <a:cxnSpLocks/>
          </p:cNvCxnSpPr>
          <p:nvPr/>
        </p:nvCxnSpPr>
        <p:spPr>
          <a:xfrm>
            <a:off x="331607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9B6969-D418-ECDA-122A-E0B97A29D515}"/>
              </a:ext>
            </a:extLst>
          </p:cNvPr>
          <p:cNvCxnSpPr>
            <a:cxnSpLocks/>
          </p:cNvCxnSpPr>
          <p:nvPr/>
        </p:nvCxnSpPr>
        <p:spPr>
          <a:xfrm>
            <a:off x="460196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D6BCA4-6628-5BCF-F482-0D9182DEE98C}"/>
              </a:ext>
            </a:extLst>
          </p:cNvPr>
          <p:cNvCxnSpPr>
            <a:cxnSpLocks/>
          </p:cNvCxnSpPr>
          <p:nvPr/>
        </p:nvCxnSpPr>
        <p:spPr>
          <a:xfrm>
            <a:off x="720231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B00A48-FEE2-8BBE-C4EF-54F408BED710}"/>
              </a:ext>
            </a:extLst>
          </p:cNvPr>
          <p:cNvCxnSpPr>
            <a:cxnSpLocks/>
          </p:cNvCxnSpPr>
          <p:nvPr/>
        </p:nvCxnSpPr>
        <p:spPr>
          <a:xfrm>
            <a:off x="5902142"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B84F58-194F-8307-53B9-F69812CAEBE3}"/>
              </a:ext>
            </a:extLst>
          </p:cNvPr>
          <p:cNvCxnSpPr>
            <a:cxnSpLocks/>
          </p:cNvCxnSpPr>
          <p:nvPr/>
        </p:nvCxnSpPr>
        <p:spPr>
          <a:xfrm>
            <a:off x="8516769"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27C579-7C59-06E6-8A7D-C63657C302CF}"/>
              </a:ext>
            </a:extLst>
          </p:cNvPr>
          <p:cNvCxnSpPr>
            <a:cxnSpLocks/>
          </p:cNvCxnSpPr>
          <p:nvPr/>
        </p:nvCxnSpPr>
        <p:spPr>
          <a:xfrm>
            <a:off x="9813590"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B19E31-E4B3-8E8A-3D1E-6875BE70A39A}"/>
              </a:ext>
            </a:extLst>
          </p:cNvPr>
          <p:cNvSpPr txBox="1"/>
          <p:nvPr/>
        </p:nvSpPr>
        <p:spPr>
          <a:xfrm>
            <a:off x="1692472" y="5817289"/>
            <a:ext cx="652743" cy="369332"/>
          </a:xfrm>
          <a:prstGeom prst="rect">
            <a:avLst/>
          </a:prstGeom>
          <a:noFill/>
        </p:spPr>
        <p:txBody>
          <a:bodyPr wrap="none" rtlCol="0">
            <a:spAutoFit/>
          </a:bodyPr>
          <a:lstStyle/>
          <a:p>
            <a:r>
              <a:rPr lang="en-US" dirty="0"/>
              <a:t>1960</a:t>
            </a:r>
          </a:p>
        </p:txBody>
      </p:sp>
      <p:sp>
        <p:nvSpPr>
          <p:cNvPr id="13" name="TextBox 12">
            <a:extLst>
              <a:ext uri="{FF2B5EF4-FFF2-40B4-BE49-F238E27FC236}">
                <a16:creationId xmlns:a16="http://schemas.microsoft.com/office/drawing/2014/main" id="{C6BE679A-52E7-AF15-4F81-393E0A7BA859}"/>
              </a:ext>
            </a:extLst>
          </p:cNvPr>
          <p:cNvSpPr txBox="1"/>
          <p:nvPr/>
        </p:nvSpPr>
        <p:spPr>
          <a:xfrm>
            <a:off x="2989705" y="5817289"/>
            <a:ext cx="652743" cy="369332"/>
          </a:xfrm>
          <a:prstGeom prst="rect">
            <a:avLst/>
          </a:prstGeom>
          <a:noFill/>
        </p:spPr>
        <p:txBody>
          <a:bodyPr wrap="none" rtlCol="0">
            <a:spAutoFit/>
          </a:bodyPr>
          <a:lstStyle/>
          <a:p>
            <a:r>
              <a:rPr lang="en-US" dirty="0"/>
              <a:t>1980</a:t>
            </a:r>
          </a:p>
        </p:txBody>
      </p:sp>
      <p:sp>
        <p:nvSpPr>
          <p:cNvPr id="14" name="TextBox 13">
            <a:extLst>
              <a:ext uri="{FF2B5EF4-FFF2-40B4-BE49-F238E27FC236}">
                <a16:creationId xmlns:a16="http://schemas.microsoft.com/office/drawing/2014/main" id="{E6B14A68-678B-1B8A-0C15-96583509EB18}"/>
              </a:ext>
            </a:extLst>
          </p:cNvPr>
          <p:cNvSpPr txBox="1"/>
          <p:nvPr/>
        </p:nvSpPr>
        <p:spPr>
          <a:xfrm>
            <a:off x="4275595" y="5817289"/>
            <a:ext cx="652743" cy="369332"/>
          </a:xfrm>
          <a:prstGeom prst="rect">
            <a:avLst/>
          </a:prstGeom>
          <a:noFill/>
        </p:spPr>
        <p:txBody>
          <a:bodyPr wrap="none" rtlCol="0">
            <a:spAutoFit/>
          </a:bodyPr>
          <a:lstStyle/>
          <a:p>
            <a:r>
              <a:rPr lang="en-US" dirty="0"/>
              <a:t>2000</a:t>
            </a:r>
          </a:p>
        </p:txBody>
      </p:sp>
      <p:sp>
        <p:nvSpPr>
          <p:cNvPr id="15" name="TextBox 14">
            <a:extLst>
              <a:ext uri="{FF2B5EF4-FFF2-40B4-BE49-F238E27FC236}">
                <a16:creationId xmlns:a16="http://schemas.microsoft.com/office/drawing/2014/main" id="{F75A8F2F-9350-2357-0F27-97B31923203C}"/>
              </a:ext>
            </a:extLst>
          </p:cNvPr>
          <p:cNvSpPr txBox="1"/>
          <p:nvPr/>
        </p:nvSpPr>
        <p:spPr>
          <a:xfrm>
            <a:off x="5575770" y="5817289"/>
            <a:ext cx="652743" cy="369332"/>
          </a:xfrm>
          <a:prstGeom prst="rect">
            <a:avLst/>
          </a:prstGeom>
          <a:noFill/>
        </p:spPr>
        <p:txBody>
          <a:bodyPr wrap="none" rtlCol="0">
            <a:spAutoFit/>
          </a:bodyPr>
          <a:lstStyle/>
          <a:p>
            <a:r>
              <a:rPr lang="en-US" dirty="0"/>
              <a:t>2020</a:t>
            </a:r>
          </a:p>
        </p:txBody>
      </p:sp>
      <p:sp>
        <p:nvSpPr>
          <p:cNvPr id="16" name="TextBox 15">
            <a:extLst>
              <a:ext uri="{FF2B5EF4-FFF2-40B4-BE49-F238E27FC236}">
                <a16:creationId xmlns:a16="http://schemas.microsoft.com/office/drawing/2014/main" id="{C6B61CB3-277B-A7F6-6986-852763189053}"/>
              </a:ext>
            </a:extLst>
          </p:cNvPr>
          <p:cNvSpPr txBox="1"/>
          <p:nvPr/>
        </p:nvSpPr>
        <p:spPr>
          <a:xfrm>
            <a:off x="6875108" y="5818494"/>
            <a:ext cx="652743" cy="369332"/>
          </a:xfrm>
          <a:prstGeom prst="rect">
            <a:avLst/>
          </a:prstGeom>
          <a:noFill/>
        </p:spPr>
        <p:txBody>
          <a:bodyPr wrap="none" rtlCol="0">
            <a:spAutoFit/>
          </a:bodyPr>
          <a:lstStyle/>
          <a:p>
            <a:r>
              <a:rPr lang="en-US" dirty="0"/>
              <a:t>2040</a:t>
            </a:r>
          </a:p>
        </p:txBody>
      </p:sp>
      <p:sp>
        <p:nvSpPr>
          <p:cNvPr id="17" name="TextBox 16">
            <a:extLst>
              <a:ext uri="{FF2B5EF4-FFF2-40B4-BE49-F238E27FC236}">
                <a16:creationId xmlns:a16="http://schemas.microsoft.com/office/drawing/2014/main" id="{F477106D-347B-2A43-A6C7-3096740D67AD}"/>
              </a:ext>
            </a:extLst>
          </p:cNvPr>
          <p:cNvSpPr txBox="1"/>
          <p:nvPr/>
        </p:nvSpPr>
        <p:spPr>
          <a:xfrm>
            <a:off x="8223182" y="5832781"/>
            <a:ext cx="652743" cy="369332"/>
          </a:xfrm>
          <a:prstGeom prst="rect">
            <a:avLst/>
          </a:prstGeom>
          <a:noFill/>
        </p:spPr>
        <p:txBody>
          <a:bodyPr wrap="none" rtlCol="0">
            <a:spAutoFit/>
          </a:bodyPr>
          <a:lstStyle/>
          <a:p>
            <a:r>
              <a:rPr lang="en-US" dirty="0"/>
              <a:t>2060</a:t>
            </a:r>
          </a:p>
        </p:txBody>
      </p:sp>
      <p:sp>
        <p:nvSpPr>
          <p:cNvPr id="18" name="TextBox 17">
            <a:extLst>
              <a:ext uri="{FF2B5EF4-FFF2-40B4-BE49-F238E27FC236}">
                <a16:creationId xmlns:a16="http://schemas.microsoft.com/office/drawing/2014/main" id="{3822A69B-33CB-2BCA-80B6-BE83A1B50EC6}"/>
              </a:ext>
            </a:extLst>
          </p:cNvPr>
          <p:cNvSpPr txBox="1"/>
          <p:nvPr/>
        </p:nvSpPr>
        <p:spPr>
          <a:xfrm>
            <a:off x="9492296" y="5832781"/>
            <a:ext cx="652743" cy="369332"/>
          </a:xfrm>
          <a:prstGeom prst="rect">
            <a:avLst/>
          </a:prstGeom>
          <a:noFill/>
        </p:spPr>
        <p:txBody>
          <a:bodyPr wrap="none" rtlCol="0">
            <a:spAutoFit/>
          </a:bodyPr>
          <a:lstStyle/>
          <a:p>
            <a:r>
              <a:rPr lang="en-US" dirty="0"/>
              <a:t>2080</a:t>
            </a:r>
          </a:p>
        </p:txBody>
      </p:sp>
      <p:cxnSp>
        <p:nvCxnSpPr>
          <p:cNvPr id="3" name="Straight Connector 2">
            <a:extLst>
              <a:ext uri="{FF2B5EF4-FFF2-40B4-BE49-F238E27FC236}">
                <a16:creationId xmlns:a16="http://schemas.microsoft.com/office/drawing/2014/main" id="{2997FAB2-5189-3233-0F81-D7907E0FD4C9}"/>
              </a:ext>
            </a:extLst>
          </p:cNvPr>
          <p:cNvCxnSpPr>
            <a:cxnSpLocks/>
          </p:cNvCxnSpPr>
          <p:nvPr/>
        </p:nvCxnSpPr>
        <p:spPr>
          <a:xfrm>
            <a:off x="2007827" y="863791"/>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121C9E-CF06-7F96-A8CA-680546C8BD5C}"/>
              </a:ext>
            </a:extLst>
          </p:cNvPr>
          <p:cNvCxnSpPr>
            <a:cxnSpLocks/>
          </p:cNvCxnSpPr>
          <p:nvPr/>
        </p:nvCxnSpPr>
        <p:spPr>
          <a:xfrm>
            <a:off x="2018844" y="2071917"/>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3F4416-A010-9342-2123-310196D5A26B}"/>
              </a:ext>
            </a:extLst>
          </p:cNvPr>
          <p:cNvCxnSpPr>
            <a:cxnSpLocks/>
          </p:cNvCxnSpPr>
          <p:nvPr/>
        </p:nvCxnSpPr>
        <p:spPr>
          <a:xfrm>
            <a:off x="2018844" y="3269255"/>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7619E-80E6-4737-79C3-20A2CCC34D8B}"/>
              </a:ext>
            </a:extLst>
          </p:cNvPr>
          <p:cNvCxnSpPr>
            <a:cxnSpLocks/>
          </p:cNvCxnSpPr>
          <p:nvPr/>
        </p:nvCxnSpPr>
        <p:spPr>
          <a:xfrm>
            <a:off x="1999260" y="4467396"/>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F5F260-C2A9-51EC-E2AF-7EF7DD70E389}"/>
              </a:ext>
            </a:extLst>
          </p:cNvPr>
          <p:cNvCxnSpPr>
            <a:cxnSpLocks/>
          </p:cNvCxnSpPr>
          <p:nvPr/>
        </p:nvCxnSpPr>
        <p:spPr>
          <a:xfrm>
            <a:off x="1999260" y="5699449"/>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EF6C255-199C-BBCA-E245-293DFF819B0D}"/>
              </a:ext>
            </a:extLst>
          </p:cNvPr>
          <p:cNvSpPr txBox="1"/>
          <p:nvPr/>
        </p:nvSpPr>
        <p:spPr>
          <a:xfrm>
            <a:off x="183203" y="738582"/>
            <a:ext cx="1848583" cy="584775"/>
          </a:xfrm>
          <a:prstGeom prst="rect">
            <a:avLst/>
          </a:prstGeom>
          <a:noFill/>
        </p:spPr>
        <p:txBody>
          <a:bodyPr wrap="none" rtlCol="0">
            <a:spAutoFit/>
          </a:bodyPr>
          <a:lstStyle/>
          <a:p>
            <a:pPr algn="r"/>
            <a:r>
              <a:rPr lang="en-US" sz="1600" dirty="0"/>
              <a:t>$1,000,000,000,000</a:t>
            </a:r>
          </a:p>
          <a:p>
            <a:pPr algn="r"/>
            <a:r>
              <a:rPr lang="en-US" sz="1600" dirty="0"/>
              <a:t>(Trillion)</a:t>
            </a:r>
          </a:p>
        </p:txBody>
      </p:sp>
      <p:sp>
        <p:nvSpPr>
          <p:cNvPr id="24" name="TextBox 23">
            <a:extLst>
              <a:ext uri="{FF2B5EF4-FFF2-40B4-BE49-F238E27FC236}">
                <a16:creationId xmlns:a16="http://schemas.microsoft.com/office/drawing/2014/main" id="{D47BA7EE-1853-0858-AA85-685190AF23AD}"/>
              </a:ext>
            </a:extLst>
          </p:cNvPr>
          <p:cNvSpPr txBox="1"/>
          <p:nvPr/>
        </p:nvSpPr>
        <p:spPr>
          <a:xfrm>
            <a:off x="873196" y="3096120"/>
            <a:ext cx="1120820" cy="584775"/>
          </a:xfrm>
          <a:prstGeom prst="rect">
            <a:avLst/>
          </a:prstGeom>
          <a:noFill/>
        </p:spPr>
        <p:txBody>
          <a:bodyPr wrap="none" rtlCol="0">
            <a:spAutoFit/>
          </a:bodyPr>
          <a:lstStyle/>
          <a:p>
            <a:pPr algn="r"/>
            <a:r>
              <a:rPr lang="en-US" sz="1600" dirty="0"/>
              <a:t>$1,000,000</a:t>
            </a:r>
          </a:p>
          <a:p>
            <a:pPr algn="r"/>
            <a:r>
              <a:rPr lang="en-US" sz="1600" dirty="0"/>
              <a:t>(Million)</a:t>
            </a:r>
          </a:p>
        </p:txBody>
      </p:sp>
      <p:sp>
        <p:nvSpPr>
          <p:cNvPr id="25" name="TextBox 24">
            <a:extLst>
              <a:ext uri="{FF2B5EF4-FFF2-40B4-BE49-F238E27FC236}">
                <a16:creationId xmlns:a16="http://schemas.microsoft.com/office/drawing/2014/main" id="{BBE36390-DAAE-7915-1A43-AC67AC80EECB}"/>
              </a:ext>
            </a:extLst>
          </p:cNvPr>
          <p:cNvSpPr txBox="1"/>
          <p:nvPr/>
        </p:nvSpPr>
        <p:spPr>
          <a:xfrm>
            <a:off x="509314" y="1920390"/>
            <a:ext cx="1484702" cy="584775"/>
          </a:xfrm>
          <a:prstGeom prst="rect">
            <a:avLst/>
          </a:prstGeom>
          <a:noFill/>
        </p:spPr>
        <p:txBody>
          <a:bodyPr wrap="none" rtlCol="0">
            <a:spAutoFit/>
          </a:bodyPr>
          <a:lstStyle/>
          <a:p>
            <a:pPr algn="r"/>
            <a:r>
              <a:rPr lang="en-US" sz="1600" dirty="0"/>
              <a:t>$1,000,000,000</a:t>
            </a:r>
          </a:p>
          <a:p>
            <a:pPr algn="r"/>
            <a:r>
              <a:rPr lang="en-US" sz="1600" dirty="0"/>
              <a:t>(Billion)</a:t>
            </a:r>
          </a:p>
        </p:txBody>
      </p:sp>
      <p:sp>
        <p:nvSpPr>
          <p:cNvPr id="29" name="TextBox 28">
            <a:extLst>
              <a:ext uri="{FF2B5EF4-FFF2-40B4-BE49-F238E27FC236}">
                <a16:creationId xmlns:a16="http://schemas.microsoft.com/office/drawing/2014/main" id="{9FE462A1-CB0C-8BD7-3F94-41FB9A23E65D}"/>
              </a:ext>
            </a:extLst>
          </p:cNvPr>
          <p:cNvSpPr txBox="1"/>
          <p:nvPr/>
        </p:nvSpPr>
        <p:spPr>
          <a:xfrm>
            <a:off x="913325" y="4271850"/>
            <a:ext cx="1125628" cy="584775"/>
          </a:xfrm>
          <a:prstGeom prst="rect">
            <a:avLst/>
          </a:prstGeom>
          <a:noFill/>
        </p:spPr>
        <p:txBody>
          <a:bodyPr wrap="none" rtlCol="0">
            <a:spAutoFit/>
          </a:bodyPr>
          <a:lstStyle/>
          <a:p>
            <a:pPr algn="r"/>
            <a:r>
              <a:rPr lang="en-US" sz="1600" dirty="0"/>
              <a:t>$1,000</a:t>
            </a:r>
          </a:p>
          <a:p>
            <a:pPr algn="r"/>
            <a:r>
              <a:rPr lang="en-US" sz="1600" dirty="0"/>
              <a:t>(Thousand)</a:t>
            </a:r>
          </a:p>
        </p:txBody>
      </p:sp>
      <p:sp>
        <p:nvSpPr>
          <p:cNvPr id="30" name="TextBox 29">
            <a:extLst>
              <a:ext uri="{FF2B5EF4-FFF2-40B4-BE49-F238E27FC236}">
                <a16:creationId xmlns:a16="http://schemas.microsoft.com/office/drawing/2014/main" id="{655B7A6D-0FBC-865A-4790-E8E3E12A24A0}"/>
              </a:ext>
            </a:extLst>
          </p:cNvPr>
          <p:cNvSpPr txBox="1"/>
          <p:nvPr/>
        </p:nvSpPr>
        <p:spPr>
          <a:xfrm>
            <a:off x="1589123" y="5483632"/>
            <a:ext cx="418704" cy="338554"/>
          </a:xfrm>
          <a:prstGeom prst="rect">
            <a:avLst/>
          </a:prstGeom>
          <a:noFill/>
        </p:spPr>
        <p:txBody>
          <a:bodyPr wrap="square" rtlCol="0">
            <a:spAutoFit/>
          </a:bodyPr>
          <a:lstStyle/>
          <a:p>
            <a:pPr algn="ctr"/>
            <a:r>
              <a:rPr lang="en-US" sz="1600" dirty="0"/>
              <a:t>$1</a:t>
            </a:r>
          </a:p>
        </p:txBody>
      </p:sp>
      <p:cxnSp>
        <p:nvCxnSpPr>
          <p:cNvPr id="7" name="Straight Connector 6">
            <a:extLst>
              <a:ext uri="{FF2B5EF4-FFF2-40B4-BE49-F238E27FC236}">
                <a16:creationId xmlns:a16="http://schemas.microsoft.com/office/drawing/2014/main" id="{B3D9A685-8289-8AAB-27B8-2441C3DF4054}"/>
              </a:ext>
            </a:extLst>
          </p:cNvPr>
          <p:cNvCxnSpPr>
            <a:cxnSpLocks/>
          </p:cNvCxnSpPr>
          <p:nvPr/>
        </p:nvCxnSpPr>
        <p:spPr>
          <a:xfrm>
            <a:off x="2056482" y="4463667"/>
            <a:ext cx="1259595" cy="1232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213826-FDFB-7B4E-C52D-CAE387FF88FB}"/>
              </a:ext>
            </a:extLst>
          </p:cNvPr>
          <p:cNvCxnSpPr>
            <a:cxnSpLocks/>
          </p:cNvCxnSpPr>
          <p:nvPr/>
        </p:nvCxnSpPr>
        <p:spPr>
          <a:xfrm>
            <a:off x="2047718" y="3317676"/>
            <a:ext cx="2562817" cy="23478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FA09C50-DCB8-A44B-A240-D21A1D418030}"/>
              </a:ext>
            </a:extLst>
          </p:cNvPr>
          <p:cNvCxnSpPr>
            <a:cxnSpLocks/>
          </p:cNvCxnSpPr>
          <p:nvPr/>
        </p:nvCxnSpPr>
        <p:spPr>
          <a:xfrm>
            <a:off x="2056483" y="2071114"/>
            <a:ext cx="3845658" cy="35817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6AC4E6-3772-090A-890D-C466790BEBAE}"/>
              </a:ext>
            </a:extLst>
          </p:cNvPr>
          <p:cNvCxnSpPr>
            <a:cxnSpLocks/>
          </p:cNvCxnSpPr>
          <p:nvPr/>
        </p:nvCxnSpPr>
        <p:spPr>
          <a:xfrm>
            <a:off x="2027411" y="878362"/>
            <a:ext cx="5163890" cy="48248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EC7F22-ADF5-3B61-03B6-528348F310F1}"/>
              </a:ext>
            </a:extLst>
          </p:cNvPr>
          <p:cNvCxnSpPr>
            <a:cxnSpLocks/>
          </p:cNvCxnSpPr>
          <p:nvPr/>
        </p:nvCxnSpPr>
        <p:spPr>
          <a:xfrm>
            <a:off x="3315665" y="878362"/>
            <a:ext cx="5233193" cy="48173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A6D4B7A-28B7-E4DF-38D7-E6AC5FE93DF2}"/>
              </a:ext>
            </a:extLst>
          </p:cNvPr>
          <p:cNvCxnSpPr>
            <a:cxnSpLocks/>
          </p:cNvCxnSpPr>
          <p:nvPr/>
        </p:nvCxnSpPr>
        <p:spPr>
          <a:xfrm>
            <a:off x="4535961" y="860576"/>
            <a:ext cx="5233193" cy="48173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FEB82DD-2783-35B1-B9A8-9A18128FE260}"/>
              </a:ext>
            </a:extLst>
          </p:cNvPr>
          <p:cNvSpPr txBox="1"/>
          <p:nvPr/>
        </p:nvSpPr>
        <p:spPr>
          <a:xfrm rot="2666111">
            <a:off x="2118332" y="4795550"/>
            <a:ext cx="1210716" cy="307777"/>
          </a:xfrm>
          <a:prstGeom prst="rect">
            <a:avLst/>
          </a:prstGeom>
          <a:noFill/>
        </p:spPr>
        <p:txBody>
          <a:bodyPr wrap="none" rtlCol="0">
            <a:spAutoFit/>
          </a:bodyPr>
          <a:lstStyle/>
          <a:p>
            <a:r>
              <a:rPr lang="en-US" sz="1400" dirty="0" err="1"/>
              <a:t>Kiloscale</a:t>
            </a:r>
            <a:r>
              <a:rPr lang="en-US" sz="1400" dirty="0"/>
              <a:t> (10</a:t>
            </a:r>
            <a:r>
              <a:rPr lang="en-US" sz="1400" baseline="30000" dirty="0"/>
              <a:t>3</a:t>
            </a:r>
            <a:r>
              <a:rPr lang="en-US" sz="1400" dirty="0"/>
              <a:t>)</a:t>
            </a:r>
          </a:p>
        </p:txBody>
      </p:sp>
      <p:sp>
        <p:nvSpPr>
          <p:cNvPr id="42" name="TextBox 41">
            <a:extLst>
              <a:ext uri="{FF2B5EF4-FFF2-40B4-BE49-F238E27FC236}">
                <a16:creationId xmlns:a16="http://schemas.microsoft.com/office/drawing/2014/main" id="{25125021-22E5-A2F6-E81C-3BB8C0F14448}"/>
              </a:ext>
            </a:extLst>
          </p:cNvPr>
          <p:cNvSpPr txBox="1"/>
          <p:nvPr/>
        </p:nvSpPr>
        <p:spPr>
          <a:xfrm rot="2581868">
            <a:off x="2047711" y="3630417"/>
            <a:ext cx="1351652" cy="307777"/>
          </a:xfrm>
          <a:prstGeom prst="rect">
            <a:avLst/>
          </a:prstGeom>
          <a:noFill/>
        </p:spPr>
        <p:txBody>
          <a:bodyPr wrap="none" rtlCol="0">
            <a:spAutoFit/>
          </a:bodyPr>
          <a:lstStyle/>
          <a:p>
            <a:r>
              <a:rPr lang="en-US" sz="1400" dirty="0" err="1"/>
              <a:t>Megascale</a:t>
            </a:r>
            <a:r>
              <a:rPr lang="en-US" sz="1400" dirty="0"/>
              <a:t> (10</a:t>
            </a:r>
            <a:r>
              <a:rPr lang="en-US" sz="1400" baseline="30000" dirty="0"/>
              <a:t>6</a:t>
            </a:r>
            <a:r>
              <a:rPr lang="en-US" sz="1400" dirty="0"/>
              <a:t>)</a:t>
            </a:r>
          </a:p>
        </p:txBody>
      </p:sp>
      <p:sp>
        <p:nvSpPr>
          <p:cNvPr id="43" name="TextBox 42">
            <a:extLst>
              <a:ext uri="{FF2B5EF4-FFF2-40B4-BE49-F238E27FC236}">
                <a16:creationId xmlns:a16="http://schemas.microsoft.com/office/drawing/2014/main" id="{FF7A95D4-ED65-0345-E16B-B16EB1FABC78}"/>
              </a:ext>
            </a:extLst>
          </p:cNvPr>
          <p:cNvSpPr txBox="1"/>
          <p:nvPr/>
        </p:nvSpPr>
        <p:spPr>
          <a:xfrm rot="2564550">
            <a:off x="2104090" y="2414484"/>
            <a:ext cx="1263487" cy="307777"/>
          </a:xfrm>
          <a:prstGeom prst="rect">
            <a:avLst/>
          </a:prstGeom>
          <a:noFill/>
        </p:spPr>
        <p:txBody>
          <a:bodyPr wrap="none" rtlCol="0">
            <a:spAutoFit/>
          </a:bodyPr>
          <a:lstStyle/>
          <a:p>
            <a:r>
              <a:rPr lang="en-US" sz="1400" dirty="0" err="1"/>
              <a:t>Gigascale</a:t>
            </a:r>
            <a:r>
              <a:rPr lang="en-US" sz="1400" dirty="0"/>
              <a:t> (10</a:t>
            </a:r>
            <a:r>
              <a:rPr lang="en-US" sz="1400" baseline="30000" dirty="0"/>
              <a:t>9</a:t>
            </a:r>
            <a:r>
              <a:rPr lang="en-US" sz="1400" dirty="0"/>
              <a:t>)</a:t>
            </a:r>
          </a:p>
        </p:txBody>
      </p:sp>
      <p:sp>
        <p:nvSpPr>
          <p:cNvPr id="44" name="TextBox 43">
            <a:extLst>
              <a:ext uri="{FF2B5EF4-FFF2-40B4-BE49-F238E27FC236}">
                <a16:creationId xmlns:a16="http://schemas.microsoft.com/office/drawing/2014/main" id="{1A8C18EE-2A39-7C48-6BEA-3DB6F1350583}"/>
              </a:ext>
            </a:extLst>
          </p:cNvPr>
          <p:cNvSpPr txBox="1"/>
          <p:nvPr/>
        </p:nvSpPr>
        <p:spPr>
          <a:xfrm rot="2661632">
            <a:off x="2098557" y="1249351"/>
            <a:ext cx="1308115" cy="307777"/>
          </a:xfrm>
          <a:prstGeom prst="rect">
            <a:avLst/>
          </a:prstGeom>
          <a:noFill/>
        </p:spPr>
        <p:txBody>
          <a:bodyPr wrap="none" rtlCol="0">
            <a:spAutoFit/>
          </a:bodyPr>
          <a:lstStyle/>
          <a:p>
            <a:r>
              <a:rPr lang="en-US" sz="1400" dirty="0" err="1"/>
              <a:t>Terascale</a:t>
            </a:r>
            <a:r>
              <a:rPr lang="en-US" sz="1400" dirty="0"/>
              <a:t> (10</a:t>
            </a:r>
            <a:r>
              <a:rPr lang="en-US" sz="1400" baseline="30000" dirty="0"/>
              <a:t>12</a:t>
            </a:r>
            <a:r>
              <a:rPr lang="en-US" sz="1400" dirty="0"/>
              <a:t>)</a:t>
            </a:r>
          </a:p>
        </p:txBody>
      </p:sp>
      <p:sp>
        <p:nvSpPr>
          <p:cNvPr id="45" name="TextBox 44">
            <a:extLst>
              <a:ext uri="{FF2B5EF4-FFF2-40B4-BE49-F238E27FC236}">
                <a16:creationId xmlns:a16="http://schemas.microsoft.com/office/drawing/2014/main" id="{25A4F863-7FB3-FDDA-738C-0CB49398950B}"/>
              </a:ext>
            </a:extLst>
          </p:cNvPr>
          <p:cNvSpPr txBox="1"/>
          <p:nvPr/>
        </p:nvSpPr>
        <p:spPr>
          <a:xfrm rot="2560673">
            <a:off x="3397515" y="1258244"/>
            <a:ext cx="1324209" cy="307777"/>
          </a:xfrm>
          <a:prstGeom prst="rect">
            <a:avLst/>
          </a:prstGeom>
          <a:noFill/>
        </p:spPr>
        <p:txBody>
          <a:bodyPr wrap="none" rtlCol="0">
            <a:spAutoFit/>
          </a:bodyPr>
          <a:lstStyle/>
          <a:p>
            <a:r>
              <a:rPr lang="en-US" sz="1400" dirty="0" err="1"/>
              <a:t>Petascale</a:t>
            </a:r>
            <a:r>
              <a:rPr lang="en-US" sz="1400" dirty="0"/>
              <a:t> (10</a:t>
            </a:r>
            <a:r>
              <a:rPr lang="en-US" sz="1400" baseline="30000" dirty="0"/>
              <a:t>15</a:t>
            </a:r>
            <a:r>
              <a:rPr lang="en-US" sz="1400" dirty="0"/>
              <a:t>)</a:t>
            </a:r>
          </a:p>
        </p:txBody>
      </p:sp>
      <p:sp>
        <p:nvSpPr>
          <p:cNvPr id="46" name="TextBox 45">
            <a:extLst>
              <a:ext uri="{FF2B5EF4-FFF2-40B4-BE49-F238E27FC236}">
                <a16:creationId xmlns:a16="http://schemas.microsoft.com/office/drawing/2014/main" id="{A2252A2B-7F96-15D6-F64D-56233E710CBC}"/>
              </a:ext>
            </a:extLst>
          </p:cNvPr>
          <p:cNvSpPr txBox="1"/>
          <p:nvPr/>
        </p:nvSpPr>
        <p:spPr>
          <a:xfrm rot="2604941">
            <a:off x="4724402" y="1249351"/>
            <a:ext cx="1250727" cy="307777"/>
          </a:xfrm>
          <a:prstGeom prst="rect">
            <a:avLst/>
          </a:prstGeom>
          <a:noFill/>
        </p:spPr>
        <p:txBody>
          <a:bodyPr wrap="none" rtlCol="0">
            <a:spAutoFit/>
          </a:bodyPr>
          <a:lstStyle/>
          <a:p>
            <a:r>
              <a:rPr lang="en-US" sz="1400" dirty="0" err="1"/>
              <a:t>Exascale</a:t>
            </a:r>
            <a:r>
              <a:rPr lang="en-US" sz="1400" dirty="0"/>
              <a:t> (10</a:t>
            </a:r>
            <a:r>
              <a:rPr lang="en-US" sz="1400" baseline="30000" dirty="0"/>
              <a:t>18</a:t>
            </a:r>
            <a:r>
              <a:rPr lang="en-US" sz="1400" dirty="0"/>
              <a:t>)</a:t>
            </a:r>
          </a:p>
        </p:txBody>
      </p:sp>
      <p:cxnSp>
        <p:nvCxnSpPr>
          <p:cNvPr id="47" name="Straight Connector 46">
            <a:extLst>
              <a:ext uri="{FF2B5EF4-FFF2-40B4-BE49-F238E27FC236}">
                <a16:creationId xmlns:a16="http://schemas.microsoft.com/office/drawing/2014/main" id="{B00796F5-CEF5-233F-95E7-AF91A8DB7F57}"/>
              </a:ext>
            </a:extLst>
          </p:cNvPr>
          <p:cNvCxnSpPr>
            <a:cxnSpLocks/>
          </p:cNvCxnSpPr>
          <p:nvPr/>
        </p:nvCxnSpPr>
        <p:spPr>
          <a:xfrm>
            <a:off x="5908696" y="908997"/>
            <a:ext cx="3899344" cy="35826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B3902D-FC4D-5AD4-5BA8-77187CCCB7BB}"/>
              </a:ext>
            </a:extLst>
          </p:cNvPr>
          <p:cNvCxnSpPr>
            <a:cxnSpLocks/>
          </p:cNvCxnSpPr>
          <p:nvPr/>
        </p:nvCxnSpPr>
        <p:spPr>
          <a:xfrm>
            <a:off x="7204781" y="871538"/>
            <a:ext cx="2595518" cy="24036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E58F244-78A4-167C-9847-0906179E5BB2}"/>
              </a:ext>
            </a:extLst>
          </p:cNvPr>
          <p:cNvCxnSpPr>
            <a:cxnSpLocks/>
          </p:cNvCxnSpPr>
          <p:nvPr/>
        </p:nvCxnSpPr>
        <p:spPr>
          <a:xfrm>
            <a:off x="8540174" y="885059"/>
            <a:ext cx="1260125" cy="119718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0D4A4AE-1C4F-8229-CDAD-673A98A7D2C5}"/>
              </a:ext>
            </a:extLst>
          </p:cNvPr>
          <p:cNvSpPr txBox="1"/>
          <p:nvPr/>
        </p:nvSpPr>
        <p:spPr>
          <a:xfrm rot="2604941">
            <a:off x="5950626" y="1223616"/>
            <a:ext cx="1373838" cy="307777"/>
          </a:xfrm>
          <a:prstGeom prst="rect">
            <a:avLst/>
          </a:prstGeom>
          <a:noFill/>
        </p:spPr>
        <p:txBody>
          <a:bodyPr wrap="none" rtlCol="0">
            <a:spAutoFit/>
          </a:bodyPr>
          <a:lstStyle/>
          <a:p>
            <a:r>
              <a:rPr lang="en-US" sz="1400" dirty="0" err="1"/>
              <a:t>Zettascale</a:t>
            </a:r>
            <a:r>
              <a:rPr lang="en-US" sz="1400" dirty="0"/>
              <a:t> (10</a:t>
            </a:r>
            <a:r>
              <a:rPr lang="en-US" sz="1400" baseline="30000" dirty="0"/>
              <a:t>21</a:t>
            </a:r>
            <a:r>
              <a:rPr lang="en-US" sz="1400" dirty="0"/>
              <a:t>)</a:t>
            </a:r>
          </a:p>
        </p:txBody>
      </p:sp>
      <p:sp>
        <p:nvSpPr>
          <p:cNvPr id="54" name="TextBox 53">
            <a:extLst>
              <a:ext uri="{FF2B5EF4-FFF2-40B4-BE49-F238E27FC236}">
                <a16:creationId xmlns:a16="http://schemas.microsoft.com/office/drawing/2014/main" id="{57ADBC2A-D687-2792-68E5-91BE8C9A5B94}"/>
              </a:ext>
            </a:extLst>
          </p:cNvPr>
          <p:cNvSpPr txBox="1"/>
          <p:nvPr/>
        </p:nvSpPr>
        <p:spPr>
          <a:xfrm rot="2604941">
            <a:off x="7308535" y="1248994"/>
            <a:ext cx="1373709" cy="307777"/>
          </a:xfrm>
          <a:prstGeom prst="rect">
            <a:avLst/>
          </a:prstGeom>
          <a:noFill/>
        </p:spPr>
        <p:txBody>
          <a:bodyPr wrap="none" rtlCol="0">
            <a:spAutoFit/>
          </a:bodyPr>
          <a:lstStyle/>
          <a:p>
            <a:r>
              <a:rPr lang="en-US" sz="1400" dirty="0" err="1"/>
              <a:t>Yottascale</a:t>
            </a:r>
            <a:r>
              <a:rPr lang="en-US" sz="1400" dirty="0"/>
              <a:t> (10</a:t>
            </a:r>
            <a:r>
              <a:rPr lang="en-US" sz="1400" baseline="30000" dirty="0"/>
              <a:t>24</a:t>
            </a:r>
            <a:r>
              <a:rPr lang="en-US" sz="1400" dirty="0"/>
              <a:t>)</a:t>
            </a:r>
          </a:p>
        </p:txBody>
      </p:sp>
      <p:sp>
        <p:nvSpPr>
          <p:cNvPr id="55" name="TextBox 54">
            <a:extLst>
              <a:ext uri="{FF2B5EF4-FFF2-40B4-BE49-F238E27FC236}">
                <a16:creationId xmlns:a16="http://schemas.microsoft.com/office/drawing/2014/main" id="{33EE4F31-788B-E482-CE2E-35125061A41E}"/>
              </a:ext>
            </a:extLst>
          </p:cNvPr>
          <p:cNvSpPr txBox="1"/>
          <p:nvPr/>
        </p:nvSpPr>
        <p:spPr>
          <a:xfrm rot="2604941">
            <a:off x="8582182" y="1275087"/>
            <a:ext cx="1465145" cy="307777"/>
          </a:xfrm>
          <a:prstGeom prst="rect">
            <a:avLst/>
          </a:prstGeom>
          <a:noFill/>
        </p:spPr>
        <p:txBody>
          <a:bodyPr wrap="none" rtlCol="0">
            <a:spAutoFit/>
          </a:bodyPr>
          <a:lstStyle/>
          <a:p>
            <a:r>
              <a:rPr lang="en-US" sz="1400" dirty="0" err="1"/>
              <a:t>Ronnascale</a:t>
            </a:r>
            <a:r>
              <a:rPr lang="en-US" sz="1400" dirty="0"/>
              <a:t> (10</a:t>
            </a:r>
            <a:r>
              <a:rPr lang="en-US" sz="1400" baseline="30000" dirty="0"/>
              <a:t>27</a:t>
            </a:r>
            <a:r>
              <a:rPr lang="en-US" sz="1400" dirty="0"/>
              <a:t>)</a:t>
            </a:r>
          </a:p>
        </p:txBody>
      </p:sp>
      <p:sp>
        <p:nvSpPr>
          <p:cNvPr id="56" name="Title 1">
            <a:extLst>
              <a:ext uri="{FF2B5EF4-FFF2-40B4-BE49-F238E27FC236}">
                <a16:creationId xmlns:a16="http://schemas.microsoft.com/office/drawing/2014/main" id="{5E34C487-3EE1-E811-1F66-6762C9E1F428}"/>
              </a:ext>
            </a:extLst>
          </p:cNvPr>
          <p:cNvSpPr>
            <a:spLocks noGrp="1"/>
          </p:cNvSpPr>
          <p:nvPr>
            <p:ph type="title"/>
          </p:nvPr>
        </p:nvSpPr>
        <p:spPr>
          <a:xfrm>
            <a:off x="719400" y="160327"/>
            <a:ext cx="10753200" cy="451576"/>
          </a:xfrm>
        </p:spPr>
        <p:txBody>
          <a:bodyPr/>
          <a:lstStyle/>
          <a:p>
            <a:r>
              <a:rPr lang="en-US" dirty="0"/>
              <a:t>Cost of Computation (Diagonals)</a:t>
            </a:r>
          </a:p>
        </p:txBody>
      </p:sp>
    </p:spTree>
    <p:extLst>
      <p:ext uri="{BB962C8B-B14F-4D97-AF65-F5344CB8AC3E}">
        <p14:creationId xmlns:p14="http://schemas.microsoft.com/office/powerpoint/2010/main" val="305048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CD573BF-4908-2FF9-5824-F766F759419D}"/>
              </a:ext>
            </a:extLst>
          </p:cNvPr>
          <p:cNvCxnSpPr>
            <a:cxnSpLocks/>
          </p:cNvCxnSpPr>
          <p:nvPr/>
        </p:nvCxnSpPr>
        <p:spPr>
          <a:xfrm>
            <a:off x="2018844"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64EEB9D-9FD5-25AA-FD61-C82BA30FAEBB}"/>
              </a:ext>
            </a:extLst>
          </p:cNvPr>
          <p:cNvCxnSpPr>
            <a:cxnSpLocks/>
          </p:cNvCxnSpPr>
          <p:nvPr/>
        </p:nvCxnSpPr>
        <p:spPr>
          <a:xfrm>
            <a:off x="331607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9B6969-D418-ECDA-122A-E0B97A29D515}"/>
              </a:ext>
            </a:extLst>
          </p:cNvPr>
          <p:cNvCxnSpPr>
            <a:cxnSpLocks/>
          </p:cNvCxnSpPr>
          <p:nvPr/>
        </p:nvCxnSpPr>
        <p:spPr>
          <a:xfrm>
            <a:off x="460196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D6BCA4-6628-5BCF-F482-0D9182DEE98C}"/>
              </a:ext>
            </a:extLst>
          </p:cNvPr>
          <p:cNvCxnSpPr>
            <a:cxnSpLocks/>
          </p:cNvCxnSpPr>
          <p:nvPr/>
        </p:nvCxnSpPr>
        <p:spPr>
          <a:xfrm>
            <a:off x="720231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B00A48-FEE2-8BBE-C4EF-54F408BED710}"/>
              </a:ext>
            </a:extLst>
          </p:cNvPr>
          <p:cNvCxnSpPr>
            <a:cxnSpLocks/>
          </p:cNvCxnSpPr>
          <p:nvPr/>
        </p:nvCxnSpPr>
        <p:spPr>
          <a:xfrm>
            <a:off x="5902142"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B84F58-194F-8307-53B9-F69812CAEBE3}"/>
              </a:ext>
            </a:extLst>
          </p:cNvPr>
          <p:cNvCxnSpPr>
            <a:cxnSpLocks/>
          </p:cNvCxnSpPr>
          <p:nvPr/>
        </p:nvCxnSpPr>
        <p:spPr>
          <a:xfrm>
            <a:off x="8516769"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27C579-7C59-06E6-8A7D-C63657C302CF}"/>
              </a:ext>
            </a:extLst>
          </p:cNvPr>
          <p:cNvCxnSpPr>
            <a:cxnSpLocks/>
          </p:cNvCxnSpPr>
          <p:nvPr/>
        </p:nvCxnSpPr>
        <p:spPr>
          <a:xfrm>
            <a:off x="9813590"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B19E31-E4B3-8E8A-3D1E-6875BE70A39A}"/>
              </a:ext>
            </a:extLst>
          </p:cNvPr>
          <p:cNvSpPr txBox="1"/>
          <p:nvPr/>
        </p:nvSpPr>
        <p:spPr>
          <a:xfrm>
            <a:off x="1692472" y="5817289"/>
            <a:ext cx="652743" cy="369332"/>
          </a:xfrm>
          <a:prstGeom prst="rect">
            <a:avLst/>
          </a:prstGeom>
          <a:noFill/>
        </p:spPr>
        <p:txBody>
          <a:bodyPr wrap="none" rtlCol="0">
            <a:spAutoFit/>
          </a:bodyPr>
          <a:lstStyle/>
          <a:p>
            <a:r>
              <a:rPr lang="en-US" dirty="0"/>
              <a:t>1960</a:t>
            </a:r>
          </a:p>
        </p:txBody>
      </p:sp>
      <p:sp>
        <p:nvSpPr>
          <p:cNvPr id="13" name="TextBox 12">
            <a:extLst>
              <a:ext uri="{FF2B5EF4-FFF2-40B4-BE49-F238E27FC236}">
                <a16:creationId xmlns:a16="http://schemas.microsoft.com/office/drawing/2014/main" id="{C6BE679A-52E7-AF15-4F81-393E0A7BA859}"/>
              </a:ext>
            </a:extLst>
          </p:cNvPr>
          <p:cNvSpPr txBox="1"/>
          <p:nvPr/>
        </p:nvSpPr>
        <p:spPr>
          <a:xfrm>
            <a:off x="2989705" y="5817289"/>
            <a:ext cx="652743" cy="369332"/>
          </a:xfrm>
          <a:prstGeom prst="rect">
            <a:avLst/>
          </a:prstGeom>
          <a:noFill/>
        </p:spPr>
        <p:txBody>
          <a:bodyPr wrap="none" rtlCol="0">
            <a:spAutoFit/>
          </a:bodyPr>
          <a:lstStyle/>
          <a:p>
            <a:r>
              <a:rPr lang="en-US" dirty="0"/>
              <a:t>1980</a:t>
            </a:r>
          </a:p>
        </p:txBody>
      </p:sp>
      <p:sp>
        <p:nvSpPr>
          <p:cNvPr id="14" name="TextBox 13">
            <a:extLst>
              <a:ext uri="{FF2B5EF4-FFF2-40B4-BE49-F238E27FC236}">
                <a16:creationId xmlns:a16="http://schemas.microsoft.com/office/drawing/2014/main" id="{E6B14A68-678B-1B8A-0C15-96583509EB18}"/>
              </a:ext>
            </a:extLst>
          </p:cNvPr>
          <p:cNvSpPr txBox="1"/>
          <p:nvPr/>
        </p:nvSpPr>
        <p:spPr>
          <a:xfrm>
            <a:off x="4275595" y="5817289"/>
            <a:ext cx="652743" cy="369332"/>
          </a:xfrm>
          <a:prstGeom prst="rect">
            <a:avLst/>
          </a:prstGeom>
          <a:noFill/>
        </p:spPr>
        <p:txBody>
          <a:bodyPr wrap="none" rtlCol="0">
            <a:spAutoFit/>
          </a:bodyPr>
          <a:lstStyle/>
          <a:p>
            <a:r>
              <a:rPr lang="en-US" dirty="0"/>
              <a:t>2000</a:t>
            </a:r>
          </a:p>
        </p:txBody>
      </p:sp>
      <p:sp>
        <p:nvSpPr>
          <p:cNvPr id="15" name="TextBox 14">
            <a:extLst>
              <a:ext uri="{FF2B5EF4-FFF2-40B4-BE49-F238E27FC236}">
                <a16:creationId xmlns:a16="http://schemas.microsoft.com/office/drawing/2014/main" id="{F75A8F2F-9350-2357-0F27-97B31923203C}"/>
              </a:ext>
            </a:extLst>
          </p:cNvPr>
          <p:cNvSpPr txBox="1"/>
          <p:nvPr/>
        </p:nvSpPr>
        <p:spPr>
          <a:xfrm>
            <a:off x="5575770" y="5817289"/>
            <a:ext cx="652743" cy="369332"/>
          </a:xfrm>
          <a:prstGeom prst="rect">
            <a:avLst/>
          </a:prstGeom>
          <a:noFill/>
        </p:spPr>
        <p:txBody>
          <a:bodyPr wrap="none" rtlCol="0">
            <a:spAutoFit/>
          </a:bodyPr>
          <a:lstStyle/>
          <a:p>
            <a:r>
              <a:rPr lang="en-US" dirty="0"/>
              <a:t>2020</a:t>
            </a:r>
          </a:p>
        </p:txBody>
      </p:sp>
      <p:sp>
        <p:nvSpPr>
          <p:cNvPr id="16" name="TextBox 15">
            <a:extLst>
              <a:ext uri="{FF2B5EF4-FFF2-40B4-BE49-F238E27FC236}">
                <a16:creationId xmlns:a16="http://schemas.microsoft.com/office/drawing/2014/main" id="{C6B61CB3-277B-A7F6-6986-852763189053}"/>
              </a:ext>
            </a:extLst>
          </p:cNvPr>
          <p:cNvSpPr txBox="1"/>
          <p:nvPr/>
        </p:nvSpPr>
        <p:spPr>
          <a:xfrm>
            <a:off x="6875108" y="5818494"/>
            <a:ext cx="652743" cy="369332"/>
          </a:xfrm>
          <a:prstGeom prst="rect">
            <a:avLst/>
          </a:prstGeom>
          <a:noFill/>
        </p:spPr>
        <p:txBody>
          <a:bodyPr wrap="none" rtlCol="0">
            <a:spAutoFit/>
          </a:bodyPr>
          <a:lstStyle/>
          <a:p>
            <a:r>
              <a:rPr lang="en-US" dirty="0"/>
              <a:t>2040</a:t>
            </a:r>
          </a:p>
        </p:txBody>
      </p:sp>
      <p:sp>
        <p:nvSpPr>
          <p:cNvPr id="17" name="TextBox 16">
            <a:extLst>
              <a:ext uri="{FF2B5EF4-FFF2-40B4-BE49-F238E27FC236}">
                <a16:creationId xmlns:a16="http://schemas.microsoft.com/office/drawing/2014/main" id="{F477106D-347B-2A43-A6C7-3096740D67AD}"/>
              </a:ext>
            </a:extLst>
          </p:cNvPr>
          <p:cNvSpPr txBox="1"/>
          <p:nvPr/>
        </p:nvSpPr>
        <p:spPr>
          <a:xfrm>
            <a:off x="8223182" y="5832781"/>
            <a:ext cx="652743" cy="369332"/>
          </a:xfrm>
          <a:prstGeom prst="rect">
            <a:avLst/>
          </a:prstGeom>
          <a:noFill/>
        </p:spPr>
        <p:txBody>
          <a:bodyPr wrap="none" rtlCol="0">
            <a:spAutoFit/>
          </a:bodyPr>
          <a:lstStyle/>
          <a:p>
            <a:r>
              <a:rPr lang="en-US" dirty="0"/>
              <a:t>2060</a:t>
            </a:r>
          </a:p>
        </p:txBody>
      </p:sp>
      <p:sp>
        <p:nvSpPr>
          <p:cNvPr id="18" name="TextBox 17">
            <a:extLst>
              <a:ext uri="{FF2B5EF4-FFF2-40B4-BE49-F238E27FC236}">
                <a16:creationId xmlns:a16="http://schemas.microsoft.com/office/drawing/2014/main" id="{3822A69B-33CB-2BCA-80B6-BE83A1B50EC6}"/>
              </a:ext>
            </a:extLst>
          </p:cNvPr>
          <p:cNvSpPr txBox="1"/>
          <p:nvPr/>
        </p:nvSpPr>
        <p:spPr>
          <a:xfrm>
            <a:off x="9492296" y="5832781"/>
            <a:ext cx="652743" cy="369332"/>
          </a:xfrm>
          <a:prstGeom prst="rect">
            <a:avLst/>
          </a:prstGeom>
          <a:noFill/>
        </p:spPr>
        <p:txBody>
          <a:bodyPr wrap="none" rtlCol="0">
            <a:spAutoFit/>
          </a:bodyPr>
          <a:lstStyle/>
          <a:p>
            <a:r>
              <a:rPr lang="en-US" dirty="0"/>
              <a:t>2080</a:t>
            </a:r>
          </a:p>
        </p:txBody>
      </p:sp>
      <p:cxnSp>
        <p:nvCxnSpPr>
          <p:cNvPr id="3" name="Straight Connector 2">
            <a:extLst>
              <a:ext uri="{FF2B5EF4-FFF2-40B4-BE49-F238E27FC236}">
                <a16:creationId xmlns:a16="http://schemas.microsoft.com/office/drawing/2014/main" id="{2997FAB2-5189-3233-0F81-D7907E0FD4C9}"/>
              </a:ext>
            </a:extLst>
          </p:cNvPr>
          <p:cNvCxnSpPr>
            <a:cxnSpLocks/>
          </p:cNvCxnSpPr>
          <p:nvPr/>
        </p:nvCxnSpPr>
        <p:spPr>
          <a:xfrm>
            <a:off x="2007827" y="863791"/>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121C9E-CF06-7F96-A8CA-680546C8BD5C}"/>
              </a:ext>
            </a:extLst>
          </p:cNvPr>
          <p:cNvCxnSpPr>
            <a:cxnSpLocks/>
          </p:cNvCxnSpPr>
          <p:nvPr/>
        </p:nvCxnSpPr>
        <p:spPr>
          <a:xfrm>
            <a:off x="2018844" y="2071917"/>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3F4416-A010-9342-2123-310196D5A26B}"/>
              </a:ext>
            </a:extLst>
          </p:cNvPr>
          <p:cNvCxnSpPr>
            <a:cxnSpLocks/>
          </p:cNvCxnSpPr>
          <p:nvPr/>
        </p:nvCxnSpPr>
        <p:spPr>
          <a:xfrm>
            <a:off x="2018844" y="3269255"/>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7619E-80E6-4737-79C3-20A2CCC34D8B}"/>
              </a:ext>
            </a:extLst>
          </p:cNvPr>
          <p:cNvCxnSpPr>
            <a:cxnSpLocks/>
          </p:cNvCxnSpPr>
          <p:nvPr/>
        </p:nvCxnSpPr>
        <p:spPr>
          <a:xfrm>
            <a:off x="1999260" y="4467396"/>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F5F260-C2A9-51EC-E2AF-7EF7DD70E389}"/>
              </a:ext>
            </a:extLst>
          </p:cNvPr>
          <p:cNvCxnSpPr>
            <a:cxnSpLocks/>
          </p:cNvCxnSpPr>
          <p:nvPr/>
        </p:nvCxnSpPr>
        <p:spPr>
          <a:xfrm>
            <a:off x="1999260" y="5699449"/>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EF6C255-199C-BBCA-E245-293DFF819B0D}"/>
              </a:ext>
            </a:extLst>
          </p:cNvPr>
          <p:cNvSpPr txBox="1"/>
          <p:nvPr/>
        </p:nvSpPr>
        <p:spPr>
          <a:xfrm>
            <a:off x="183203" y="738582"/>
            <a:ext cx="1848583" cy="584775"/>
          </a:xfrm>
          <a:prstGeom prst="rect">
            <a:avLst/>
          </a:prstGeom>
          <a:noFill/>
        </p:spPr>
        <p:txBody>
          <a:bodyPr wrap="none" rtlCol="0">
            <a:spAutoFit/>
          </a:bodyPr>
          <a:lstStyle/>
          <a:p>
            <a:pPr algn="r"/>
            <a:r>
              <a:rPr lang="en-US" sz="1600" dirty="0"/>
              <a:t>$1,000,000,000,000</a:t>
            </a:r>
          </a:p>
          <a:p>
            <a:pPr algn="r"/>
            <a:r>
              <a:rPr lang="en-US" sz="1600" dirty="0"/>
              <a:t>(Trillion)</a:t>
            </a:r>
          </a:p>
        </p:txBody>
      </p:sp>
      <p:sp>
        <p:nvSpPr>
          <p:cNvPr id="24" name="TextBox 23">
            <a:extLst>
              <a:ext uri="{FF2B5EF4-FFF2-40B4-BE49-F238E27FC236}">
                <a16:creationId xmlns:a16="http://schemas.microsoft.com/office/drawing/2014/main" id="{D47BA7EE-1853-0858-AA85-685190AF23AD}"/>
              </a:ext>
            </a:extLst>
          </p:cNvPr>
          <p:cNvSpPr txBox="1"/>
          <p:nvPr/>
        </p:nvSpPr>
        <p:spPr>
          <a:xfrm>
            <a:off x="873196" y="3096120"/>
            <a:ext cx="1120820" cy="584775"/>
          </a:xfrm>
          <a:prstGeom prst="rect">
            <a:avLst/>
          </a:prstGeom>
          <a:noFill/>
        </p:spPr>
        <p:txBody>
          <a:bodyPr wrap="none" rtlCol="0">
            <a:spAutoFit/>
          </a:bodyPr>
          <a:lstStyle/>
          <a:p>
            <a:pPr algn="r"/>
            <a:r>
              <a:rPr lang="en-US" sz="1600" dirty="0"/>
              <a:t>$1,000,000</a:t>
            </a:r>
          </a:p>
          <a:p>
            <a:pPr algn="r"/>
            <a:r>
              <a:rPr lang="en-US" sz="1600" dirty="0"/>
              <a:t>(Million)</a:t>
            </a:r>
          </a:p>
        </p:txBody>
      </p:sp>
      <p:sp>
        <p:nvSpPr>
          <p:cNvPr id="25" name="TextBox 24">
            <a:extLst>
              <a:ext uri="{FF2B5EF4-FFF2-40B4-BE49-F238E27FC236}">
                <a16:creationId xmlns:a16="http://schemas.microsoft.com/office/drawing/2014/main" id="{BBE36390-DAAE-7915-1A43-AC67AC80EECB}"/>
              </a:ext>
            </a:extLst>
          </p:cNvPr>
          <p:cNvSpPr txBox="1"/>
          <p:nvPr/>
        </p:nvSpPr>
        <p:spPr>
          <a:xfrm>
            <a:off x="509314" y="1920390"/>
            <a:ext cx="1484702" cy="584775"/>
          </a:xfrm>
          <a:prstGeom prst="rect">
            <a:avLst/>
          </a:prstGeom>
          <a:noFill/>
        </p:spPr>
        <p:txBody>
          <a:bodyPr wrap="none" rtlCol="0">
            <a:spAutoFit/>
          </a:bodyPr>
          <a:lstStyle/>
          <a:p>
            <a:pPr algn="r"/>
            <a:r>
              <a:rPr lang="en-US" sz="1600" dirty="0"/>
              <a:t>$1,000,000,000</a:t>
            </a:r>
          </a:p>
          <a:p>
            <a:pPr algn="r"/>
            <a:r>
              <a:rPr lang="en-US" sz="1600" dirty="0"/>
              <a:t>(Billion)</a:t>
            </a:r>
          </a:p>
        </p:txBody>
      </p:sp>
      <p:sp>
        <p:nvSpPr>
          <p:cNvPr id="29" name="TextBox 28">
            <a:extLst>
              <a:ext uri="{FF2B5EF4-FFF2-40B4-BE49-F238E27FC236}">
                <a16:creationId xmlns:a16="http://schemas.microsoft.com/office/drawing/2014/main" id="{9FE462A1-CB0C-8BD7-3F94-41FB9A23E65D}"/>
              </a:ext>
            </a:extLst>
          </p:cNvPr>
          <p:cNvSpPr txBox="1"/>
          <p:nvPr/>
        </p:nvSpPr>
        <p:spPr>
          <a:xfrm>
            <a:off x="913325" y="4271850"/>
            <a:ext cx="1125628" cy="584775"/>
          </a:xfrm>
          <a:prstGeom prst="rect">
            <a:avLst/>
          </a:prstGeom>
          <a:noFill/>
        </p:spPr>
        <p:txBody>
          <a:bodyPr wrap="none" rtlCol="0">
            <a:spAutoFit/>
          </a:bodyPr>
          <a:lstStyle/>
          <a:p>
            <a:pPr algn="r"/>
            <a:r>
              <a:rPr lang="en-US" sz="1600" dirty="0"/>
              <a:t>$1,000</a:t>
            </a:r>
          </a:p>
          <a:p>
            <a:pPr algn="r"/>
            <a:r>
              <a:rPr lang="en-US" sz="1600" dirty="0"/>
              <a:t>(Thousand)</a:t>
            </a:r>
          </a:p>
        </p:txBody>
      </p:sp>
      <p:sp>
        <p:nvSpPr>
          <p:cNvPr id="30" name="TextBox 29">
            <a:extLst>
              <a:ext uri="{FF2B5EF4-FFF2-40B4-BE49-F238E27FC236}">
                <a16:creationId xmlns:a16="http://schemas.microsoft.com/office/drawing/2014/main" id="{655B7A6D-0FBC-865A-4790-E8E3E12A24A0}"/>
              </a:ext>
            </a:extLst>
          </p:cNvPr>
          <p:cNvSpPr txBox="1"/>
          <p:nvPr/>
        </p:nvSpPr>
        <p:spPr>
          <a:xfrm>
            <a:off x="1589123" y="5483632"/>
            <a:ext cx="418704" cy="338554"/>
          </a:xfrm>
          <a:prstGeom prst="rect">
            <a:avLst/>
          </a:prstGeom>
          <a:noFill/>
        </p:spPr>
        <p:txBody>
          <a:bodyPr wrap="square" rtlCol="0">
            <a:spAutoFit/>
          </a:bodyPr>
          <a:lstStyle/>
          <a:p>
            <a:pPr algn="ctr"/>
            <a:r>
              <a:rPr lang="en-US" sz="1600" dirty="0"/>
              <a:t>$1</a:t>
            </a:r>
          </a:p>
        </p:txBody>
      </p:sp>
      <p:cxnSp>
        <p:nvCxnSpPr>
          <p:cNvPr id="7" name="Straight Connector 6">
            <a:extLst>
              <a:ext uri="{FF2B5EF4-FFF2-40B4-BE49-F238E27FC236}">
                <a16:creationId xmlns:a16="http://schemas.microsoft.com/office/drawing/2014/main" id="{B3D9A685-8289-8AAB-27B8-2441C3DF4054}"/>
              </a:ext>
            </a:extLst>
          </p:cNvPr>
          <p:cNvCxnSpPr>
            <a:cxnSpLocks/>
          </p:cNvCxnSpPr>
          <p:nvPr/>
        </p:nvCxnSpPr>
        <p:spPr>
          <a:xfrm>
            <a:off x="2056482" y="3757062"/>
            <a:ext cx="2058318" cy="19386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213826-FDFB-7B4E-C52D-CAE387FF88FB}"/>
              </a:ext>
            </a:extLst>
          </p:cNvPr>
          <p:cNvCxnSpPr>
            <a:cxnSpLocks/>
          </p:cNvCxnSpPr>
          <p:nvPr/>
        </p:nvCxnSpPr>
        <p:spPr>
          <a:xfrm>
            <a:off x="2047718" y="2929736"/>
            <a:ext cx="3064609" cy="27481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FA09C50-DCB8-A44B-A240-D21A1D418030}"/>
              </a:ext>
            </a:extLst>
          </p:cNvPr>
          <p:cNvCxnSpPr>
            <a:cxnSpLocks/>
          </p:cNvCxnSpPr>
          <p:nvPr/>
        </p:nvCxnSpPr>
        <p:spPr>
          <a:xfrm>
            <a:off x="2056483" y="2071114"/>
            <a:ext cx="3845658" cy="35817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6AC4E6-3772-090A-890D-C466790BEBAE}"/>
              </a:ext>
            </a:extLst>
          </p:cNvPr>
          <p:cNvCxnSpPr>
            <a:cxnSpLocks/>
          </p:cNvCxnSpPr>
          <p:nvPr/>
        </p:nvCxnSpPr>
        <p:spPr>
          <a:xfrm>
            <a:off x="2027411" y="878362"/>
            <a:ext cx="5163890" cy="48248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EC7F22-ADF5-3B61-03B6-528348F310F1}"/>
              </a:ext>
            </a:extLst>
          </p:cNvPr>
          <p:cNvCxnSpPr>
            <a:cxnSpLocks/>
          </p:cNvCxnSpPr>
          <p:nvPr/>
        </p:nvCxnSpPr>
        <p:spPr>
          <a:xfrm>
            <a:off x="3315665" y="878362"/>
            <a:ext cx="5233193" cy="48173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A6D4B7A-28B7-E4DF-38D7-E6AC5FE93DF2}"/>
              </a:ext>
            </a:extLst>
          </p:cNvPr>
          <p:cNvCxnSpPr>
            <a:cxnSpLocks/>
          </p:cNvCxnSpPr>
          <p:nvPr/>
        </p:nvCxnSpPr>
        <p:spPr>
          <a:xfrm>
            <a:off x="4535961" y="860576"/>
            <a:ext cx="5233193" cy="48173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FEB82DD-2783-35B1-B9A8-9A18128FE260}"/>
              </a:ext>
            </a:extLst>
          </p:cNvPr>
          <p:cNvSpPr txBox="1"/>
          <p:nvPr/>
        </p:nvSpPr>
        <p:spPr>
          <a:xfrm rot="2666111">
            <a:off x="2118332" y="4088945"/>
            <a:ext cx="1210716" cy="307777"/>
          </a:xfrm>
          <a:prstGeom prst="rect">
            <a:avLst/>
          </a:prstGeom>
          <a:noFill/>
        </p:spPr>
        <p:txBody>
          <a:bodyPr wrap="none" rtlCol="0">
            <a:spAutoFit/>
          </a:bodyPr>
          <a:lstStyle/>
          <a:p>
            <a:r>
              <a:rPr lang="en-US" sz="1400" dirty="0" err="1"/>
              <a:t>Kiloscale</a:t>
            </a:r>
            <a:r>
              <a:rPr lang="en-US" sz="1400" dirty="0"/>
              <a:t> (10</a:t>
            </a:r>
            <a:r>
              <a:rPr lang="en-US" sz="1400" baseline="30000" dirty="0"/>
              <a:t>3</a:t>
            </a:r>
            <a:r>
              <a:rPr lang="en-US" sz="1400" dirty="0"/>
              <a:t>)</a:t>
            </a:r>
          </a:p>
        </p:txBody>
      </p:sp>
      <p:sp>
        <p:nvSpPr>
          <p:cNvPr id="42" name="TextBox 41">
            <a:extLst>
              <a:ext uri="{FF2B5EF4-FFF2-40B4-BE49-F238E27FC236}">
                <a16:creationId xmlns:a16="http://schemas.microsoft.com/office/drawing/2014/main" id="{25125021-22E5-A2F6-E81C-3BB8C0F14448}"/>
              </a:ext>
            </a:extLst>
          </p:cNvPr>
          <p:cNvSpPr txBox="1"/>
          <p:nvPr/>
        </p:nvSpPr>
        <p:spPr>
          <a:xfrm rot="2581868">
            <a:off x="2047711" y="3242477"/>
            <a:ext cx="1351652" cy="307777"/>
          </a:xfrm>
          <a:prstGeom prst="rect">
            <a:avLst/>
          </a:prstGeom>
          <a:noFill/>
        </p:spPr>
        <p:txBody>
          <a:bodyPr wrap="square" rtlCol="0">
            <a:spAutoFit/>
          </a:bodyPr>
          <a:lstStyle/>
          <a:p>
            <a:r>
              <a:rPr lang="en-US" sz="1400" dirty="0" err="1"/>
              <a:t>Megascale</a:t>
            </a:r>
            <a:r>
              <a:rPr lang="en-US" sz="1400" dirty="0"/>
              <a:t> (10</a:t>
            </a:r>
            <a:r>
              <a:rPr lang="en-US" sz="1400" baseline="30000" dirty="0"/>
              <a:t>6</a:t>
            </a:r>
            <a:r>
              <a:rPr lang="en-US" sz="1400" dirty="0"/>
              <a:t>)</a:t>
            </a:r>
          </a:p>
        </p:txBody>
      </p:sp>
      <p:sp>
        <p:nvSpPr>
          <p:cNvPr id="43" name="TextBox 42">
            <a:extLst>
              <a:ext uri="{FF2B5EF4-FFF2-40B4-BE49-F238E27FC236}">
                <a16:creationId xmlns:a16="http://schemas.microsoft.com/office/drawing/2014/main" id="{FF7A95D4-ED65-0345-E16B-B16EB1FABC78}"/>
              </a:ext>
            </a:extLst>
          </p:cNvPr>
          <p:cNvSpPr txBox="1"/>
          <p:nvPr/>
        </p:nvSpPr>
        <p:spPr>
          <a:xfrm rot="2564550">
            <a:off x="2104090" y="2414484"/>
            <a:ext cx="1263487" cy="307777"/>
          </a:xfrm>
          <a:prstGeom prst="rect">
            <a:avLst/>
          </a:prstGeom>
          <a:noFill/>
        </p:spPr>
        <p:txBody>
          <a:bodyPr wrap="none" rtlCol="0">
            <a:spAutoFit/>
          </a:bodyPr>
          <a:lstStyle/>
          <a:p>
            <a:r>
              <a:rPr lang="en-US" sz="1400" dirty="0" err="1"/>
              <a:t>Gigascale</a:t>
            </a:r>
            <a:r>
              <a:rPr lang="en-US" sz="1400" dirty="0"/>
              <a:t> (10</a:t>
            </a:r>
            <a:r>
              <a:rPr lang="en-US" sz="1400" baseline="30000" dirty="0"/>
              <a:t>9</a:t>
            </a:r>
            <a:r>
              <a:rPr lang="en-US" sz="1400" dirty="0"/>
              <a:t>)</a:t>
            </a:r>
          </a:p>
        </p:txBody>
      </p:sp>
      <p:sp>
        <p:nvSpPr>
          <p:cNvPr id="44" name="TextBox 43">
            <a:extLst>
              <a:ext uri="{FF2B5EF4-FFF2-40B4-BE49-F238E27FC236}">
                <a16:creationId xmlns:a16="http://schemas.microsoft.com/office/drawing/2014/main" id="{1A8C18EE-2A39-7C48-6BEA-3DB6F1350583}"/>
              </a:ext>
            </a:extLst>
          </p:cNvPr>
          <p:cNvSpPr txBox="1"/>
          <p:nvPr/>
        </p:nvSpPr>
        <p:spPr>
          <a:xfrm rot="2661632">
            <a:off x="2098557" y="1249351"/>
            <a:ext cx="1308115" cy="307777"/>
          </a:xfrm>
          <a:prstGeom prst="rect">
            <a:avLst/>
          </a:prstGeom>
          <a:noFill/>
        </p:spPr>
        <p:txBody>
          <a:bodyPr wrap="none" rtlCol="0">
            <a:spAutoFit/>
          </a:bodyPr>
          <a:lstStyle/>
          <a:p>
            <a:r>
              <a:rPr lang="en-US" sz="1400" dirty="0" err="1"/>
              <a:t>Terascale</a:t>
            </a:r>
            <a:r>
              <a:rPr lang="en-US" sz="1400" dirty="0"/>
              <a:t> (10</a:t>
            </a:r>
            <a:r>
              <a:rPr lang="en-US" sz="1400" baseline="30000" dirty="0"/>
              <a:t>12</a:t>
            </a:r>
            <a:r>
              <a:rPr lang="en-US" sz="1400" dirty="0"/>
              <a:t>)</a:t>
            </a:r>
          </a:p>
        </p:txBody>
      </p:sp>
      <p:sp>
        <p:nvSpPr>
          <p:cNvPr id="45" name="TextBox 44">
            <a:extLst>
              <a:ext uri="{FF2B5EF4-FFF2-40B4-BE49-F238E27FC236}">
                <a16:creationId xmlns:a16="http://schemas.microsoft.com/office/drawing/2014/main" id="{25A4F863-7FB3-FDDA-738C-0CB49398950B}"/>
              </a:ext>
            </a:extLst>
          </p:cNvPr>
          <p:cNvSpPr txBox="1"/>
          <p:nvPr/>
        </p:nvSpPr>
        <p:spPr>
          <a:xfrm rot="2560673">
            <a:off x="3397515" y="1258244"/>
            <a:ext cx="1324209" cy="307777"/>
          </a:xfrm>
          <a:prstGeom prst="rect">
            <a:avLst/>
          </a:prstGeom>
          <a:noFill/>
        </p:spPr>
        <p:txBody>
          <a:bodyPr wrap="none" rtlCol="0">
            <a:spAutoFit/>
          </a:bodyPr>
          <a:lstStyle/>
          <a:p>
            <a:r>
              <a:rPr lang="en-US" sz="1400" dirty="0" err="1"/>
              <a:t>Petascale</a:t>
            </a:r>
            <a:r>
              <a:rPr lang="en-US" sz="1400" dirty="0"/>
              <a:t> (10</a:t>
            </a:r>
            <a:r>
              <a:rPr lang="en-US" sz="1400" baseline="30000" dirty="0"/>
              <a:t>15</a:t>
            </a:r>
            <a:r>
              <a:rPr lang="en-US" sz="1400" dirty="0"/>
              <a:t>)</a:t>
            </a:r>
          </a:p>
        </p:txBody>
      </p:sp>
      <p:sp>
        <p:nvSpPr>
          <p:cNvPr id="46" name="TextBox 45">
            <a:extLst>
              <a:ext uri="{FF2B5EF4-FFF2-40B4-BE49-F238E27FC236}">
                <a16:creationId xmlns:a16="http://schemas.microsoft.com/office/drawing/2014/main" id="{A2252A2B-7F96-15D6-F64D-56233E710CBC}"/>
              </a:ext>
            </a:extLst>
          </p:cNvPr>
          <p:cNvSpPr txBox="1"/>
          <p:nvPr/>
        </p:nvSpPr>
        <p:spPr>
          <a:xfrm rot="2604941">
            <a:off x="4724402" y="1249351"/>
            <a:ext cx="1250727" cy="307777"/>
          </a:xfrm>
          <a:prstGeom prst="rect">
            <a:avLst/>
          </a:prstGeom>
          <a:noFill/>
        </p:spPr>
        <p:txBody>
          <a:bodyPr wrap="none" rtlCol="0">
            <a:spAutoFit/>
          </a:bodyPr>
          <a:lstStyle/>
          <a:p>
            <a:r>
              <a:rPr lang="en-US" sz="1400" dirty="0" err="1"/>
              <a:t>Exascale</a:t>
            </a:r>
            <a:r>
              <a:rPr lang="en-US" sz="1400" dirty="0"/>
              <a:t> (10</a:t>
            </a:r>
            <a:r>
              <a:rPr lang="en-US" sz="1400" baseline="30000" dirty="0"/>
              <a:t>18</a:t>
            </a:r>
            <a:r>
              <a:rPr lang="en-US" sz="1400" dirty="0"/>
              <a:t>)</a:t>
            </a:r>
          </a:p>
        </p:txBody>
      </p:sp>
      <p:cxnSp>
        <p:nvCxnSpPr>
          <p:cNvPr id="47" name="Straight Connector 46">
            <a:extLst>
              <a:ext uri="{FF2B5EF4-FFF2-40B4-BE49-F238E27FC236}">
                <a16:creationId xmlns:a16="http://schemas.microsoft.com/office/drawing/2014/main" id="{B00796F5-CEF5-233F-95E7-AF91A8DB7F57}"/>
              </a:ext>
            </a:extLst>
          </p:cNvPr>
          <p:cNvCxnSpPr>
            <a:cxnSpLocks/>
          </p:cNvCxnSpPr>
          <p:nvPr/>
        </p:nvCxnSpPr>
        <p:spPr>
          <a:xfrm>
            <a:off x="5908696" y="908997"/>
            <a:ext cx="3899344" cy="35826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B3902D-FC4D-5AD4-5BA8-77187CCCB7BB}"/>
              </a:ext>
            </a:extLst>
          </p:cNvPr>
          <p:cNvCxnSpPr>
            <a:cxnSpLocks/>
          </p:cNvCxnSpPr>
          <p:nvPr/>
        </p:nvCxnSpPr>
        <p:spPr>
          <a:xfrm>
            <a:off x="7204781" y="871538"/>
            <a:ext cx="2595518" cy="24036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E58F244-78A4-167C-9847-0906179E5BB2}"/>
              </a:ext>
            </a:extLst>
          </p:cNvPr>
          <p:cNvCxnSpPr>
            <a:cxnSpLocks/>
          </p:cNvCxnSpPr>
          <p:nvPr/>
        </p:nvCxnSpPr>
        <p:spPr>
          <a:xfrm>
            <a:off x="8540174" y="885059"/>
            <a:ext cx="1260125" cy="119718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0D4A4AE-1C4F-8229-CDAD-673A98A7D2C5}"/>
              </a:ext>
            </a:extLst>
          </p:cNvPr>
          <p:cNvSpPr txBox="1"/>
          <p:nvPr/>
        </p:nvSpPr>
        <p:spPr>
          <a:xfrm rot="2604941">
            <a:off x="5950626" y="1223616"/>
            <a:ext cx="1373838" cy="307777"/>
          </a:xfrm>
          <a:prstGeom prst="rect">
            <a:avLst/>
          </a:prstGeom>
          <a:noFill/>
        </p:spPr>
        <p:txBody>
          <a:bodyPr wrap="none" rtlCol="0">
            <a:spAutoFit/>
          </a:bodyPr>
          <a:lstStyle/>
          <a:p>
            <a:r>
              <a:rPr lang="en-US" sz="1400" dirty="0" err="1"/>
              <a:t>Zettascale</a:t>
            </a:r>
            <a:r>
              <a:rPr lang="en-US" sz="1400" dirty="0"/>
              <a:t> (10</a:t>
            </a:r>
            <a:r>
              <a:rPr lang="en-US" sz="1400" baseline="30000" dirty="0"/>
              <a:t>21</a:t>
            </a:r>
            <a:r>
              <a:rPr lang="en-US" sz="1400" dirty="0"/>
              <a:t>)</a:t>
            </a:r>
          </a:p>
        </p:txBody>
      </p:sp>
      <p:sp>
        <p:nvSpPr>
          <p:cNvPr id="54" name="TextBox 53">
            <a:extLst>
              <a:ext uri="{FF2B5EF4-FFF2-40B4-BE49-F238E27FC236}">
                <a16:creationId xmlns:a16="http://schemas.microsoft.com/office/drawing/2014/main" id="{57ADBC2A-D687-2792-68E5-91BE8C9A5B94}"/>
              </a:ext>
            </a:extLst>
          </p:cNvPr>
          <p:cNvSpPr txBox="1"/>
          <p:nvPr/>
        </p:nvSpPr>
        <p:spPr>
          <a:xfrm rot="2604941">
            <a:off x="7308535" y="1248994"/>
            <a:ext cx="1373709" cy="307777"/>
          </a:xfrm>
          <a:prstGeom prst="rect">
            <a:avLst/>
          </a:prstGeom>
          <a:noFill/>
        </p:spPr>
        <p:txBody>
          <a:bodyPr wrap="none" rtlCol="0">
            <a:spAutoFit/>
          </a:bodyPr>
          <a:lstStyle/>
          <a:p>
            <a:r>
              <a:rPr lang="en-US" sz="1400" dirty="0" err="1"/>
              <a:t>Yottascale</a:t>
            </a:r>
            <a:r>
              <a:rPr lang="en-US" sz="1400" dirty="0"/>
              <a:t> (10</a:t>
            </a:r>
            <a:r>
              <a:rPr lang="en-US" sz="1400" baseline="30000" dirty="0"/>
              <a:t>24</a:t>
            </a:r>
            <a:r>
              <a:rPr lang="en-US" sz="1400" dirty="0"/>
              <a:t>)</a:t>
            </a:r>
          </a:p>
        </p:txBody>
      </p:sp>
      <p:sp>
        <p:nvSpPr>
          <p:cNvPr id="55" name="TextBox 54">
            <a:extLst>
              <a:ext uri="{FF2B5EF4-FFF2-40B4-BE49-F238E27FC236}">
                <a16:creationId xmlns:a16="http://schemas.microsoft.com/office/drawing/2014/main" id="{33EE4F31-788B-E482-CE2E-35125061A41E}"/>
              </a:ext>
            </a:extLst>
          </p:cNvPr>
          <p:cNvSpPr txBox="1"/>
          <p:nvPr/>
        </p:nvSpPr>
        <p:spPr>
          <a:xfrm rot="2604941">
            <a:off x="8582182" y="1275087"/>
            <a:ext cx="1465145" cy="307777"/>
          </a:xfrm>
          <a:prstGeom prst="rect">
            <a:avLst/>
          </a:prstGeom>
          <a:noFill/>
        </p:spPr>
        <p:txBody>
          <a:bodyPr wrap="none" rtlCol="0">
            <a:spAutoFit/>
          </a:bodyPr>
          <a:lstStyle/>
          <a:p>
            <a:r>
              <a:rPr lang="en-US" sz="1400" dirty="0" err="1"/>
              <a:t>Ronnascale</a:t>
            </a:r>
            <a:r>
              <a:rPr lang="en-US" sz="1400" dirty="0"/>
              <a:t> (10</a:t>
            </a:r>
            <a:r>
              <a:rPr lang="en-US" sz="1400" baseline="30000" dirty="0"/>
              <a:t>27</a:t>
            </a:r>
            <a:r>
              <a:rPr lang="en-US" sz="1400" dirty="0"/>
              <a:t>)</a:t>
            </a:r>
          </a:p>
        </p:txBody>
      </p:sp>
      <p:sp>
        <p:nvSpPr>
          <p:cNvPr id="56" name="Title 1">
            <a:extLst>
              <a:ext uri="{FF2B5EF4-FFF2-40B4-BE49-F238E27FC236}">
                <a16:creationId xmlns:a16="http://schemas.microsoft.com/office/drawing/2014/main" id="{5E34C487-3EE1-E811-1F66-6762C9E1F428}"/>
              </a:ext>
            </a:extLst>
          </p:cNvPr>
          <p:cNvSpPr>
            <a:spLocks noGrp="1"/>
          </p:cNvSpPr>
          <p:nvPr>
            <p:ph type="title"/>
          </p:nvPr>
        </p:nvSpPr>
        <p:spPr>
          <a:xfrm>
            <a:off x="720000" y="237655"/>
            <a:ext cx="10753200" cy="451576"/>
          </a:xfrm>
        </p:spPr>
        <p:txBody>
          <a:bodyPr/>
          <a:lstStyle/>
          <a:p>
            <a:r>
              <a:rPr lang="en-US" dirty="0"/>
              <a:t>Cost of Computation (Diagonals)</a:t>
            </a:r>
          </a:p>
        </p:txBody>
      </p:sp>
      <p:sp>
        <p:nvSpPr>
          <p:cNvPr id="32" name="TextBox 31">
            <a:extLst>
              <a:ext uri="{FF2B5EF4-FFF2-40B4-BE49-F238E27FC236}">
                <a16:creationId xmlns:a16="http://schemas.microsoft.com/office/drawing/2014/main" id="{D91DC8D2-37AD-C39D-72D3-113E6375ABC2}"/>
              </a:ext>
            </a:extLst>
          </p:cNvPr>
          <p:cNvSpPr txBox="1"/>
          <p:nvPr/>
        </p:nvSpPr>
        <p:spPr>
          <a:xfrm>
            <a:off x="719462" y="6299383"/>
            <a:ext cx="6511719" cy="261610"/>
          </a:xfrm>
          <a:prstGeom prst="rect">
            <a:avLst/>
          </a:prstGeom>
          <a:noFill/>
        </p:spPr>
        <p:txBody>
          <a:bodyPr wrap="none" rtlCol="0">
            <a:spAutoFit/>
          </a:bodyPr>
          <a:lstStyle/>
          <a:p>
            <a:r>
              <a:rPr lang="en-US" sz="1100" dirty="0"/>
              <a:t>Note: Adjust Kilo and Mega scales slightly to fit data better (early days – more cost – learning curve).</a:t>
            </a:r>
          </a:p>
        </p:txBody>
      </p:sp>
    </p:spTree>
    <p:extLst>
      <p:ext uri="{BB962C8B-B14F-4D97-AF65-F5344CB8AC3E}">
        <p14:creationId xmlns:p14="http://schemas.microsoft.com/office/powerpoint/2010/main" val="253976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CD573BF-4908-2FF9-5824-F766F759419D}"/>
              </a:ext>
            </a:extLst>
          </p:cNvPr>
          <p:cNvCxnSpPr>
            <a:cxnSpLocks/>
          </p:cNvCxnSpPr>
          <p:nvPr/>
        </p:nvCxnSpPr>
        <p:spPr>
          <a:xfrm>
            <a:off x="2018844"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64EEB9D-9FD5-25AA-FD61-C82BA30FAEBB}"/>
              </a:ext>
            </a:extLst>
          </p:cNvPr>
          <p:cNvCxnSpPr>
            <a:cxnSpLocks/>
          </p:cNvCxnSpPr>
          <p:nvPr/>
        </p:nvCxnSpPr>
        <p:spPr>
          <a:xfrm>
            <a:off x="331607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9B6969-D418-ECDA-122A-E0B97A29D515}"/>
              </a:ext>
            </a:extLst>
          </p:cNvPr>
          <p:cNvCxnSpPr>
            <a:cxnSpLocks/>
          </p:cNvCxnSpPr>
          <p:nvPr/>
        </p:nvCxnSpPr>
        <p:spPr>
          <a:xfrm>
            <a:off x="460196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D6BCA4-6628-5BCF-F482-0D9182DEE98C}"/>
              </a:ext>
            </a:extLst>
          </p:cNvPr>
          <p:cNvCxnSpPr>
            <a:cxnSpLocks/>
          </p:cNvCxnSpPr>
          <p:nvPr/>
        </p:nvCxnSpPr>
        <p:spPr>
          <a:xfrm>
            <a:off x="7202317"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B00A48-FEE2-8BBE-C4EF-54F408BED710}"/>
              </a:ext>
            </a:extLst>
          </p:cNvPr>
          <p:cNvCxnSpPr>
            <a:cxnSpLocks/>
          </p:cNvCxnSpPr>
          <p:nvPr/>
        </p:nvCxnSpPr>
        <p:spPr>
          <a:xfrm>
            <a:off x="5902142"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B84F58-194F-8307-53B9-F69812CAEBE3}"/>
              </a:ext>
            </a:extLst>
          </p:cNvPr>
          <p:cNvCxnSpPr>
            <a:cxnSpLocks/>
          </p:cNvCxnSpPr>
          <p:nvPr/>
        </p:nvCxnSpPr>
        <p:spPr>
          <a:xfrm>
            <a:off x="8516769"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27C579-7C59-06E6-8A7D-C63657C302CF}"/>
              </a:ext>
            </a:extLst>
          </p:cNvPr>
          <p:cNvCxnSpPr>
            <a:cxnSpLocks/>
          </p:cNvCxnSpPr>
          <p:nvPr/>
        </p:nvCxnSpPr>
        <p:spPr>
          <a:xfrm>
            <a:off x="9813590" y="856045"/>
            <a:ext cx="0" cy="483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B19E31-E4B3-8E8A-3D1E-6875BE70A39A}"/>
              </a:ext>
            </a:extLst>
          </p:cNvPr>
          <p:cNvSpPr txBox="1"/>
          <p:nvPr/>
        </p:nvSpPr>
        <p:spPr>
          <a:xfrm>
            <a:off x="1692472" y="5817289"/>
            <a:ext cx="652743" cy="369332"/>
          </a:xfrm>
          <a:prstGeom prst="rect">
            <a:avLst/>
          </a:prstGeom>
          <a:noFill/>
        </p:spPr>
        <p:txBody>
          <a:bodyPr wrap="none" rtlCol="0">
            <a:spAutoFit/>
          </a:bodyPr>
          <a:lstStyle/>
          <a:p>
            <a:r>
              <a:rPr lang="en-US" dirty="0"/>
              <a:t>1960</a:t>
            </a:r>
          </a:p>
        </p:txBody>
      </p:sp>
      <p:sp>
        <p:nvSpPr>
          <p:cNvPr id="13" name="TextBox 12">
            <a:extLst>
              <a:ext uri="{FF2B5EF4-FFF2-40B4-BE49-F238E27FC236}">
                <a16:creationId xmlns:a16="http://schemas.microsoft.com/office/drawing/2014/main" id="{C6BE679A-52E7-AF15-4F81-393E0A7BA859}"/>
              </a:ext>
            </a:extLst>
          </p:cNvPr>
          <p:cNvSpPr txBox="1"/>
          <p:nvPr/>
        </p:nvSpPr>
        <p:spPr>
          <a:xfrm>
            <a:off x="2989705" y="5817289"/>
            <a:ext cx="652743" cy="369332"/>
          </a:xfrm>
          <a:prstGeom prst="rect">
            <a:avLst/>
          </a:prstGeom>
          <a:noFill/>
        </p:spPr>
        <p:txBody>
          <a:bodyPr wrap="none" rtlCol="0">
            <a:spAutoFit/>
          </a:bodyPr>
          <a:lstStyle/>
          <a:p>
            <a:r>
              <a:rPr lang="en-US" dirty="0"/>
              <a:t>1980</a:t>
            </a:r>
          </a:p>
        </p:txBody>
      </p:sp>
      <p:sp>
        <p:nvSpPr>
          <p:cNvPr id="14" name="TextBox 13">
            <a:extLst>
              <a:ext uri="{FF2B5EF4-FFF2-40B4-BE49-F238E27FC236}">
                <a16:creationId xmlns:a16="http://schemas.microsoft.com/office/drawing/2014/main" id="{E6B14A68-678B-1B8A-0C15-96583509EB18}"/>
              </a:ext>
            </a:extLst>
          </p:cNvPr>
          <p:cNvSpPr txBox="1"/>
          <p:nvPr/>
        </p:nvSpPr>
        <p:spPr>
          <a:xfrm>
            <a:off x="4275595" y="5817289"/>
            <a:ext cx="652743" cy="369332"/>
          </a:xfrm>
          <a:prstGeom prst="rect">
            <a:avLst/>
          </a:prstGeom>
          <a:noFill/>
        </p:spPr>
        <p:txBody>
          <a:bodyPr wrap="none" rtlCol="0">
            <a:spAutoFit/>
          </a:bodyPr>
          <a:lstStyle/>
          <a:p>
            <a:r>
              <a:rPr lang="en-US" dirty="0"/>
              <a:t>2000</a:t>
            </a:r>
          </a:p>
        </p:txBody>
      </p:sp>
      <p:sp>
        <p:nvSpPr>
          <p:cNvPr id="15" name="TextBox 14">
            <a:extLst>
              <a:ext uri="{FF2B5EF4-FFF2-40B4-BE49-F238E27FC236}">
                <a16:creationId xmlns:a16="http://schemas.microsoft.com/office/drawing/2014/main" id="{F75A8F2F-9350-2357-0F27-97B31923203C}"/>
              </a:ext>
            </a:extLst>
          </p:cNvPr>
          <p:cNvSpPr txBox="1"/>
          <p:nvPr/>
        </p:nvSpPr>
        <p:spPr>
          <a:xfrm>
            <a:off x="5575770" y="5817289"/>
            <a:ext cx="652743" cy="369332"/>
          </a:xfrm>
          <a:prstGeom prst="rect">
            <a:avLst/>
          </a:prstGeom>
          <a:noFill/>
        </p:spPr>
        <p:txBody>
          <a:bodyPr wrap="none" rtlCol="0">
            <a:spAutoFit/>
          </a:bodyPr>
          <a:lstStyle/>
          <a:p>
            <a:r>
              <a:rPr lang="en-US" dirty="0"/>
              <a:t>2020</a:t>
            </a:r>
          </a:p>
        </p:txBody>
      </p:sp>
      <p:sp>
        <p:nvSpPr>
          <p:cNvPr id="16" name="TextBox 15">
            <a:extLst>
              <a:ext uri="{FF2B5EF4-FFF2-40B4-BE49-F238E27FC236}">
                <a16:creationId xmlns:a16="http://schemas.microsoft.com/office/drawing/2014/main" id="{C6B61CB3-277B-A7F6-6986-852763189053}"/>
              </a:ext>
            </a:extLst>
          </p:cNvPr>
          <p:cNvSpPr txBox="1"/>
          <p:nvPr/>
        </p:nvSpPr>
        <p:spPr>
          <a:xfrm>
            <a:off x="6875108" y="5818494"/>
            <a:ext cx="652743" cy="369332"/>
          </a:xfrm>
          <a:prstGeom prst="rect">
            <a:avLst/>
          </a:prstGeom>
          <a:noFill/>
        </p:spPr>
        <p:txBody>
          <a:bodyPr wrap="none" rtlCol="0">
            <a:spAutoFit/>
          </a:bodyPr>
          <a:lstStyle/>
          <a:p>
            <a:r>
              <a:rPr lang="en-US" dirty="0"/>
              <a:t>2040</a:t>
            </a:r>
          </a:p>
        </p:txBody>
      </p:sp>
      <p:sp>
        <p:nvSpPr>
          <p:cNvPr id="17" name="TextBox 16">
            <a:extLst>
              <a:ext uri="{FF2B5EF4-FFF2-40B4-BE49-F238E27FC236}">
                <a16:creationId xmlns:a16="http://schemas.microsoft.com/office/drawing/2014/main" id="{F477106D-347B-2A43-A6C7-3096740D67AD}"/>
              </a:ext>
            </a:extLst>
          </p:cNvPr>
          <p:cNvSpPr txBox="1"/>
          <p:nvPr/>
        </p:nvSpPr>
        <p:spPr>
          <a:xfrm>
            <a:off x="8223182" y="5832781"/>
            <a:ext cx="652743" cy="369332"/>
          </a:xfrm>
          <a:prstGeom prst="rect">
            <a:avLst/>
          </a:prstGeom>
          <a:noFill/>
        </p:spPr>
        <p:txBody>
          <a:bodyPr wrap="none" rtlCol="0">
            <a:spAutoFit/>
          </a:bodyPr>
          <a:lstStyle/>
          <a:p>
            <a:r>
              <a:rPr lang="en-US" dirty="0"/>
              <a:t>2060</a:t>
            </a:r>
          </a:p>
        </p:txBody>
      </p:sp>
      <p:sp>
        <p:nvSpPr>
          <p:cNvPr id="18" name="TextBox 17">
            <a:extLst>
              <a:ext uri="{FF2B5EF4-FFF2-40B4-BE49-F238E27FC236}">
                <a16:creationId xmlns:a16="http://schemas.microsoft.com/office/drawing/2014/main" id="{3822A69B-33CB-2BCA-80B6-BE83A1B50EC6}"/>
              </a:ext>
            </a:extLst>
          </p:cNvPr>
          <p:cNvSpPr txBox="1"/>
          <p:nvPr/>
        </p:nvSpPr>
        <p:spPr>
          <a:xfrm>
            <a:off x="9492296" y="5832781"/>
            <a:ext cx="652743" cy="369332"/>
          </a:xfrm>
          <a:prstGeom prst="rect">
            <a:avLst/>
          </a:prstGeom>
          <a:noFill/>
        </p:spPr>
        <p:txBody>
          <a:bodyPr wrap="none" rtlCol="0">
            <a:spAutoFit/>
          </a:bodyPr>
          <a:lstStyle/>
          <a:p>
            <a:r>
              <a:rPr lang="en-US" dirty="0"/>
              <a:t>2080</a:t>
            </a:r>
          </a:p>
        </p:txBody>
      </p:sp>
      <p:cxnSp>
        <p:nvCxnSpPr>
          <p:cNvPr id="3" name="Straight Connector 2">
            <a:extLst>
              <a:ext uri="{FF2B5EF4-FFF2-40B4-BE49-F238E27FC236}">
                <a16:creationId xmlns:a16="http://schemas.microsoft.com/office/drawing/2014/main" id="{2997FAB2-5189-3233-0F81-D7907E0FD4C9}"/>
              </a:ext>
            </a:extLst>
          </p:cNvPr>
          <p:cNvCxnSpPr>
            <a:cxnSpLocks/>
          </p:cNvCxnSpPr>
          <p:nvPr/>
        </p:nvCxnSpPr>
        <p:spPr>
          <a:xfrm>
            <a:off x="2007827" y="863791"/>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121C9E-CF06-7F96-A8CA-680546C8BD5C}"/>
              </a:ext>
            </a:extLst>
          </p:cNvPr>
          <p:cNvCxnSpPr>
            <a:cxnSpLocks/>
          </p:cNvCxnSpPr>
          <p:nvPr/>
        </p:nvCxnSpPr>
        <p:spPr>
          <a:xfrm>
            <a:off x="2018844" y="2071917"/>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3F4416-A010-9342-2123-310196D5A26B}"/>
              </a:ext>
            </a:extLst>
          </p:cNvPr>
          <p:cNvCxnSpPr>
            <a:cxnSpLocks/>
          </p:cNvCxnSpPr>
          <p:nvPr/>
        </p:nvCxnSpPr>
        <p:spPr>
          <a:xfrm>
            <a:off x="2018844" y="3269255"/>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7619E-80E6-4737-79C3-20A2CCC34D8B}"/>
              </a:ext>
            </a:extLst>
          </p:cNvPr>
          <p:cNvCxnSpPr>
            <a:cxnSpLocks/>
          </p:cNvCxnSpPr>
          <p:nvPr/>
        </p:nvCxnSpPr>
        <p:spPr>
          <a:xfrm>
            <a:off x="1999260" y="4467396"/>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F5F260-C2A9-51EC-E2AF-7EF7DD70E389}"/>
              </a:ext>
            </a:extLst>
          </p:cNvPr>
          <p:cNvCxnSpPr>
            <a:cxnSpLocks/>
          </p:cNvCxnSpPr>
          <p:nvPr/>
        </p:nvCxnSpPr>
        <p:spPr>
          <a:xfrm>
            <a:off x="1999260" y="5699449"/>
            <a:ext cx="78057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EF6C255-199C-BBCA-E245-293DFF819B0D}"/>
              </a:ext>
            </a:extLst>
          </p:cNvPr>
          <p:cNvSpPr txBox="1"/>
          <p:nvPr/>
        </p:nvSpPr>
        <p:spPr>
          <a:xfrm>
            <a:off x="183203" y="738582"/>
            <a:ext cx="1848583" cy="584775"/>
          </a:xfrm>
          <a:prstGeom prst="rect">
            <a:avLst/>
          </a:prstGeom>
          <a:noFill/>
        </p:spPr>
        <p:txBody>
          <a:bodyPr wrap="none" rtlCol="0">
            <a:spAutoFit/>
          </a:bodyPr>
          <a:lstStyle/>
          <a:p>
            <a:pPr algn="r"/>
            <a:r>
              <a:rPr lang="en-US" sz="1600" dirty="0"/>
              <a:t>$1,000,000,000,000</a:t>
            </a:r>
          </a:p>
          <a:p>
            <a:pPr algn="r"/>
            <a:r>
              <a:rPr lang="en-US" sz="1600" dirty="0"/>
              <a:t>(Trillion)</a:t>
            </a:r>
          </a:p>
        </p:txBody>
      </p:sp>
      <p:sp>
        <p:nvSpPr>
          <p:cNvPr id="24" name="TextBox 23">
            <a:extLst>
              <a:ext uri="{FF2B5EF4-FFF2-40B4-BE49-F238E27FC236}">
                <a16:creationId xmlns:a16="http://schemas.microsoft.com/office/drawing/2014/main" id="{D47BA7EE-1853-0858-AA85-685190AF23AD}"/>
              </a:ext>
            </a:extLst>
          </p:cNvPr>
          <p:cNvSpPr txBox="1"/>
          <p:nvPr/>
        </p:nvSpPr>
        <p:spPr>
          <a:xfrm>
            <a:off x="873196" y="3096120"/>
            <a:ext cx="1120820" cy="584775"/>
          </a:xfrm>
          <a:prstGeom prst="rect">
            <a:avLst/>
          </a:prstGeom>
          <a:noFill/>
        </p:spPr>
        <p:txBody>
          <a:bodyPr wrap="none" rtlCol="0">
            <a:spAutoFit/>
          </a:bodyPr>
          <a:lstStyle/>
          <a:p>
            <a:pPr algn="r"/>
            <a:r>
              <a:rPr lang="en-US" sz="1600" dirty="0"/>
              <a:t>$1,000,000</a:t>
            </a:r>
          </a:p>
          <a:p>
            <a:pPr algn="r"/>
            <a:r>
              <a:rPr lang="en-US" sz="1600" dirty="0"/>
              <a:t>(Million)</a:t>
            </a:r>
          </a:p>
        </p:txBody>
      </p:sp>
      <p:sp>
        <p:nvSpPr>
          <p:cNvPr id="25" name="TextBox 24">
            <a:extLst>
              <a:ext uri="{FF2B5EF4-FFF2-40B4-BE49-F238E27FC236}">
                <a16:creationId xmlns:a16="http://schemas.microsoft.com/office/drawing/2014/main" id="{BBE36390-DAAE-7915-1A43-AC67AC80EECB}"/>
              </a:ext>
            </a:extLst>
          </p:cNvPr>
          <p:cNvSpPr txBox="1"/>
          <p:nvPr/>
        </p:nvSpPr>
        <p:spPr>
          <a:xfrm>
            <a:off x="509314" y="1920390"/>
            <a:ext cx="1484702" cy="584775"/>
          </a:xfrm>
          <a:prstGeom prst="rect">
            <a:avLst/>
          </a:prstGeom>
          <a:noFill/>
        </p:spPr>
        <p:txBody>
          <a:bodyPr wrap="none" rtlCol="0">
            <a:spAutoFit/>
          </a:bodyPr>
          <a:lstStyle/>
          <a:p>
            <a:pPr algn="r"/>
            <a:r>
              <a:rPr lang="en-US" sz="1600" dirty="0"/>
              <a:t>$1,000,000,000</a:t>
            </a:r>
          </a:p>
          <a:p>
            <a:pPr algn="r"/>
            <a:r>
              <a:rPr lang="en-US" sz="1600" dirty="0"/>
              <a:t>(Billion)</a:t>
            </a:r>
          </a:p>
        </p:txBody>
      </p:sp>
      <p:sp>
        <p:nvSpPr>
          <p:cNvPr id="29" name="TextBox 28">
            <a:extLst>
              <a:ext uri="{FF2B5EF4-FFF2-40B4-BE49-F238E27FC236}">
                <a16:creationId xmlns:a16="http://schemas.microsoft.com/office/drawing/2014/main" id="{9FE462A1-CB0C-8BD7-3F94-41FB9A23E65D}"/>
              </a:ext>
            </a:extLst>
          </p:cNvPr>
          <p:cNvSpPr txBox="1"/>
          <p:nvPr/>
        </p:nvSpPr>
        <p:spPr>
          <a:xfrm>
            <a:off x="913325" y="4271850"/>
            <a:ext cx="1125628" cy="584775"/>
          </a:xfrm>
          <a:prstGeom prst="rect">
            <a:avLst/>
          </a:prstGeom>
          <a:noFill/>
        </p:spPr>
        <p:txBody>
          <a:bodyPr wrap="none" rtlCol="0">
            <a:spAutoFit/>
          </a:bodyPr>
          <a:lstStyle/>
          <a:p>
            <a:pPr algn="r"/>
            <a:r>
              <a:rPr lang="en-US" sz="1600" dirty="0"/>
              <a:t>$1,000</a:t>
            </a:r>
          </a:p>
          <a:p>
            <a:pPr algn="r"/>
            <a:r>
              <a:rPr lang="en-US" sz="1600" dirty="0"/>
              <a:t>(Thousand)</a:t>
            </a:r>
          </a:p>
        </p:txBody>
      </p:sp>
      <p:sp>
        <p:nvSpPr>
          <p:cNvPr id="30" name="TextBox 29">
            <a:extLst>
              <a:ext uri="{FF2B5EF4-FFF2-40B4-BE49-F238E27FC236}">
                <a16:creationId xmlns:a16="http://schemas.microsoft.com/office/drawing/2014/main" id="{655B7A6D-0FBC-865A-4790-E8E3E12A24A0}"/>
              </a:ext>
            </a:extLst>
          </p:cNvPr>
          <p:cNvSpPr txBox="1"/>
          <p:nvPr/>
        </p:nvSpPr>
        <p:spPr>
          <a:xfrm>
            <a:off x="1589123" y="5483632"/>
            <a:ext cx="418704" cy="338554"/>
          </a:xfrm>
          <a:prstGeom prst="rect">
            <a:avLst/>
          </a:prstGeom>
          <a:noFill/>
        </p:spPr>
        <p:txBody>
          <a:bodyPr wrap="square" rtlCol="0">
            <a:spAutoFit/>
          </a:bodyPr>
          <a:lstStyle/>
          <a:p>
            <a:pPr algn="ctr"/>
            <a:r>
              <a:rPr lang="en-US" sz="1600" dirty="0"/>
              <a:t>$1</a:t>
            </a:r>
          </a:p>
        </p:txBody>
      </p:sp>
      <p:cxnSp>
        <p:nvCxnSpPr>
          <p:cNvPr id="31" name="Straight Connector 30">
            <a:extLst>
              <a:ext uri="{FF2B5EF4-FFF2-40B4-BE49-F238E27FC236}">
                <a16:creationId xmlns:a16="http://schemas.microsoft.com/office/drawing/2014/main" id="{0FA09C50-DCB8-A44B-A240-D21A1D418030}"/>
              </a:ext>
            </a:extLst>
          </p:cNvPr>
          <p:cNvCxnSpPr>
            <a:cxnSpLocks/>
          </p:cNvCxnSpPr>
          <p:nvPr/>
        </p:nvCxnSpPr>
        <p:spPr>
          <a:xfrm>
            <a:off x="2056483" y="2071114"/>
            <a:ext cx="3845658" cy="35817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6AC4E6-3772-090A-890D-C466790BEBAE}"/>
              </a:ext>
            </a:extLst>
          </p:cNvPr>
          <p:cNvCxnSpPr>
            <a:cxnSpLocks/>
          </p:cNvCxnSpPr>
          <p:nvPr/>
        </p:nvCxnSpPr>
        <p:spPr>
          <a:xfrm>
            <a:off x="2027411" y="878362"/>
            <a:ext cx="5163890" cy="48248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EC7F22-ADF5-3B61-03B6-528348F310F1}"/>
              </a:ext>
            </a:extLst>
          </p:cNvPr>
          <p:cNvCxnSpPr>
            <a:cxnSpLocks/>
          </p:cNvCxnSpPr>
          <p:nvPr/>
        </p:nvCxnSpPr>
        <p:spPr>
          <a:xfrm>
            <a:off x="3315665" y="878362"/>
            <a:ext cx="5233193" cy="48173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A6D4B7A-28B7-E4DF-38D7-E6AC5FE93DF2}"/>
              </a:ext>
            </a:extLst>
          </p:cNvPr>
          <p:cNvCxnSpPr>
            <a:cxnSpLocks/>
          </p:cNvCxnSpPr>
          <p:nvPr/>
        </p:nvCxnSpPr>
        <p:spPr>
          <a:xfrm>
            <a:off x="4535961" y="860576"/>
            <a:ext cx="5233193" cy="481735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F7A95D4-ED65-0345-E16B-B16EB1FABC78}"/>
              </a:ext>
            </a:extLst>
          </p:cNvPr>
          <p:cNvSpPr txBox="1"/>
          <p:nvPr/>
        </p:nvSpPr>
        <p:spPr>
          <a:xfrm rot="2564550">
            <a:off x="2104090" y="2414484"/>
            <a:ext cx="1263487" cy="307777"/>
          </a:xfrm>
          <a:prstGeom prst="rect">
            <a:avLst/>
          </a:prstGeom>
          <a:noFill/>
        </p:spPr>
        <p:txBody>
          <a:bodyPr wrap="none" rtlCol="0">
            <a:spAutoFit/>
          </a:bodyPr>
          <a:lstStyle/>
          <a:p>
            <a:r>
              <a:rPr lang="en-US" sz="1400" dirty="0" err="1"/>
              <a:t>Gigascale</a:t>
            </a:r>
            <a:r>
              <a:rPr lang="en-US" sz="1400" dirty="0"/>
              <a:t> (10</a:t>
            </a:r>
            <a:r>
              <a:rPr lang="en-US" sz="1400" baseline="30000" dirty="0"/>
              <a:t>9</a:t>
            </a:r>
            <a:r>
              <a:rPr lang="en-US" sz="1400" dirty="0"/>
              <a:t>)</a:t>
            </a:r>
          </a:p>
        </p:txBody>
      </p:sp>
      <p:sp>
        <p:nvSpPr>
          <p:cNvPr id="44" name="TextBox 43">
            <a:extLst>
              <a:ext uri="{FF2B5EF4-FFF2-40B4-BE49-F238E27FC236}">
                <a16:creationId xmlns:a16="http://schemas.microsoft.com/office/drawing/2014/main" id="{1A8C18EE-2A39-7C48-6BEA-3DB6F1350583}"/>
              </a:ext>
            </a:extLst>
          </p:cNvPr>
          <p:cNvSpPr txBox="1"/>
          <p:nvPr/>
        </p:nvSpPr>
        <p:spPr>
          <a:xfrm rot="2661632">
            <a:off x="2098557" y="1249351"/>
            <a:ext cx="1308115" cy="307777"/>
          </a:xfrm>
          <a:prstGeom prst="rect">
            <a:avLst/>
          </a:prstGeom>
          <a:noFill/>
        </p:spPr>
        <p:txBody>
          <a:bodyPr wrap="none" rtlCol="0">
            <a:spAutoFit/>
          </a:bodyPr>
          <a:lstStyle/>
          <a:p>
            <a:r>
              <a:rPr lang="en-US" sz="1400" dirty="0" err="1"/>
              <a:t>Terascale</a:t>
            </a:r>
            <a:r>
              <a:rPr lang="en-US" sz="1400" dirty="0"/>
              <a:t> (10</a:t>
            </a:r>
            <a:r>
              <a:rPr lang="en-US" sz="1400" baseline="30000" dirty="0"/>
              <a:t>12</a:t>
            </a:r>
            <a:r>
              <a:rPr lang="en-US" sz="1400" dirty="0"/>
              <a:t>)</a:t>
            </a:r>
          </a:p>
        </p:txBody>
      </p:sp>
      <p:sp>
        <p:nvSpPr>
          <p:cNvPr id="45" name="TextBox 44">
            <a:extLst>
              <a:ext uri="{FF2B5EF4-FFF2-40B4-BE49-F238E27FC236}">
                <a16:creationId xmlns:a16="http://schemas.microsoft.com/office/drawing/2014/main" id="{25A4F863-7FB3-FDDA-738C-0CB49398950B}"/>
              </a:ext>
            </a:extLst>
          </p:cNvPr>
          <p:cNvSpPr txBox="1"/>
          <p:nvPr/>
        </p:nvSpPr>
        <p:spPr>
          <a:xfrm rot="2560673">
            <a:off x="3397515" y="1258244"/>
            <a:ext cx="1324209" cy="307777"/>
          </a:xfrm>
          <a:prstGeom prst="rect">
            <a:avLst/>
          </a:prstGeom>
          <a:noFill/>
        </p:spPr>
        <p:txBody>
          <a:bodyPr wrap="none" rtlCol="0">
            <a:spAutoFit/>
          </a:bodyPr>
          <a:lstStyle/>
          <a:p>
            <a:r>
              <a:rPr lang="en-US" sz="1400" dirty="0" err="1"/>
              <a:t>Petascale</a:t>
            </a:r>
            <a:r>
              <a:rPr lang="en-US" sz="1400" dirty="0"/>
              <a:t> (10</a:t>
            </a:r>
            <a:r>
              <a:rPr lang="en-US" sz="1400" baseline="30000" dirty="0"/>
              <a:t>15</a:t>
            </a:r>
            <a:r>
              <a:rPr lang="en-US" sz="1400" dirty="0"/>
              <a:t>)</a:t>
            </a:r>
          </a:p>
        </p:txBody>
      </p:sp>
      <p:sp>
        <p:nvSpPr>
          <p:cNvPr id="46" name="TextBox 45">
            <a:extLst>
              <a:ext uri="{FF2B5EF4-FFF2-40B4-BE49-F238E27FC236}">
                <a16:creationId xmlns:a16="http://schemas.microsoft.com/office/drawing/2014/main" id="{A2252A2B-7F96-15D6-F64D-56233E710CBC}"/>
              </a:ext>
            </a:extLst>
          </p:cNvPr>
          <p:cNvSpPr txBox="1"/>
          <p:nvPr/>
        </p:nvSpPr>
        <p:spPr>
          <a:xfrm rot="2604941">
            <a:off x="4724402" y="1249351"/>
            <a:ext cx="1250727" cy="307777"/>
          </a:xfrm>
          <a:prstGeom prst="rect">
            <a:avLst/>
          </a:prstGeom>
          <a:noFill/>
        </p:spPr>
        <p:txBody>
          <a:bodyPr wrap="none" rtlCol="0">
            <a:spAutoFit/>
          </a:bodyPr>
          <a:lstStyle/>
          <a:p>
            <a:r>
              <a:rPr lang="en-US" sz="1400" dirty="0" err="1"/>
              <a:t>Exascale</a:t>
            </a:r>
            <a:r>
              <a:rPr lang="en-US" sz="1400" dirty="0"/>
              <a:t> (10</a:t>
            </a:r>
            <a:r>
              <a:rPr lang="en-US" sz="1400" baseline="30000" dirty="0"/>
              <a:t>18</a:t>
            </a:r>
            <a:r>
              <a:rPr lang="en-US" sz="1400" dirty="0"/>
              <a:t>)</a:t>
            </a:r>
          </a:p>
        </p:txBody>
      </p:sp>
      <p:cxnSp>
        <p:nvCxnSpPr>
          <p:cNvPr id="47" name="Straight Connector 46">
            <a:extLst>
              <a:ext uri="{FF2B5EF4-FFF2-40B4-BE49-F238E27FC236}">
                <a16:creationId xmlns:a16="http://schemas.microsoft.com/office/drawing/2014/main" id="{B00796F5-CEF5-233F-95E7-AF91A8DB7F57}"/>
              </a:ext>
            </a:extLst>
          </p:cNvPr>
          <p:cNvCxnSpPr>
            <a:cxnSpLocks/>
          </p:cNvCxnSpPr>
          <p:nvPr/>
        </p:nvCxnSpPr>
        <p:spPr>
          <a:xfrm>
            <a:off x="5908696" y="908997"/>
            <a:ext cx="3899344" cy="35826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B3902D-FC4D-5AD4-5BA8-77187CCCB7BB}"/>
              </a:ext>
            </a:extLst>
          </p:cNvPr>
          <p:cNvCxnSpPr>
            <a:cxnSpLocks/>
          </p:cNvCxnSpPr>
          <p:nvPr/>
        </p:nvCxnSpPr>
        <p:spPr>
          <a:xfrm>
            <a:off x="7204781" y="871538"/>
            <a:ext cx="2595518" cy="24036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E58F244-78A4-167C-9847-0906179E5BB2}"/>
              </a:ext>
            </a:extLst>
          </p:cNvPr>
          <p:cNvCxnSpPr>
            <a:cxnSpLocks/>
          </p:cNvCxnSpPr>
          <p:nvPr/>
        </p:nvCxnSpPr>
        <p:spPr>
          <a:xfrm>
            <a:off x="8540174" y="885059"/>
            <a:ext cx="1260125" cy="119718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0D4A4AE-1C4F-8229-CDAD-673A98A7D2C5}"/>
              </a:ext>
            </a:extLst>
          </p:cNvPr>
          <p:cNvSpPr txBox="1"/>
          <p:nvPr/>
        </p:nvSpPr>
        <p:spPr>
          <a:xfrm rot="2604941">
            <a:off x="5950626" y="1223616"/>
            <a:ext cx="1373838" cy="307777"/>
          </a:xfrm>
          <a:prstGeom prst="rect">
            <a:avLst/>
          </a:prstGeom>
          <a:noFill/>
        </p:spPr>
        <p:txBody>
          <a:bodyPr wrap="none" rtlCol="0">
            <a:spAutoFit/>
          </a:bodyPr>
          <a:lstStyle/>
          <a:p>
            <a:r>
              <a:rPr lang="en-US" sz="1400" dirty="0" err="1"/>
              <a:t>Zettascale</a:t>
            </a:r>
            <a:r>
              <a:rPr lang="en-US" sz="1400" dirty="0"/>
              <a:t> (10</a:t>
            </a:r>
            <a:r>
              <a:rPr lang="en-US" sz="1400" baseline="30000" dirty="0"/>
              <a:t>21</a:t>
            </a:r>
            <a:r>
              <a:rPr lang="en-US" sz="1400" dirty="0"/>
              <a:t>)</a:t>
            </a:r>
          </a:p>
        </p:txBody>
      </p:sp>
      <p:sp>
        <p:nvSpPr>
          <p:cNvPr id="54" name="TextBox 53">
            <a:extLst>
              <a:ext uri="{FF2B5EF4-FFF2-40B4-BE49-F238E27FC236}">
                <a16:creationId xmlns:a16="http://schemas.microsoft.com/office/drawing/2014/main" id="{57ADBC2A-D687-2792-68E5-91BE8C9A5B94}"/>
              </a:ext>
            </a:extLst>
          </p:cNvPr>
          <p:cNvSpPr txBox="1"/>
          <p:nvPr/>
        </p:nvSpPr>
        <p:spPr>
          <a:xfrm rot="2604941">
            <a:off x="7308535" y="1248994"/>
            <a:ext cx="1373709" cy="307777"/>
          </a:xfrm>
          <a:prstGeom prst="rect">
            <a:avLst/>
          </a:prstGeom>
          <a:noFill/>
        </p:spPr>
        <p:txBody>
          <a:bodyPr wrap="none" rtlCol="0">
            <a:spAutoFit/>
          </a:bodyPr>
          <a:lstStyle/>
          <a:p>
            <a:r>
              <a:rPr lang="en-US" sz="1400" dirty="0" err="1"/>
              <a:t>Yottascale</a:t>
            </a:r>
            <a:r>
              <a:rPr lang="en-US" sz="1400" dirty="0"/>
              <a:t> (10</a:t>
            </a:r>
            <a:r>
              <a:rPr lang="en-US" sz="1400" baseline="30000" dirty="0"/>
              <a:t>24</a:t>
            </a:r>
            <a:r>
              <a:rPr lang="en-US" sz="1400" dirty="0"/>
              <a:t>)</a:t>
            </a:r>
          </a:p>
        </p:txBody>
      </p:sp>
      <p:sp>
        <p:nvSpPr>
          <p:cNvPr id="55" name="TextBox 54">
            <a:extLst>
              <a:ext uri="{FF2B5EF4-FFF2-40B4-BE49-F238E27FC236}">
                <a16:creationId xmlns:a16="http://schemas.microsoft.com/office/drawing/2014/main" id="{33EE4F31-788B-E482-CE2E-35125061A41E}"/>
              </a:ext>
            </a:extLst>
          </p:cNvPr>
          <p:cNvSpPr txBox="1"/>
          <p:nvPr/>
        </p:nvSpPr>
        <p:spPr>
          <a:xfrm rot="2604941">
            <a:off x="8582182" y="1260799"/>
            <a:ext cx="1465145" cy="307777"/>
          </a:xfrm>
          <a:prstGeom prst="rect">
            <a:avLst/>
          </a:prstGeom>
          <a:noFill/>
        </p:spPr>
        <p:txBody>
          <a:bodyPr wrap="none" rtlCol="0">
            <a:spAutoFit/>
          </a:bodyPr>
          <a:lstStyle/>
          <a:p>
            <a:r>
              <a:rPr lang="en-US" sz="1400" dirty="0" err="1"/>
              <a:t>Ronnascale</a:t>
            </a:r>
            <a:r>
              <a:rPr lang="en-US" sz="1400" dirty="0"/>
              <a:t> (10</a:t>
            </a:r>
            <a:r>
              <a:rPr lang="en-US" sz="1400" baseline="30000" dirty="0"/>
              <a:t>27</a:t>
            </a:r>
            <a:r>
              <a:rPr lang="en-US" sz="1400" dirty="0"/>
              <a:t>)</a:t>
            </a:r>
          </a:p>
        </p:txBody>
      </p:sp>
      <p:cxnSp>
        <p:nvCxnSpPr>
          <p:cNvPr id="26" name="Straight Connector 25">
            <a:extLst>
              <a:ext uri="{FF2B5EF4-FFF2-40B4-BE49-F238E27FC236}">
                <a16:creationId xmlns:a16="http://schemas.microsoft.com/office/drawing/2014/main" id="{89997857-9290-3147-7A62-A64B02AF1D19}"/>
              </a:ext>
            </a:extLst>
          </p:cNvPr>
          <p:cNvCxnSpPr>
            <a:cxnSpLocks/>
          </p:cNvCxnSpPr>
          <p:nvPr/>
        </p:nvCxnSpPr>
        <p:spPr>
          <a:xfrm flipV="1">
            <a:off x="2038953" y="3046527"/>
            <a:ext cx="9933972" cy="1082561"/>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A4AF8EA-122E-326A-6B5D-2CED157278CB}"/>
              </a:ext>
            </a:extLst>
          </p:cNvPr>
          <p:cNvSpPr txBox="1"/>
          <p:nvPr/>
        </p:nvSpPr>
        <p:spPr>
          <a:xfrm>
            <a:off x="10177232" y="2417256"/>
            <a:ext cx="1629933" cy="646331"/>
          </a:xfrm>
          <a:prstGeom prst="rect">
            <a:avLst/>
          </a:prstGeom>
          <a:noFill/>
        </p:spPr>
        <p:txBody>
          <a:bodyPr wrap="none" rtlCol="0">
            <a:spAutoFit/>
          </a:bodyPr>
          <a:lstStyle/>
          <a:p>
            <a:r>
              <a:rPr lang="en-US" b="1" dirty="0"/>
              <a:t>GDP/Employee</a:t>
            </a:r>
          </a:p>
          <a:p>
            <a:r>
              <a:rPr lang="en-US" b="1" dirty="0"/>
              <a:t>Trend</a:t>
            </a:r>
          </a:p>
        </p:txBody>
      </p:sp>
      <p:sp>
        <p:nvSpPr>
          <p:cNvPr id="50" name="Title 1">
            <a:extLst>
              <a:ext uri="{FF2B5EF4-FFF2-40B4-BE49-F238E27FC236}">
                <a16:creationId xmlns:a16="http://schemas.microsoft.com/office/drawing/2014/main" id="{079AACF6-BD5A-34DB-D6A2-D9CBC87525F7}"/>
              </a:ext>
            </a:extLst>
          </p:cNvPr>
          <p:cNvSpPr>
            <a:spLocks noGrp="1"/>
          </p:cNvSpPr>
          <p:nvPr>
            <p:ph type="title"/>
          </p:nvPr>
        </p:nvSpPr>
        <p:spPr>
          <a:xfrm>
            <a:off x="115293" y="144840"/>
            <a:ext cx="10753200" cy="451576"/>
          </a:xfrm>
        </p:spPr>
        <p:txBody>
          <a:bodyPr/>
          <a:lstStyle/>
          <a:p>
            <a:r>
              <a:rPr lang="en-US" sz="3600" dirty="0"/>
              <a:t>Estimating Knowledge Worker Productivity</a:t>
            </a:r>
          </a:p>
        </p:txBody>
      </p:sp>
      <p:sp>
        <p:nvSpPr>
          <p:cNvPr id="52" name="TextBox 51">
            <a:extLst>
              <a:ext uri="{FF2B5EF4-FFF2-40B4-BE49-F238E27FC236}">
                <a16:creationId xmlns:a16="http://schemas.microsoft.com/office/drawing/2014/main" id="{D60F82D8-F39D-F252-6319-ED4E352B2E73}"/>
              </a:ext>
            </a:extLst>
          </p:cNvPr>
          <p:cNvSpPr txBox="1"/>
          <p:nvPr/>
        </p:nvSpPr>
        <p:spPr>
          <a:xfrm>
            <a:off x="10225787" y="3287254"/>
            <a:ext cx="1581972" cy="2308324"/>
          </a:xfrm>
          <a:prstGeom prst="rect">
            <a:avLst/>
          </a:prstGeom>
          <a:noFill/>
        </p:spPr>
        <p:txBody>
          <a:bodyPr wrap="none" rtlCol="0">
            <a:spAutoFit/>
          </a:bodyPr>
          <a:lstStyle/>
          <a:p>
            <a:r>
              <a:rPr lang="en-US" u="sng" dirty="0"/>
              <a:t>Based on USA</a:t>
            </a:r>
          </a:p>
          <a:p>
            <a:r>
              <a:rPr lang="en-US" u="sng" dirty="0"/>
              <a:t>Historical Data</a:t>
            </a:r>
          </a:p>
          <a:p>
            <a:r>
              <a:rPr lang="en-US" u="sng" dirty="0"/>
              <a:t>Year         Value</a:t>
            </a:r>
          </a:p>
          <a:p>
            <a:r>
              <a:rPr lang="en-US" dirty="0"/>
              <a:t>1960        $10K</a:t>
            </a:r>
          </a:p>
          <a:p>
            <a:r>
              <a:rPr lang="en-US" dirty="0"/>
              <a:t>1980        $33K</a:t>
            </a:r>
          </a:p>
          <a:p>
            <a:r>
              <a:rPr lang="en-US" dirty="0"/>
              <a:t>2000        $78K</a:t>
            </a:r>
          </a:p>
          <a:p>
            <a:r>
              <a:rPr lang="en-US" dirty="0"/>
              <a:t>2020.     $151K</a:t>
            </a:r>
          </a:p>
          <a:p>
            <a:r>
              <a:rPr lang="en-US" dirty="0"/>
              <a:t>2023      $169K</a:t>
            </a:r>
          </a:p>
        </p:txBody>
      </p:sp>
      <p:cxnSp>
        <p:nvCxnSpPr>
          <p:cNvPr id="2" name="Straight Connector 1">
            <a:extLst>
              <a:ext uri="{FF2B5EF4-FFF2-40B4-BE49-F238E27FC236}">
                <a16:creationId xmlns:a16="http://schemas.microsoft.com/office/drawing/2014/main" id="{C3FEA8BD-6106-D600-F69C-EC4CF056E9E2}"/>
              </a:ext>
            </a:extLst>
          </p:cNvPr>
          <p:cNvCxnSpPr>
            <a:cxnSpLocks/>
          </p:cNvCxnSpPr>
          <p:nvPr/>
        </p:nvCxnSpPr>
        <p:spPr>
          <a:xfrm>
            <a:off x="2056482" y="3757062"/>
            <a:ext cx="2058318" cy="19386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65BF40-73A1-0BBA-4C28-37E97EF9D246}"/>
              </a:ext>
            </a:extLst>
          </p:cNvPr>
          <p:cNvCxnSpPr>
            <a:cxnSpLocks/>
          </p:cNvCxnSpPr>
          <p:nvPr/>
        </p:nvCxnSpPr>
        <p:spPr>
          <a:xfrm>
            <a:off x="2047718" y="2929736"/>
            <a:ext cx="3064609" cy="274819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72F70B3-260A-7D77-EDF0-F68F3C497664}"/>
              </a:ext>
            </a:extLst>
          </p:cNvPr>
          <p:cNvSpPr txBox="1"/>
          <p:nvPr/>
        </p:nvSpPr>
        <p:spPr>
          <a:xfrm rot="2666111">
            <a:off x="2118332" y="4088945"/>
            <a:ext cx="1210716" cy="307777"/>
          </a:xfrm>
          <a:prstGeom prst="rect">
            <a:avLst/>
          </a:prstGeom>
          <a:noFill/>
        </p:spPr>
        <p:txBody>
          <a:bodyPr wrap="none" rtlCol="0">
            <a:spAutoFit/>
          </a:bodyPr>
          <a:lstStyle/>
          <a:p>
            <a:r>
              <a:rPr lang="en-US" sz="1400" dirty="0" err="1"/>
              <a:t>Kiloscale</a:t>
            </a:r>
            <a:r>
              <a:rPr lang="en-US" sz="1400" dirty="0"/>
              <a:t> (10</a:t>
            </a:r>
            <a:r>
              <a:rPr lang="en-US" sz="1400" baseline="30000" dirty="0"/>
              <a:t>3</a:t>
            </a:r>
            <a:r>
              <a:rPr lang="en-US" sz="1400" dirty="0"/>
              <a:t>)</a:t>
            </a:r>
          </a:p>
        </p:txBody>
      </p:sp>
      <p:sp>
        <p:nvSpPr>
          <p:cNvPr id="34" name="TextBox 33">
            <a:extLst>
              <a:ext uri="{FF2B5EF4-FFF2-40B4-BE49-F238E27FC236}">
                <a16:creationId xmlns:a16="http://schemas.microsoft.com/office/drawing/2014/main" id="{9601FC52-DE67-2CC0-AB7D-F804032C93C3}"/>
              </a:ext>
            </a:extLst>
          </p:cNvPr>
          <p:cNvSpPr txBox="1"/>
          <p:nvPr/>
        </p:nvSpPr>
        <p:spPr>
          <a:xfrm rot="2581868">
            <a:off x="2047711" y="3242477"/>
            <a:ext cx="1351652" cy="307777"/>
          </a:xfrm>
          <a:prstGeom prst="rect">
            <a:avLst/>
          </a:prstGeom>
          <a:noFill/>
        </p:spPr>
        <p:txBody>
          <a:bodyPr wrap="square" rtlCol="0">
            <a:spAutoFit/>
          </a:bodyPr>
          <a:lstStyle/>
          <a:p>
            <a:r>
              <a:rPr lang="en-US" sz="1400" dirty="0" err="1"/>
              <a:t>Megascale</a:t>
            </a:r>
            <a:r>
              <a:rPr lang="en-US" sz="1400" dirty="0"/>
              <a:t> (10</a:t>
            </a:r>
            <a:r>
              <a:rPr lang="en-US" sz="1400" baseline="30000" dirty="0"/>
              <a:t>6</a:t>
            </a:r>
            <a:r>
              <a:rPr lang="en-US" sz="1400" dirty="0"/>
              <a:t>)</a:t>
            </a:r>
          </a:p>
        </p:txBody>
      </p:sp>
      <p:sp>
        <p:nvSpPr>
          <p:cNvPr id="7" name="TextBox 6">
            <a:extLst>
              <a:ext uri="{FF2B5EF4-FFF2-40B4-BE49-F238E27FC236}">
                <a16:creationId xmlns:a16="http://schemas.microsoft.com/office/drawing/2014/main" id="{161120AE-8B24-BBC3-6D97-874157905BD0}"/>
              </a:ext>
            </a:extLst>
          </p:cNvPr>
          <p:cNvSpPr txBox="1"/>
          <p:nvPr/>
        </p:nvSpPr>
        <p:spPr>
          <a:xfrm>
            <a:off x="496554" y="6316734"/>
            <a:ext cx="5811656" cy="461665"/>
          </a:xfrm>
          <a:prstGeom prst="rect">
            <a:avLst/>
          </a:prstGeom>
          <a:noFill/>
        </p:spPr>
        <p:txBody>
          <a:bodyPr wrap="none" rtlCol="0">
            <a:spAutoFit/>
          </a:bodyPr>
          <a:lstStyle/>
          <a:p>
            <a:r>
              <a:rPr lang="en-US" sz="1200" dirty="0"/>
              <a:t>Cost of computation goes down by 1000x every 20 years  (left to right diagonals), </a:t>
            </a:r>
            <a:br>
              <a:rPr lang="cs-CZ" sz="1200" dirty="0"/>
            </a:br>
            <a:r>
              <a:rPr lang="en-US" sz="1200" dirty="0"/>
              <a:t>driving knowledge worker productivity up.</a:t>
            </a:r>
          </a:p>
        </p:txBody>
      </p:sp>
    </p:spTree>
    <p:extLst>
      <p:ext uri="{BB962C8B-B14F-4D97-AF65-F5344CB8AC3E}">
        <p14:creationId xmlns:p14="http://schemas.microsoft.com/office/powerpoint/2010/main" val="10534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2FAF-2581-996F-D191-A11BC1F41825}"/>
              </a:ext>
            </a:extLst>
          </p:cNvPr>
          <p:cNvSpPr>
            <a:spLocks noGrp="1"/>
          </p:cNvSpPr>
          <p:nvPr>
            <p:ph type="title"/>
          </p:nvPr>
        </p:nvSpPr>
        <p:spPr/>
        <p:txBody>
          <a:bodyPr>
            <a:normAutofit fontScale="90000"/>
          </a:bodyPr>
          <a:lstStyle/>
          <a:p>
            <a:r>
              <a:rPr lang="en-US" dirty="0"/>
              <a:t>We get the future we invest in:</a:t>
            </a:r>
            <a:br>
              <a:rPr lang="en-US" dirty="0"/>
            </a:br>
            <a:r>
              <a:rPr lang="en-US" dirty="0"/>
              <a:t>AI tools to experiment with today</a:t>
            </a:r>
          </a:p>
        </p:txBody>
      </p:sp>
      <p:sp>
        <p:nvSpPr>
          <p:cNvPr id="9" name="Slide Number Placeholder 8">
            <a:extLst>
              <a:ext uri="{FF2B5EF4-FFF2-40B4-BE49-F238E27FC236}">
                <a16:creationId xmlns:a16="http://schemas.microsoft.com/office/drawing/2014/main" id="{7FBB914C-B32E-C85B-B8CC-65E3D5806649}"/>
              </a:ext>
            </a:extLst>
          </p:cNvPr>
          <p:cNvSpPr>
            <a:spLocks noGrp="1"/>
          </p:cNvSpPr>
          <p:nvPr>
            <p:ph type="sldNum" sz="quarter" idx="4"/>
          </p:nvPr>
        </p:nvSpPr>
        <p:spPr/>
        <p:txBody>
          <a:bodyPr/>
          <a:lstStyle/>
          <a:p>
            <a:fld id="{7F8B490F-D825-A14A-9646-8232BBFC918A}" type="slidenum">
              <a:rPr lang="en-US" smtClean="0"/>
              <a:t>7</a:t>
            </a:fld>
            <a:endParaRPr lang="en-US"/>
          </a:p>
        </p:txBody>
      </p:sp>
      <p:sp>
        <p:nvSpPr>
          <p:cNvPr id="8" name="Footer Placeholder 7">
            <a:extLst>
              <a:ext uri="{FF2B5EF4-FFF2-40B4-BE49-F238E27FC236}">
                <a16:creationId xmlns:a16="http://schemas.microsoft.com/office/drawing/2014/main" id="{6F21FB6C-1EDB-54AB-6689-D42F8115DF37}"/>
              </a:ext>
            </a:extLst>
          </p:cNvPr>
          <p:cNvSpPr>
            <a:spLocks noGrp="1"/>
          </p:cNvSpPr>
          <p:nvPr>
            <p:ph type="ftr" sz="quarter" idx="3"/>
          </p:nvPr>
        </p:nvSpPr>
        <p:spPr/>
        <p:txBody>
          <a:bodyPr/>
          <a:lstStyle/>
          <a:p>
            <a:r>
              <a:rPr lang="en-US"/>
              <a:t>National Academy - Service Systems and AI</a:t>
            </a:r>
          </a:p>
        </p:txBody>
      </p:sp>
      <p:sp>
        <p:nvSpPr>
          <p:cNvPr id="7" name="Date Placeholder 6">
            <a:extLst>
              <a:ext uri="{FF2B5EF4-FFF2-40B4-BE49-F238E27FC236}">
                <a16:creationId xmlns:a16="http://schemas.microsoft.com/office/drawing/2014/main" id="{47EC176C-CDFF-15A0-BCBC-E33D768154A6}"/>
              </a:ext>
            </a:extLst>
          </p:cNvPr>
          <p:cNvSpPr>
            <a:spLocks noGrp="1"/>
          </p:cNvSpPr>
          <p:nvPr>
            <p:ph type="dt" sz="half" idx="4294967295"/>
          </p:nvPr>
        </p:nvSpPr>
        <p:spPr>
          <a:xfrm>
            <a:off x="0" y="0"/>
            <a:ext cx="0" cy="0"/>
          </a:xfrm>
        </p:spPr>
        <p:txBody>
          <a:bodyPr/>
          <a:lstStyle/>
          <a:p>
            <a:fld id="{6619D3F3-0549-7F4A-A6EB-291DDA2A2FFA}" type="datetime1">
              <a:rPr lang="en-US" smtClean="0"/>
              <a:t>12/5/2024</a:t>
            </a:fld>
            <a:endParaRPr lang="en-US"/>
          </a:p>
        </p:txBody>
      </p:sp>
      <p:sp>
        <p:nvSpPr>
          <p:cNvPr id="5" name="TextBox 4">
            <a:extLst>
              <a:ext uri="{FF2B5EF4-FFF2-40B4-BE49-F238E27FC236}">
                <a16:creationId xmlns:a16="http://schemas.microsoft.com/office/drawing/2014/main" id="{02C352A2-91E1-1B54-57F1-C40DD6E6CD13}"/>
              </a:ext>
            </a:extLst>
          </p:cNvPr>
          <p:cNvSpPr txBox="1"/>
          <p:nvPr/>
        </p:nvSpPr>
        <p:spPr>
          <a:xfrm>
            <a:off x="5730240" y="2168434"/>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E5196238-C34B-84D8-75D1-3C0DED92DD81}"/>
              </a:ext>
            </a:extLst>
          </p:cNvPr>
          <p:cNvSpPr txBox="1"/>
          <p:nvPr/>
        </p:nvSpPr>
        <p:spPr>
          <a:xfrm>
            <a:off x="2985235" y="2168434"/>
            <a:ext cx="5859472" cy="2246769"/>
          </a:xfrm>
          <a:prstGeom prst="rect">
            <a:avLst/>
          </a:prstGeom>
          <a:noFill/>
          <a:ln w="127000">
            <a:solidFill>
              <a:srgbClr val="00B050"/>
            </a:solidFill>
          </a:ln>
        </p:spPr>
        <p:txBody>
          <a:bodyPr wrap="square" rtlCol="0">
            <a:spAutoFit/>
          </a:bodyPr>
          <a:lstStyle/>
          <a:p>
            <a:pPr algn="ctr"/>
            <a:r>
              <a:rPr lang="en-US" sz="2800" dirty="0"/>
              <a:t>“Service providers </a:t>
            </a:r>
          </a:p>
          <a:p>
            <a:pPr algn="ctr"/>
            <a:r>
              <a:rPr lang="en-US" sz="2800" dirty="0"/>
              <a:t>will not be replaced by AI, </a:t>
            </a:r>
          </a:p>
          <a:p>
            <a:pPr algn="ctr"/>
            <a:r>
              <a:rPr lang="en-US" sz="2800" dirty="0"/>
              <a:t>but trusted service providers </a:t>
            </a:r>
          </a:p>
          <a:p>
            <a:pPr algn="ctr"/>
            <a:r>
              <a:rPr lang="en-US" sz="2800" dirty="0"/>
              <a:t>who use AI (well and responsibly) </a:t>
            </a:r>
          </a:p>
          <a:p>
            <a:pPr algn="ctr"/>
            <a:r>
              <a:rPr lang="en-US" sz="2800" dirty="0"/>
              <a:t>will replace those who don’t.”</a:t>
            </a:r>
          </a:p>
        </p:txBody>
      </p:sp>
      <p:sp>
        <p:nvSpPr>
          <p:cNvPr id="12" name="TextBox 11">
            <a:extLst>
              <a:ext uri="{FF2B5EF4-FFF2-40B4-BE49-F238E27FC236}">
                <a16:creationId xmlns:a16="http://schemas.microsoft.com/office/drawing/2014/main" id="{30519104-4705-2C85-167C-D8B589A337EB}"/>
              </a:ext>
            </a:extLst>
          </p:cNvPr>
          <p:cNvSpPr txBox="1"/>
          <p:nvPr/>
        </p:nvSpPr>
        <p:spPr>
          <a:xfrm>
            <a:off x="1851009" y="5090769"/>
            <a:ext cx="8489982" cy="461665"/>
          </a:xfrm>
          <a:prstGeom prst="rect">
            <a:avLst/>
          </a:prstGeom>
          <a:noFill/>
          <a:ln w="38100">
            <a:solidFill>
              <a:schemeClr val="accent1">
                <a:lumMod val="75000"/>
              </a:schemeClr>
            </a:solidFill>
          </a:ln>
        </p:spPr>
        <p:txBody>
          <a:bodyPr wrap="square" rtlCol="0">
            <a:spAutoFit/>
          </a:bodyPr>
          <a:lstStyle/>
          <a:p>
            <a:r>
              <a:rPr lang="en-US" dirty="0"/>
              <a:t>Every person in a role in an organization is a service provider.</a:t>
            </a:r>
          </a:p>
        </p:txBody>
      </p:sp>
    </p:spTree>
    <p:extLst>
      <p:ext uri="{BB962C8B-B14F-4D97-AF65-F5344CB8AC3E}">
        <p14:creationId xmlns:p14="http://schemas.microsoft.com/office/powerpoint/2010/main" val="89607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Service Science</a:t>
            </a:r>
          </a:p>
        </p:txBody>
      </p:sp>
      <p:sp>
        <p:nvSpPr>
          <p:cNvPr id="5" name="Zástupný symbol pro obsah 4"/>
          <p:cNvSpPr>
            <a:spLocks noGrp="1"/>
          </p:cNvSpPr>
          <p:nvPr>
            <p:ph idx="1"/>
          </p:nvPr>
        </p:nvSpPr>
        <p:spPr/>
        <p:txBody>
          <a:bodyPr/>
          <a:lstStyle/>
          <a:p>
            <a:r>
              <a:rPr lang="en-GB" i="1" dirty="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a:t>
            </a:r>
            <a:endParaRPr lang="en-GB" dirty="0"/>
          </a:p>
        </p:txBody>
      </p:sp>
    </p:spTree>
    <p:extLst>
      <p:ext uri="{BB962C8B-B14F-4D97-AF65-F5344CB8AC3E}">
        <p14:creationId xmlns:p14="http://schemas.microsoft.com/office/powerpoint/2010/main" val="259459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Multidisciplinarity</a:t>
            </a:r>
          </a:p>
        </p:txBody>
      </p:sp>
      <p:sp>
        <p:nvSpPr>
          <p:cNvPr id="3" name="Zástupný symbol pro obsah 2"/>
          <p:cNvSpPr>
            <a:spLocks noGrp="1"/>
          </p:cNvSpPr>
          <p:nvPr>
            <p:ph idx="1"/>
          </p:nvPr>
        </p:nvSpPr>
        <p:spPr/>
        <p:txBody>
          <a:bodyPr/>
          <a:lstStyle/>
          <a:p>
            <a:r>
              <a:rPr lang="en-GB" dirty="0"/>
              <a:t>Any combination of curricula, training and research programs that are designed to teach individuals to apply their </a:t>
            </a:r>
            <a:r>
              <a:rPr lang="en-GB" i="1" dirty="0"/>
              <a:t>learned</a:t>
            </a:r>
            <a:r>
              <a:rPr lang="en-GB" dirty="0"/>
              <a:t> knowledge in order to encourage innovation in how organizations create value for their customers and shareholders that could not be achieved through such a disciplines working in isolation. </a:t>
            </a:r>
          </a:p>
        </p:txBody>
      </p:sp>
    </p:spTree>
    <p:extLst>
      <p:ext uri="{BB962C8B-B14F-4D97-AF65-F5344CB8AC3E}">
        <p14:creationId xmlns:p14="http://schemas.microsoft.com/office/powerpoint/2010/main" val="816433412"/>
      </p:ext>
    </p:extLst>
  </p:cSld>
  <p:clrMapOvr>
    <a:masterClrMapping/>
  </p:clrMapOvr>
</p:sld>
</file>

<file path=ppt/theme/theme1.xml><?xml version="1.0" encoding="utf-8"?>
<a:theme xmlns:a="http://schemas.openxmlformats.org/drawingml/2006/main" name="Presentation_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16-9-cz-v11.potx" id="{CC8A8F36-F90E-47B8-AA8B-47CD9FA26D45}" vid="{F37B510A-92AD-44BC-A820-9903B202F07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 SeSLab</Template>
  <TotalTime>44</TotalTime>
  <Words>2450</Words>
  <Application>Microsoft Office PowerPoint</Application>
  <PresentationFormat>Širokoúhlá obrazovka</PresentationFormat>
  <Paragraphs>312</Paragraphs>
  <Slides>29</Slides>
  <Notes>15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29</vt:i4>
      </vt:variant>
    </vt:vector>
  </HeadingPairs>
  <TitlesOfParts>
    <vt:vector size="39" baseType="lpstr">
      <vt:lpstr>Aptos</vt:lpstr>
      <vt:lpstr>Arial</vt:lpstr>
      <vt:lpstr>Calibri</vt:lpstr>
      <vt:lpstr>Open Sans</vt:lpstr>
      <vt:lpstr>Raleway 1</vt:lpstr>
      <vt:lpstr>Slack-Lato</vt:lpstr>
      <vt:lpstr>Tahoma</vt:lpstr>
      <vt:lpstr>Times New Roman</vt:lpstr>
      <vt:lpstr>Wingdings</vt:lpstr>
      <vt:lpstr>Presentation_Seslab</vt:lpstr>
      <vt:lpstr>Understanding T-Shaped Skills</vt:lpstr>
      <vt:lpstr>Time</vt:lpstr>
      <vt:lpstr>Cost</vt:lpstr>
      <vt:lpstr>Cost of Computation (Diagonals)</vt:lpstr>
      <vt:lpstr>Cost of Computation (Diagonals)</vt:lpstr>
      <vt:lpstr>Estimating Knowledge Worker Productivity</vt:lpstr>
      <vt:lpstr>We get the future we invest in: AI tools to experiment with today</vt:lpstr>
      <vt:lpstr>Service Science</vt:lpstr>
      <vt:lpstr>Multidisciplinarity</vt:lpstr>
      <vt:lpstr>Interdisciplinarity</vt:lpstr>
      <vt:lpstr>Transdisciplinarity</vt:lpstr>
      <vt:lpstr>Understanding</vt:lpstr>
      <vt:lpstr>Multidisciplinarity </vt:lpstr>
      <vt:lpstr>T – shape professionals </vt:lpstr>
      <vt:lpstr>T-shape and university curricula</vt:lpstr>
      <vt:lpstr>Prezentace aplikace PowerPoint</vt:lpstr>
      <vt:lpstr>Prezentace aplikace PowerPoint</vt:lpstr>
      <vt:lpstr>Prezentace aplikace PowerPoint</vt:lpstr>
      <vt:lpstr>Next Generation: Future-Ready T-Shaped Adaptive Innovators</vt:lpstr>
      <vt:lpstr>Prezentace aplikace PowerPoint</vt:lpstr>
      <vt:lpstr>Prezentace aplikace PowerPoint</vt:lpstr>
      <vt:lpstr>MyT-Me T-Top Categories </vt:lpstr>
      <vt:lpstr>So… MyT-Me scores your T-shape by..  </vt:lpstr>
      <vt:lpstr>My T Me application</vt:lpstr>
      <vt:lpstr>MyT-Me  Getting Started</vt:lpstr>
      <vt:lpstr>Prezentace aplikace PowerPoint</vt:lpstr>
      <vt:lpstr>Prezentace aplikace PowerPoint</vt:lpstr>
      <vt:lpstr>Prezentace aplikace PowerPoint</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Leonard Walletzký</cp:lastModifiedBy>
  <cp:revision>2</cp:revision>
  <dcterms:created xsi:type="dcterms:W3CDTF">2013-01-27T09:14:16Z</dcterms:created>
  <dcterms:modified xsi:type="dcterms:W3CDTF">2024-12-05T11:03:03Z</dcterms:modified>
  <cp:category/>
</cp:coreProperties>
</file>