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3"/>
  </p:notesMasterIdLst>
  <p:sldIdLst>
    <p:sldId id="513" r:id="rId2"/>
    <p:sldId id="763" r:id="rId3"/>
    <p:sldId id="1096" r:id="rId4"/>
    <p:sldId id="1054" r:id="rId5"/>
    <p:sldId id="1159" r:id="rId6"/>
    <p:sldId id="1160" r:id="rId7"/>
    <p:sldId id="1056" r:id="rId8"/>
    <p:sldId id="1103" r:id="rId9"/>
    <p:sldId id="1104" r:id="rId10"/>
    <p:sldId id="1106" r:id="rId11"/>
    <p:sldId id="1164" r:id="rId12"/>
    <p:sldId id="1162" r:id="rId13"/>
    <p:sldId id="1163" r:id="rId14"/>
    <p:sldId id="957" r:id="rId15"/>
    <p:sldId id="1161" r:id="rId16"/>
    <p:sldId id="1155" r:id="rId17"/>
    <p:sldId id="1156" r:id="rId18"/>
    <p:sldId id="958" r:id="rId19"/>
    <p:sldId id="1157" r:id="rId20"/>
    <p:sldId id="1158" r:id="rId21"/>
    <p:sldId id="291" r:id="rId22"/>
  </p:sldIdLst>
  <p:sldSz cx="9144000" cy="5143500" type="screen16x9"/>
  <p:notesSz cx="6858000" cy="9144000"/>
  <p:custDataLst>
    <p:tags r:id="rId2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29"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69" autoAdjust="0"/>
    <p:restoredTop sz="97288" autoAdjust="0"/>
  </p:normalViewPr>
  <p:slideViewPr>
    <p:cSldViewPr snapToGrid="0" showGuides="1">
      <p:cViewPr varScale="1">
        <p:scale>
          <a:sx n="142" d="100"/>
          <a:sy n="142" d="100"/>
        </p:scale>
        <p:origin x="-1236"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16: </a:t>
            </a:r>
            <a:r>
              <a:rPr lang="en-CA" dirty="0">
                <a:solidFill>
                  <a:schemeClr val="accent5">
                    <a:lumMod val="40000"/>
                    <a:lumOff val="60000"/>
                  </a:schemeClr>
                </a:solidFill>
              </a:rPr>
              <a:t>Troubleshoot Static and Default Routes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16.2.3 –</a:t>
            </a:r>
            <a:r>
              <a:rPr lang="en-CA" sz="1200" b="0" i="0" kern="1200" dirty="0">
                <a:solidFill>
                  <a:schemeClr val="tx1"/>
                </a:solidFill>
                <a:effectLst/>
                <a:latin typeface="+mn-lt"/>
                <a:ea typeface="+mn-ea"/>
                <a:cs typeface="+mn-cs"/>
              </a:rPr>
              <a:t>Solve a Connectivity Problem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16.2.4 – </a:t>
            </a:r>
            <a:r>
              <a:rPr lang="en-CA" sz="1200" b="0" i="0" kern="1200" dirty="0">
                <a:solidFill>
                  <a:schemeClr val="tx1"/>
                </a:solidFill>
                <a:effectLst/>
                <a:latin typeface="+mn-lt"/>
                <a:ea typeface="+mn-ea"/>
                <a:cs typeface="+mn-cs"/>
              </a:rPr>
              <a:t>Syntax Checker - Troubleshoot IPv4 Static and Default Routes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93899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15</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16.3.1 – </a:t>
            </a:r>
            <a:r>
              <a:rPr lang="en-CA" dirty="0"/>
              <a:t>Packet Tracer – </a:t>
            </a:r>
            <a:r>
              <a:rPr lang="en-CA" sz="1200" b="0" i="0" kern="1200" dirty="0">
                <a:solidFill>
                  <a:schemeClr val="tx1"/>
                </a:solidFill>
                <a:effectLst/>
                <a:latin typeface="+mn-lt"/>
                <a:ea typeface="+mn-ea"/>
                <a:cs typeface="+mn-cs"/>
              </a:rPr>
              <a:t>Troubleshoot Static and Default Routes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16.3 - Module Practice and Quiz</a:t>
            </a:r>
          </a:p>
          <a:p>
            <a:r>
              <a:rPr lang="en-US" dirty="0"/>
              <a:t>16.3.2 – Lab - </a:t>
            </a:r>
            <a:r>
              <a:rPr lang="en-CA" sz="1200" b="0" i="0" kern="1200" dirty="0">
                <a:solidFill>
                  <a:schemeClr val="tx1"/>
                </a:solidFill>
                <a:effectLst/>
                <a:latin typeface="+mn-lt"/>
                <a:ea typeface="+mn-ea"/>
                <a:cs typeface="+mn-cs"/>
              </a:rPr>
              <a:t>Troubleshoot Static and Default Routes</a:t>
            </a:r>
          </a:p>
          <a:p>
            <a:r>
              <a:rPr lang="en-CA" sz="1200" b="0" i="0" kern="1200" dirty="0">
                <a:solidFill>
                  <a:schemeClr val="tx1"/>
                </a:solidFill>
                <a:effectLst/>
                <a:latin typeface="+mn-lt"/>
                <a:ea typeface="+mn-ea"/>
                <a:cs typeface="+mn-cs"/>
              </a:rPr>
              <a:t/>
            </a:r>
            <a:br>
              <a:rPr lang="en-CA"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70042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 (Cont.)</a:t>
            </a:r>
          </a:p>
        </p:txBody>
      </p:sp>
    </p:spTree>
    <p:extLst>
      <p:ext uri="{BB962C8B-B14F-4D97-AF65-F5344CB8AC3E}">
        <p14:creationId xmlns:p14="http://schemas.microsoft.com/office/powerpoint/2010/main" val="271152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16 – </a:t>
            </a:r>
            <a:r>
              <a:rPr lang="en-CA" dirty="0"/>
              <a:t>Troubleshoot Static and Default Routes</a:t>
            </a:r>
            <a:endParaRPr lang="en-US" dirty="0"/>
          </a:p>
          <a:p>
            <a:r>
              <a:rPr lang="en-US" dirty="0"/>
              <a:t>16.3 - Module Practice and Quiz</a:t>
            </a:r>
          </a:p>
          <a:p>
            <a:r>
              <a:rPr lang="en-US" dirty="0"/>
              <a:t>16.3.3 – What did I learn in this module? (Cont.)</a:t>
            </a:r>
          </a:p>
          <a:p>
            <a:r>
              <a:rPr lang="en-US" dirty="0"/>
              <a:t>16.3.4 – Module Quiz – Troubleshoot Static and Default Routes</a:t>
            </a:r>
          </a:p>
        </p:txBody>
      </p:sp>
    </p:spTree>
    <p:extLst>
      <p:ext uri="{BB962C8B-B14F-4D97-AF65-F5344CB8AC3E}">
        <p14:creationId xmlns:p14="http://schemas.microsoft.com/office/powerpoint/2010/main" val="998845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pPr>
              <a:buFontTx/>
              <a:buNone/>
            </a:pPr>
            <a:r>
              <a:rPr lang="en-US" sz="1200" b="0" dirty="0"/>
              <a:t>16.0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16.0.2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5007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16</a:t>
            </a:r>
            <a:r>
              <a:rPr lang="en-US" sz="1200" baseline="0" dirty="0">
                <a:solidFill>
                  <a:schemeClr val="accent5">
                    <a:lumMod val="40000"/>
                    <a:lumOff val="60000"/>
                  </a:schemeClr>
                </a:solidFill>
              </a:rPr>
              <a:t> – </a:t>
            </a:r>
            <a:r>
              <a:rPr lang="en-CA" sz="1200" dirty="0">
                <a:solidFill>
                  <a:schemeClr val="accent5">
                    <a:lumMod val="40000"/>
                    <a:lumOff val="60000"/>
                  </a:schemeClr>
                </a:solidFill>
              </a:rPr>
              <a:t>Troubleshoot Static and Default Routes</a:t>
            </a:r>
            <a:endParaRPr lang="en-US" dirty="0"/>
          </a:p>
          <a:p>
            <a:r>
              <a:rPr lang="en-CA" dirty="0"/>
              <a:t>16.1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16.1.1 – </a:t>
            </a:r>
            <a:r>
              <a:rPr lang="en-CA" sz="1200" b="0" i="0" kern="1200" dirty="0">
                <a:solidFill>
                  <a:schemeClr val="tx1"/>
                </a:solidFill>
                <a:effectLst/>
                <a:latin typeface="+mn-lt"/>
                <a:ea typeface="+mn-ea"/>
                <a:cs typeface="+mn-cs"/>
              </a:rPr>
              <a:t>Static Routes and Packet Forwarding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16.1.2</a:t>
            </a:r>
            <a:r>
              <a:rPr lang="en-US" dirty="0"/>
              <a:t> – </a:t>
            </a:r>
            <a:r>
              <a:rPr lang="en-CA" sz="1200" b="0" i="0" kern="1200" dirty="0">
                <a:solidFill>
                  <a:schemeClr val="tx1"/>
                </a:solidFill>
                <a:effectLst/>
                <a:latin typeface="+mn-lt"/>
                <a:ea typeface="+mn-ea"/>
                <a:cs typeface="+mn-cs"/>
              </a:rPr>
              <a:t>Check Your Understanding - Packet Processing with Static Routes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2155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a:t>
            </a:r>
            <a:r>
              <a:rPr lang="en-CA" dirty="0"/>
              <a:t>Troubleshoot Static and Default Routes</a:t>
            </a:r>
            <a:endParaRPr lang="en-US" dirty="0"/>
          </a:p>
          <a:p>
            <a:r>
              <a:rPr lang="en-US" dirty="0"/>
              <a:t>16.2 – </a:t>
            </a:r>
            <a:r>
              <a:rPr lang="en-CA" dirty="0"/>
              <a:t>Troubleshoot IPv4 Static and Default Route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16.2.1 – Network Changes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 Troubleshoot Static and Default Routes</a:t>
            </a:r>
          </a:p>
          <a:p>
            <a:r>
              <a:rPr lang="en-CA" dirty="0"/>
              <a:t>16.2 – Troubleshoot IPv4 Static and Default Route Configuration</a:t>
            </a:r>
          </a:p>
          <a:p>
            <a:r>
              <a:rPr lang="en-US" dirty="0"/>
              <a:t>16.2.2 – Common Troubleshooting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019084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0.wp.com/howdoesinternetwork.com/wp-content/uploads/CEF-lookup.jp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2.wp.com/howdoesinternetwork.com/wp-content/uploads/TCAM-FIB.jp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16: </a:t>
            </a:r>
            <a:r>
              <a:rPr lang="en-CA" dirty="0">
                <a:solidFill>
                  <a:schemeClr val="accent5">
                    <a:lumMod val="40000"/>
                    <a:lumOff val="60000"/>
                  </a:schemeClr>
                </a:solidFill>
              </a:rPr>
              <a:t>Troubleshoot Static and Default Routes</a:t>
            </a:r>
            <a:endParaRPr lang="en-US" dirty="0">
              <a:solidFill>
                <a:schemeClr val="accent5">
                  <a:lumMod val="40000"/>
                  <a:lumOff val="60000"/>
                </a:schemeClr>
              </a:solidFill>
            </a:endParaRPr>
          </a:p>
        </p:txBody>
      </p:sp>
      <p:sp>
        <p:nvSpPr>
          <p:cNvPr id="7" name="Subtitle 6"/>
          <p:cNvSpPr>
            <a:spLocks noGrp="1"/>
          </p:cNvSpPr>
          <p:nvPr>
            <p:ph type="subTitle" idx="1"/>
          </p:nvPr>
        </p:nvSpPr>
        <p:spPr>
          <a:xfrm>
            <a:off x="469496" y="3809526"/>
            <a:ext cx="3448079"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Solve </a:t>
            </a:r>
            <a:r>
              <a:rPr lang="en-US" sz="2400" dirty="0"/>
              <a:t>a Connectivity Problem</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1" y="855419"/>
            <a:ext cx="5022898" cy="1716331"/>
          </a:xfrm>
        </p:spPr>
        <p:txBody>
          <a:bodyPr/>
          <a:lstStyle/>
          <a:p>
            <a:pPr marL="0" indent="0" algn="l"/>
            <a:r>
              <a:rPr lang="en-US" sz="1600" dirty="0">
                <a:solidFill>
                  <a:srgbClr val="000000"/>
                </a:solidFill>
              </a:rPr>
              <a:t>Connectivity from PC1 to PC3 fails.</a:t>
            </a:r>
          </a:p>
          <a:p>
            <a:pPr marL="342900" indent="-342900" algn="l">
              <a:buFont typeface="Arial" panose="020B0604020202020204" pitchFamily="34" charset="0"/>
              <a:buChar char="•"/>
            </a:pPr>
            <a:r>
              <a:rPr lang="en-US" sz="1400" dirty="0">
                <a:solidFill>
                  <a:srgbClr val="000000"/>
                </a:solidFill>
              </a:rPr>
              <a:t>Extended pings from the R1 G0/0/0 interface to PC3 fail.</a:t>
            </a:r>
          </a:p>
          <a:p>
            <a:pPr marL="342900" indent="-342900" algn="l">
              <a:buFont typeface="Arial" panose="020B0604020202020204" pitchFamily="34" charset="0"/>
              <a:buChar char="•"/>
            </a:pPr>
            <a:r>
              <a:rPr lang="en-US" sz="1400" dirty="0">
                <a:solidFill>
                  <a:srgbClr val="000000"/>
                </a:solidFill>
              </a:rPr>
              <a:t>Pings from R1 (i.e., S0/1/0 interface) to R2 are successful.</a:t>
            </a:r>
          </a:p>
          <a:p>
            <a:pPr marL="342900" indent="-342900" algn="l">
              <a:buFont typeface="Arial" panose="020B0604020202020204" pitchFamily="34" charset="0"/>
              <a:buChar char="•"/>
            </a:pPr>
            <a:r>
              <a:rPr lang="en-US" sz="1400" dirty="0">
                <a:solidFill>
                  <a:srgbClr val="000000"/>
                </a:solidFill>
              </a:rPr>
              <a:t>Pings from R1 (i.e., S0/1/0 interface) to R3 are successful.</a:t>
            </a:r>
          </a:p>
        </p:txBody>
      </p:sp>
      <p:sp>
        <p:nvSpPr>
          <p:cNvPr id="10" name="Content Placeholder 3">
            <a:extLst>
              <a:ext uri="{FF2B5EF4-FFF2-40B4-BE49-F238E27FC236}">
                <a16:creationId xmlns:a16="http://schemas.microsoft.com/office/drawing/2014/main" xmlns="" id="{2283DF60-4C91-485F-BDD1-7A4CB657C5F3}"/>
              </a:ext>
            </a:extLst>
          </p:cNvPr>
          <p:cNvSpPr txBox="1">
            <a:spLocks/>
          </p:cNvSpPr>
          <p:nvPr/>
        </p:nvSpPr>
        <p:spPr>
          <a:xfrm>
            <a:off x="369217" y="2695332"/>
            <a:ext cx="4024415" cy="171633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R2 routing table reveals the problem and the incorrect static route is removed.</a:t>
            </a:r>
          </a:p>
          <a:p>
            <a:pPr marL="342900" indent="-342900" algn="l">
              <a:buFont typeface="Arial" panose="020B0604020202020204" pitchFamily="34" charset="0"/>
              <a:buChar char="•"/>
            </a:pPr>
            <a:r>
              <a:rPr lang="en-CA" sz="1600" dirty="0">
                <a:solidFill>
                  <a:srgbClr val="000000"/>
                </a:solidFill>
              </a:rPr>
              <a:t>A new static route solves the problem.</a:t>
            </a:r>
          </a:p>
          <a:p>
            <a:pPr marL="415985" lvl="1" indent="-342900">
              <a:buFont typeface="Arial" panose="020B0604020202020204" pitchFamily="34" charset="0"/>
              <a:buChar char="•"/>
            </a:pPr>
            <a:r>
              <a:rPr lang="en-CA" sz="1000" b="1" dirty="0">
                <a:solidFill>
                  <a:srgbClr val="000000"/>
                </a:solidFill>
                <a:latin typeface="Courier New" panose="02070309020205020404" pitchFamily="49" charset="0"/>
                <a:cs typeface="Courier New" panose="02070309020205020404" pitchFamily="49" charset="0"/>
              </a:rPr>
              <a:t>ip route 172.16.3.0 255.255.255.0 172.16.2.1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xmlns="" id="{912C72D6-6017-493F-8258-1217F22A31AD}"/>
              </a:ext>
            </a:extLst>
          </p:cNvPr>
          <p:cNvPicPr>
            <a:picLocks noChangeAspect="1"/>
          </p:cNvPicPr>
          <p:nvPr/>
        </p:nvPicPr>
        <p:blipFill>
          <a:blip r:embed="rId3"/>
          <a:stretch>
            <a:fillRect/>
          </a:stretch>
        </p:blipFill>
        <p:spPr>
          <a:xfrm>
            <a:off x="5454869" y="802869"/>
            <a:ext cx="3327108" cy="1768881"/>
          </a:xfrm>
          <a:prstGeom prst="rect">
            <a:avLst/>
          </a:prstGeom>
        </p:spPr>
      </p:pic>
      <p:sp>
        <p:nvSpPr>
          <p:cNvPr id="9" name="Content Placeholder 3">
            <a:extLst>
              <a:ext uri="{FF2B5EF4-FFF2-40B4-BE49-F238E27FC236}">
                <a16:creationId xmlns:a16="http://schemas.microsoft.com/office/drawing/2014/main" xmlns="" id="{6AAD1D6D-89D0-4094-8B66-34FB3D28F74F}"/>
              </a:ext>
            </a:extLst>
          </p:cNvPr>
          <p:cNvSpPr txBox="1">
            <a:spLocks/>
          </p:cNvSpPr>
          <p:nvPr/>
        </p:nvSpPr>
        <p:spPr>
          <a:xfrm>
            <a:off x="4330262" y="2686456"/>
            <a:ext cx="4707960" cy="1883588"/>
          </a:xfrm>
          <a:prstGeom prst="rect">
            <a:avLst/>
          </a:prstGeom>
          <a:ln>
            <a:solidFill>
              <a:srgbClr val="000000"/>
            </a:solidFill>
          </a:ln>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spcBef>
                <a:spcPts val="0"/>
              </a:spcBef>
            </a:pPr>
            <a:r>
              <a:rPr lang="en-CA" sz="900" dirty="0">
                <a:solidFill>
                  <a:srgbClr val="000000"/>
                </a:solidFill>
                <a:latin typeface="Courier New" panose="02070309020205020404" pitchFamily="49" charset="0"/>
                <a:cs typeface="Courier New" panose="02070309020205020404" pitchFamily="49" charset="0"/>
              </a:rPr>
              <a:t>R2# </a:t>
            </a:r>
            <a:r>
              <a:rPr lang="en-CA" sz="900" b="1" dirty="0">
                <a:solidFill>
                  <a:srgbClr val="000000"/>
                </a:solidFill>
                <a:latin typeface="Courier New" panose="02070309020205020404" pitchFamily="49" charset="0"/>
                <a:cs typeface="Courier New" panose="02070309020205020404" pitchFamily="49" charset="0"/>
              </a:rPr>
              <a:t>show ip route | begin Gateway</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Gateway of last resort is not set</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      172.16.0.0/16 is variably subnetted, 5 subnets, 2 masks </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172.16.1.0/24 is directly connected, GigabitEthernet0/0/0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172.16.1.1/32 is directly connected, GigabitEthernet0/0/0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172.16.2.0/24 is directly connected, Serial0/l/0</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172.16.2.2/32 is directly connected, Serial0/l/0</a:t>
            </a:r>
          </a:p>
          <a:p>
            <a:pPr algn="l">
              <a:spcBef>
                <a:spcPts val="0"/>
              </a:spcBef>
            </a:pPr>
            <a:r>
              <a:rPr lang="en-US" sz="900" dirty="0">
                <a:solidFill>
                  <a:srgbClr val="000000"/>
                </a:solidFill>
                <a:highlight>
                  <a:srgbClr val="FFFF00"/>
                </a:highlight>
                <a:latin typeface="Courier New" panose="02070309020205020404" pitchFamily="49" charset="0"/>
                <a:cs typeface="Courier New" panose="02070309020205020404" pitchFamily="49" charset="0"/>
              </a:rPr>
              <a:t>S        172.16.3.0/24 [1/0] via 192.168.1.1</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      192.168.1.0/24 is variably subnetted, 2 subnets, 2 masks </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C        192.168.1.0/24 is directly connected, Serial0/1/1</a:t>
            </a:r>
          </a:p>
          <a:p>
            <a:pPr algn="l">
              <a:spcBef>
                <a:spcPts val="0"/>
              </a:spcBef>
            </a:pPr>
            <a:r>
              <a:rPr lang="en-CA" sz="900" dirty="0">
                <a:solidFill>
                  <a:srgbClr val="000000"/>
                </a:solidFill>
                <a:latin typeface="Courier New" panose="02070309020205020404" pitchFamily="49" charset="0"/>
                <a:cs typeface="Courier New" panose="02070309020205020404" pitchFamily="49" charset="0"/>
              </a:rPr>
              <a:t>L        192.168.1.2/32 is directly connected, Serial0/1/1</a:t>
            </a:r>
          </a:p>
          <a:p>
            <a:pPr algn="l">
              <a:spcBef>
                <a:spcPts val="0"/>
              </a:spcBef>
            </a:pPr>
            <a:r>
              <a:rPr lang="pt-BR" sz="900" dirty="0">
                <a:solidFill>
                  <a:srgbClr val="000000"/>
                </a:solidFill>
                <a:latin typeface="Courier New" panose="02070309020205020404" pitchFamily="49" charset="0"/>
                <a:cs typeface="Courier New" panose="02070309020205020404" pitchFamily="49" charset="0"/>
              </a:rPr>
              <a:t>S     192.168.2.0/24 [1/0] via 192.168.1.1 </a:t>
            </a:r>
          </a:p>
          <a:p>
            <a:pPr algn="l">
              <a:spcBef>
                <a:spcPts val="0"/>
              </a:spcBef>
            </a:pPr>
            <a:r>
              <a:rPr lang="pt-BR" sz="900" dirty="0">
                <a:solidFill>
                  <a:srgbClr val="000000"/>
                </a:solidFill>
                <a:latin typeface="Courier New" panose="02070309020205020404" pitchFamily="49" charset="0"/>
                <a:cs typeface="Courier New" panose="02070309020205020404" pitchFamily="49" charset="0"/>
              </a:rPr>
              <a:t>R2#</a:t>
            </a: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a:p>
            <a:pPr marL="342900" indent="-342900" algn="l">
              <a:spcBef>
                <a:spcPts val="0"/>
              </a:spcBef>
              <a:buFont typeface="Arial" panose="020B0604020202020204" pitchFamily="34" charset="0"/>
              <a:buChar char="•"/>
            </a:pPr>
            <a:endParaRPr lang="en-CA" sz="9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Opakování: IP zátěž v těle rámce</a:t>
            </a:r>
            <a:endParaRPr lang="cs-CZ" dirty="0"/>
          </a:p>
        </p:txBody>
      </p:sp>
      <p:pic>
        <p:nvPicPr>
          <p:cNvPr id="4" name="Zástupný symbol pro obsah 3" descr="09 Ethernet CCNA Exploration Chapter 9 - ppt download"/>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6206" y="1347787"/>
            <a:ext cx="4747590" cy="3499877"/>
          </a:xfrm>
          <a:prstGeom prst="rect">
            <a:avLst/>
          </a:prstGeom>
          <a:noFill/>
          <a:ln>
            <a:noFill/>
          </a:ln>
        </p:spPr>
      </p:pic>
    </p:spTree>
    <p:extLst>
      <p:ext uri="{BB962C8B-B14F-4D97-AF65-F5344CB8AC3E}">
        <p14:creationId xmlns:p14="http://schemas.microsoft.com/office/powerpoint/2010/main" val="36046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FIB (</a:t>
            </a:r>
            <a:r>
              <a:rPr lang="cs-CZ" dirty="0" err="1"/>
              <a:t>Forwarding</a:t>
            </a:r>
            <a:r>
              <a:rPr lang="cs-CZ" dirty="0"/>
              <a:t> </a:t>
            </a:r>
            <a:r>
              <a:rPr lang="cs-CZ" dirty="0" err="1"/>
              <a:t>Information</a:t>
            </a:r>
            <a:r>
              <a:rPr lang="cs-CZ" dirty="0"/>
              <a:t> Base</a:t>
            </a:r>
            <a:r>
              <a:rPr lang="cs-CZ" dirty="0" smtClean="0"/>
              <a:t>) a </a:t>
            </a:r>
            <a:r>
              <a:rPr lang="cs-CZ" dirty="0" err="1" smtClean="0"/>
              <a:t>Adjacency</a:t>
            </a:r>
            <a:r>
              <a:rPr lang="cs-CZ" dirty="0" smtClean="0"/>
              <a:t> table</a:t>
            </a:r>
            <a:endParaRPr lang="cs-CZ" dirty="0"/>
          </a:p>
        </p:txBody>
      </p:sp>
      <p:pic>
        <p:nvPicPr>
          <p:cNvPr id="4" name="Zástupný symbol pro obsah 3" descr="CEF Lookup">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0542" y="1347788"/>
            <a:ext cx="5608664" cy="3620900"/>
          </a:xfrm>
          <a:prstGeom prst="rect">
            <a:avLst/>
          </a:prstGeom>
          <a:noFill/>
          <a:ln>
            <a:noFill/>
          </a:ln>
        </p:spPr>
      </p:pic>
    </p:spTree>
    <p:extLst>
      <p:ext uri="{BB962C8B-B14F-4D97-AF65-F5344CB8AC3E}">
        <p14:creationId xmlns:p14="http://schemas.microsoft.com/office/powerpoint/2010/main" val="326862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Implementace FIB v TCAM, </a:t>
            </a:r>
            <a:r>
              <a:rPr lang="cs-CZ" dirty="0" err="1" smtClean="0"/>
              <a:t>Adjacency</a:t>
            </a:r>
            <a:r>
              <a:rPr lang="cs-CZ" dirty="0" smtClean="0"/>
              <a:t> </a:t>
            </a:r>
            <a:r>
              <a:rPr lang="cs-CZ" dirty="0" err="1" smtClean="0"/>
              <a:t>tabl</a:t>
            </a:r>
            <a:r>
              <a:rPr lang="en-US" smtClean="0"/>
              <a:t>e</a:t>
            </a:r>
            <a:r>
              <a:rPr lang="cs-CZ" smtClean="0"/>
              <a:t> </a:t>
            </a:r>
            <a:r>
              <a:rPr lang="cs-CZ" dirty="0" smtClean="0"/>
              <a:t>je implementována v RAM</a:t>
            </a:r>
            <a:endParaRPr lang="cs-CZ" dirty="0"/>
          </a:p>
        </p:txBody>
      </p:sp>
      <p:pic>
        <p:nvPicPr>
          <p:cNvPr id="4" name="Zástupný symbol pro obsah 3" descr="TCAM FIB">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1598" y="1347788"/>
            <a:ext cx="3786529" cy="3073400"/>
          </a:xfrm>
          <a:prstGeom prst="rect">
            <a:avLst/>
          </a:prstGeom>
          <a:noFill/>
          <a:ln>
            <a:noFill/>
          </a:ln>
        </p:spPr>
      </p:pic>
    </p:spTree>
    <p:extLst>
      <p:ext uri="{BB962C8B-B14F-4D97-AF65-F5344CB8AC3E}">
        <p14:creationId xmlns:p14="http://schemas.microsoft.com/office/powerpoint/2010/main" val="11255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16.3 Module Practice and Quiz</a:t>
            </a:r>
          </a:p>
        </p:txBody>
      </p:sp>
      <p:sp>
        <p:nvSpPr>
          <p:cNvPr id="3" name="Obdélník 2"/>
          <p:cNvSpPr/>
          <p:nvPr/>
        </p:nvSpPr>
        <p:spPr>
          <a:xfrm>
            <a:off x="4120594" y="2387084"/>
            <a:ext cx="902811" cy="369332"/>
          </a:xfrm>
          <a:prstGeom prst="rect">
            <a:avLst/>
          </a:prstGeom>
        </p:spPr>
        <p:txBody>
          <a:bodyPr wrap="none">
            <a:spAutoFit/>
          </a:bodyPr>
          <a:lstStyle/>
          <a:p>
            <a:r>
              <a:rPr lang="cs-CZ" dirty="0" err="1"/>
              <a:t>adhere</a:t>
            </a:r>
            <a:endParaRPr lang="cs-CZ" dirty="0"/>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16: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400" dirty="0" smtClean="0"/>
              <a:t>Topic </a:t>
            </a:r>
            <a:r>
              <a:rPr lang="en-US" sz="1400" dirty="0"/>
              <a:t>16.1</a:t>
            </a:r>
          </a:p>
          <a:p>
            <a:pPr lvl="2">
              <a:lnSpc>
                <a:spcPct val="85000"/>
              </a:lnSpc>
              <a:spcBef>
                <a:spcPct val="30000"/>
              </a:spcBef>
            </a:pPr>
            <a:r>
              <a:rPr lang="en-US" sz="1400" dirty="0" smtClean="0"/>
              <a:t>What </a:t>
            </a:r>
            <a:r>
              <a:rPr lang="en-US" sz="1400" dirty="0"/>
              <a:t>kinds of problems do you think an incorrectly configured static route create?</a:t>
            </a:r>
          </a:p>
          <a:p>
            <a:pPr lvl="2">
              <a:lnSpc>
                <a:spcPct val="85000"/>
              </a:lnSpc>
              <a:spcBef>
                <a:spcPct val="30000"/>
              </a:spcBef>
            </a:pPr>
            <a:r>
              <a:rPr lang="en-US" sz="1400" dirty="0"/>
              <a:t>What kind of configuration errors can be caused by configuring a static route?</a:t>
            </a:r>
          </a:p>
          <a:p>
            <a:pPr marL="0" indent="0">
              <a:lnSpc>
                <a:spcPct val="85000"/>
              </a:lnSpc>
              <a:spcBef>
                <a:spcPct val="30000"/>
              </a:spcBef>
              <a:buNone/>
            </a:pPr>
            <a:r>
              <a:rPr lang="en-US" sz="1400" dirty="0"/>
              <a:t>Topic 16.2</a:t>
            </a:r>
          </a:p>
          <a:p>
            <a:pPr lvl="2">
              <a:lnSpc>
                <a:spcPct val="85000"/>
              </a:lnSpc>
              <a:spcBef>
                <a:spcPct val="30000"/>
              </a:spcBef>
            </a:pPr>
            <a:r>
              <a:rPr lang="en-US" sz="1400" dirty="0" smtClean="0"/>
              <a:t>Given </a:t>
            </a:r>
            <a:r>
              <a:rPr lang="en-US" sz="1400" dirty="0"/>
              <a:t>a topology, can you explain how a packet travels from source to destination?</a:t>
            </a:r>
          </a:p>
          <a:p>
            <a:pPr lvl="2">
              <a:lnSpc>
                <a:spcPct val="85000"/>
              </a:lnSpc>
              <a:spcBef>
                <a:spcPct val="30000"/>
              </a:spcBef>
            </a:pPr>
            <a:r>
              <a:rPr lang="en-US" sz="1400" dirty="0"/>
              <a:t>Which commands would help you solve a static route problem?</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65041003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9144000" cy="731837"/>
          </a:xfrm>
          <a:solidFill>
            <a:schemeClr val="bg2"/>
          </a:solidFill>
        </p:spPr>
        <p:txBody>
          <a:bodyPr/>
          <a:lstStyle/>
          <a:p>
            <a:r>
              <a:rPr lang="en-CA" sz="2300" dirty="0" smtClean="0"/>
              <a:t>Packet </a:t>
            </a:r>
            <a:r>
              <a:rPr lang="en-CA" sz="2300" dirty="0"/>
              <a:t>Tracer – Troubleshoot Static and Default Routes</a:t>
            </a:r>
            <a:endParaRPr lang="en-US" sz="2300" dirty="0"/>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activity you will troubleshoot and static and default routes and repair any errors that you find.</a:t>
            </a:r>
          </a:p>
          <a:p>
            <a:pPr marL="415985" lvl="1" indent="-342900">
              <a:buFont typeface="Arial" panose="020B0604020202020204" pitchFamily="34" charset="0"/>
              <a:buChar char="•"/>
            </a:pPr>
            <a:r>
              <a:rPr lang="en-CA" sz="1600" dirty="0">
                <a:solidFill>
                  <a:srgbClr val="000000"/>
                </a:solidFill>
              </a:rPr>
              <a:t>Troubleshoot IPv4 static routes.</a:t>
            </a:r>
          </a:p>
          <a:p>
            <a:pPr marL="415985" lvl="1" indent="-342900">
              <a:buFont typeface="Arial" panose="020B0604020202020204" pitchFamily="34" charset="0"/>
              <a:buChar char="•"/>
            </a:pPr>
            <a:r>
              <a:rPr lang="en-CA" sz="1600" dirty="0">
                <a:solidFill>
                  <a:srgbClr val="000000"/>
                </a:solidFill>
              </a:rPr>
              <a:t>Troubleshoot IPv6 static routes.</a:t>
            </a:r>
          </a:p>
          <a:p>
            <a:pPr marL="415985" lvl="1" indent="-342900">
              <a:buFont typeface="Arial" panose="020B0604020202020204" pitchFamily="34" charset="0"/>
              <a:buChar char="•"/>
            </a:pPr>
            <a:r>
              <a:rPr lang="en-CA" sz="1600" dirty="0">
                <a:solidFill>
                  <a:srgbClr val="000000"/>
                </a:solidFill>
              </a:rPr>
              <a:t>Configure IPv4 static routes.</a:t>
            </a:r>
          </a:p>
          <a:p>
            <a:pPr marL="415985" lvl="1" indent="-342900">
              <a:buFont typeface="Arial" panose="020B0604020202020204" pitchFamily="34" charset="0"/>
              <a:buChar char="•"/>
            </a:pPr>
            <a:r>
              <a:rPr lang="en-CA" sz="1600" dirty="0">
                <a:solidFill>
                  <a:srgbClr val="000000"/>
                </a:solidFill>
              </a:rPr>
              <a:t>Configure IPv4 default routes.</a:t>
            </a:r>
          </a:p>
          <a:p>
            <a:pPr marL="415985" lvl="1" indent="-342900">
              <a:buFont typeface="Arial" panose="020B0604020202020204" pitchFamily="34" charset="0"/>
              <a:buChar char="•"/>
            </a:pPr>
            <a:r>
              <a:rPr lang="en-CA" sz="1600" dirty="0">
                <a:solidFill>
                  <a:srgbClr val="000000"/>
                </a:solidFill>
              </a:rPr>
              <a:t>Configure IPv6 static routes.</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a:solidFill>
            <a:schemeClr val="accent2">
              <a:lumMod val="20000"/>
              <a:lumOff val="80000"/>
            </a:schemeClr>
          </a:solidFill>
        </p:spPr>
        <p:txBody>
          <a:bodyPr/>
          <a:lstStyle/>
          <a:p>
            <a:r>
              <a:rPr lang="en-CA" sz="2400" dirty="0" smtClean="0"/>
              <a:t>Lab </a:t>
            </a:r>
            <a:r>
              <a:rPr lang="en-CA" sz="2400" dirty="0"/>
              <a:t>- Troubleshoot Static and Default Routes</a:t>
            </a:r>
            <a:endParaRPr lang="en-US" sz="2400" dirty="0"/>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lab, you will complete the following objectives:</a:t>
            </a:r>
          </a:p>
          <a:p>
            <a:pPr marL="415985" lvl="1" indent="-342900">
              <a:buFont typeface="Arial" panose="020B0604020202020204" pitchFamily="34" charset="0"/>
              <a:buChar char="•"/>
            </a:pPr>
            <a:r>
              <a:rPr lang="en-CA" sz="1600" dirty="0">
                <a:solidFill>
                  <a:srgbClr val="000000"/>
                </a:solidFill>
              </a:rPr>
              <a:t>Evaluate Network Operation.</a:t>
            </a:r>
          </a:p>
          <a:p>
            <a:pPr marL="415985" lvl="1" indent="-342900">
              <a:buFont typeface="Arial" panose="020B0604020202020204" pitchFamily="34" charset="0"/>
              <a:buChar char="•"/>
            </a:pPr>
            <a:r>
              <a:rPr lang="en-CA" sz="1600" dirty="0">
                <a:solidFill>
                  <a:srgbClr val="000000"/>
                </a:solidFill>
              </a:rPr>
              <a:t>Gather information, create an action plan, and implement corrections.</a:t>
            </a:r>
          </a:p>
        </p:txBody>
      </p:sp>
    </p:spTree>
    <p:extLst>
      <p:ext uri="{BB962C8B-B14F-4D97-AF65-F5344CB8AC3E}">
        <p14:creationId xmlns:p14="http://schemas.microsoft.com/office/powerpoint/2010/main" val="15752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a:t>
            </a:r>
          </a:p>
        </p:txBody>
      </p:sp>
      <p:sp>
        <p:nvSpPr>
          <p:cNvPr id="2" name="Content Placeholder 1">
            <a:extLst>
              <a:ext uri="{FF2B5EF4-FFF2-40B4-BE49-F238E27FC236}">
                <a16:creationId xmlns:a16="http://schemas.microsoft.com/office/drawing/2014/main" xmlns=""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A host sends a packet to another host and sends it to the default gateway address.</a:t>
            </a:r>
          </a:p>
          <a:p>
            <a:pPr marL="182563" indent="-166688">
              <a:spcBef>
                <a:spcPts val="300"/>
              </a:spcBef>
              <a:spcAft>
                <a:spcPts val="300"/>
              </a:spcAft>
              <a:buFont typeface="Arial" panose="020B0604020202020204" pitchFamily="34" charset="0"/>
              <a:buChar char="•"/>
            </a:pPr>
            <a:r>
              <a:rPr lang="en-CA" sz="1600" dirty="0"/>
              <a:t>When the packet arrives on a router interface, it decapsulates the packet and searches the routing table for a matching destination network entry.</a:t>
            </a:r>
          </a:p>
          <a:p>
            <a:pPr marL="182563" indent="-166688">
              <a:spcBef>
                <a:spcPts val="300"/>
              </a:spcBef>
              <a:spcAft>
                <a:spcPts val="300"/>
              </a:spcAft>
              <a:buFont typeface="Arial" panose="020B0604020202020204" pitchFamily="34" charset="0"/>
              <a:buChar char="•"/>
            </a:pPr>
            <a:r>
              <a:rPr lang="en-CA" sz="1600" dirty="0"/>
              <a:t>If the destination IP address:</a:t>
            </a:r>
          </a:p>
          <a:p>
            <a:pPr marL="371475" lvl="1" indent="-166688">
              <a:buFont typeface="Arial" panose="020B0604020202020204" pitchFamily="34" charset="0"/>
              <a:buChar char="•"/>
            </a:pPr>
            <a:r>
              <a:rPr lang="en-CA" dirty="0"/>
              <a:t>Matches a static route entry, the router will use the static route to identify the next hop IP address or exit interface.</a:t>
            </a:r>
          </a:p>
          <a:p>
            <a:pPr marL="371475" lvl="1" indent="-166688">
              <a:buFont typeface="Arial" panose="020B0604020202020204" pitchFamily="34" charset="0"/>
              <a:buChar char="•"/>
            </a:pPr>
            <a:r>
              <a:rPr lang="en-CA" dirty="0"/>
              <a:t>Does not match a specific route to the destination network, then the router will use the default static route (if configured).</a:t>
            </a:r>
          </a:p>
          <a:p>
            <a:pPr marL="371475" lvl="1" indent="-166688">
              <a:buFont typeface="Arial" panose="020B0604020202020204" pitchFamily="34" charset="0"/>
              <a:buChar char="•"/>
            </a:pPr>
            <a:r>
              <a:rPr lang="en-CA" dirty="0"/>
              <a:t>Does not match a route table entry, then the router will drop the packet and send an ICMP message back to the source.</a:t>
            </a:r>
          </a:p>
          <a:p>
            <a:pPr marL="182563" indent="-166688">
              <a:spcBef>
                <a:spcPts val="300"/>
              </a:spcBef>
              <a:spcAft>
                <a:spcPts val="300"/>
              </a:spcAft>
              <a:buFont typeface="Arial" panose="020B0604020202020204" pitchFamily="34" charset="0"/>
              <a:buChar char="•"/>
            </a:pPr>
            <a:r>
              <a:rPr lang="en-CA" sz="1600" dirty="0"/>
              <a:t>If the router matched a routing table entry, then the router encapsulates the packet and forwards it out of the appropriate interface. </a:t>
            </a:r>
          </a:p>
          <a:p>
            <a:pPr marL="182563" indent="-166688">
              <a:spcBef>
                <a:spcPts val="300"/>
              </a:spcBef>
              <a:spcAft>
                <a:spcPts val="300"/>
              </a:spcAft>
              <a:buFont typeface="Arial" panose="020B0604020202020204" pitchFamily="34" charset="0"/>
              <a:buChar char="•"/>
            </a:pPr>
            <a:r>
              <a:rPr lang="en-CA" sz="1600" dirty="0"/>
              <a:t>The packet is forwarded from router to router until it reaches its destination network.</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 (Cont.)</a:t>
            </a:r>
          </a:p>
        </p:txBody>
      </p:sp>
      <p:sp>
        <p:nvSpPr>
          <p:cNvPr id="2" name="Content Placeholder 1">
            <a:extLst>
              <a:ext uri="{FF2B5EF4-FFF2-40B4-BE49-F238E27FC236}">
                <a16:creationId xmlns:a16="http://schemas.microsoft.com/office/drawing/2014/main" xmlns=""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When the packet reaches the destination network, that router will search the routing table for a match.</a:t>
            </a:r>
          </a:p>
          <a:p>
            <a:pPr marL="182563" indent="-166688">
              <a:spcBef>
                <a:spcPts val="300"/>
              </a:spcBef>
              <a:spcAft>
                <a:spcPts val="300"/>
              </a:spcAft>
              <a:buFont typeface="Arial" panose="020B0604020202020204" pitchFamily="34" charset="0"/>
              <a:buChar char="•"/>
            </a:pPr>
            <a:r>
              <a:rPr lang="en-CA" sz="1600" dirty="0"/>
              <a:t>When the destination IP address matches a directly connected Ethernet interface, the router searches the ARP table for the Layer 2 MAC address of the destination IP address. </a:t>
            </a:r>
            <a:endParaRPr lang="en-US" sz="1600" dirty="0"/>
          </a:p>
          <a:p>
            <a:pPr marL="182563" indent="-166688">
              <a:spcBef>
                <a:spcPts val="300"/>
              </a:spcBef>
              <a:spcAft>
                <a:spcPts val="300"/>
              </a:spcAft>
              <a:buFont typeface="Arial" panose="020B0604020202020204" pitchFamily="34" charset="0"/>
              <a:buChar char="•"/>
            </a:pPr>
            <a:r>
              <a:rPr lang="en-CA" sz="1600" dirty="0"/>
              <a:t>If no ARP entry exists, the router sends an ARP request out of the Ethernet interface</a:t>
            </a:r>
          </a:p>
          <a:p>
            <a:pPr marL="182563" indent="-166688">
              <a:spcBef>
                <a:spcPts val="300"/>
              </a:spcBef>
              <a:spcAft>
                <a:spcPts val="300"/>
              </a:spcAft>
              <a:buFont typeface="Arial" panose="020B0604020202020204" pitchFamily="34" charset="0"/>
              <a:buChar char="•"/>
            </a:pPr>
            <a:r>
              <a:rPr lang="en-CA" sz="1600" dirty="0"/>
              <a:t>The destination host responds with an ARP reply containing its MAC address.</a:t>
            </a:r>
          </a:p>
          <a:p>
            <a:pPr marL="182563" indent="-166688">
              <a:spcBef>
                <a:spcPts val="300"/>
              </a:spcBef>
              <a:spcAft>
                <a:spcPts val="300"/>
              </a:spcAft>
              <a:buFont typeface="Arial" panose="020B0604020202020204" pitchFamily="34" charset="0"/>
              <a:buChar char="•"/>
            </a:pPr>
            <a:r>
              <a:rPr lang="en-CA" sz="1600" dirty="0"/>
              <a:t>The router then encapsulates the packet in a new frame. It uses the MAC address of the destination host as the frame destination MAC address, and the MAC address of the router Ethernet interface as the source MAC address in the frame.</a:t>
            </a:r>
          </a:p>
          <a:p>
            <a:pPr marL="182563" indent="-166688">
              <a:spcBef>
                <a:spcPts val="300"/>
              </a:spcBef>
              <a:spcAft>
                <a:spcPts val="300"/>
              </a:spcAft>
              <a:buFont typeface="Arial" panose="020B0604020202020204" pitchFamily="34" charset="0"/>
              <a:buChar char="•"/>
            </a:pPr>
            <a:r>
              <a:rPr lang="en-CA" sz="1600" dirty="0"/>
              <a:t>The frame is forwarded out of the appropriate interface.</a:t>
            </a:r>
          </a:p>
          <a:p>
            <a:pPr marL="182563" indent="-166688">
              <a:spcBef>
                <a:spcPts val="300"/>
              </a:spcBef>
              <a:spcAft>
                <a:spcPts val="300"/>
              </a:spcAft>
              <a:buFont typeface="Arial" panose="020B0604020202020204" pitchFamily="34" charset="0"/>
              <a:buChar char="•"/>
            </a:pPr>
            <a:r>
              <a:rPr lang="en-CA" sz="1600" dirty="0"/>
              <a:t>The packet arrives on the network interface card (NIC) interface of destination host and is processed accordingly.</a:t>
            </a:r>
            <a:endParaRPr lang="en-US" sz="1600" dirty="0"/>
          </a:p>
        </p:txBody>
      </p:sp>
    </p:spTree>
    <p:custDataLst>
      <p:tags r:id="rId1"/>
    </p:custDataLst>
    <p:extLst>
      <p:ext uri="{BB962C8B-B14F-4D97-AF65-F5344CB8AC3E}">
        <p14:creationId xmlns:p14="http://schemas.microsoft.com/office/powerpoint/2010/main" val="204506582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en-US" dirty="0"/>
              <a:t>Module 16: Activities</a:t>
            </a:r>
          </a:p>
        </p:txBody>
      </p:sp>
      <p:sp>
        <p:nvSpPr>
          <p:cNvPr id="6147" name="Rectangle 34"/>
          <p:cNvSpPr>
            <a:spLocks noGrp="1" noChangeArrowheads="1"/>
          </p:cNvSpPr>
          <p:nvPr>
            <p:ph idx="1"/>
          </p:nvPr>
        </p:nvSpPr>
        <p:spPr>
          <a:xfrm>
            <a:off x="144065" y="798945"/>
            <a:ext cx="8853286" cy="322846"/>
          </a:xfrm>
        </p:spPr>
        <p:txBody>
          <a:bodyPr/>
          <a:lstStyle/>
          <a:p>
            <a:r>
              <a:rPr lang="en-US" dirty="0"/>
              <a:t>What activities are associated with this module?</a:t>
            </a:r>
          </a:p>
          <a:p>
            <a:endParaRPr lang="en-US" dirty="0"/>
          </a:p>
          <a:p>
            <a:endParaRPr lang="en-US" dirty="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515296235"/>
              </p:ext>
            </p:extLst>
          </p:nvPr>
        </p:nvGraphicFramePr>
        <p:xfrm>
          <a:off x="455999" y="1240256"/>
          <a:ext cx="8229418" cy="170457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50784">
                <a:tc>
                  <a:txBody>
                    <a:bodyPr/>
                    <a:lstStyle/>
                    <a:p>
                      <a:pPr algn="ctr"/>
                      <a:r>
                        <a:rPr lang="en-US" sz="1100" dirty="0"/>
                        <a:t>16.1.2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CA" sz="1100" dirty="0"/>
                        <a:t>Packet Processing with Static Routes</a:t>
                      </a:r>
                      <a:endParaRPr lang="en-US" sz="1100" dirty="0"/>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350784">
                <a:tc>
                  <a:txBody>
                    <a:bodyPr/>
                    <a:lstStyle/>
                    <a:p>
                      <a:pPr algn="ctr"/>
                      <a:r>
                        <a:rPr lang="en-US" sz="1100" dirty="0"/>
                        <a:t>16.2.4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 IPv4 Static and Default Routes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2582900979"/>
                  </a:ext>
                </a:extLst>
              </a:tr>
              <a:tr h="350784">
                <a:tc>
                  <a:txBody>
                    <a:bodyPr/>
                    <a:lstStyle/>
                    <a:p>
                      <a:pPr algn="ctr"/>
                      <a:r>
                        <a:rPr lang="en-US" sz="1100" dirty="0"/>
                        <a:t>16.3.1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a:ea typeface="+mn-ea"/>
                          <a:cs typeface="+mn-cs"/>
                        </a:rPr>
                        <a:t>Packet Tracer</a:t>
                      </a:r>
                      <a:endParaRPr lang="en-US" sz="1100" dirty="0">
                        <a:solidFill>
                          <a:srgbClr val="00B05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 Static and Default Routes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522544737"/>
                  </a:ext>
                </a:extLst>
              </a:tr>
              <a:tr h="350784">
                <a:tc>
                  <a:txBody>
                    <a:bodyPr/>
                    <a:lstStyle/>
                    <a:p>
                      <a:pPr algn="ctr"/>
                      <a:r>
                        <a:rPr lang="en-US" sz="1100" dirty="0"/>
                        <a:t>16.3.2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Arial"/>
                          <a:ea typeface="+mn-ea"/>
                          <a:cs typeface="+mn-cs"/>
                        </a:rPr>
                        <a:t>Lab</a:t>
                      </a:r>
                      <a:endParaRPr lang="en-US" sz="1100" dirty="0">
                        <a:solidFill>
                          <a:srgbClr val="FF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CA" sz="1100" dirty="0"/>
                        <a:t>Troubleshoot Static and Default Routes</a:t>
                      </a:r>
                      <a:endParaRPr lang="en-US" sz="11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001172460"/>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xmlns="" id="{BAC22E0C-A8B9-7D4B-BC8E-95F5947642E5}"/>
              </a:ext>
            </a:extLst>
          </p:cNvPr>
          <p:cNvSpPr>
            <a:spLocks noGrp="1"/>
          </p:cNvSpPr>
          <p:nvPr>
            <p:ph idx="1"/>
          </p:nvPr>
        </p:nvSpPr>
        <p:spPr/>
        <p:txBody>
          <a:bodyPr/>
          <a:lstStyle/>
          <a:p>
            <a:pPr marL="15875" indent="0">
              <a:spcBef>
                <a:spcPts val="300"/>
              </a:spcBef>
              <a:spcAft>
                <a:spcPts val="300"/>
              </a:spcAft>
              <a:buNone/>
            </a:pPr>
            <a:r>
              <a:rPr lang="en-CA" sz="1600" dirty="0"/>
              <a:t>Common IOS troubleshooting commands to troubleshoot IPv4 Static and default routes include:</a:t>
            </a:r>
          </a:p>
          <a:p>
            <a:pPr marL="182563" indent="-166688">
              <a:spcBef>
                <a:spcPts val="300"/>
              </a:spcBef>
              <a:spcAft>
                <a:spcPts val="300"/>
              </a:spcAft>
              <a:buFont typeface="Arial" panose="020B0604020202020204" pitchFamily="34" charset="0"/>
              <a:buChar char="•"/>
            </a:pPr>
            <a:r>
              <a:rPr lang="en-CA" sz="1400" b="1" dirty="0"/>
              <a:t>ping</a:t>
            </a:r>
          </a:p>
          <a:p>
            <a:pPr marL="182563" indent="-166688">
              <a:spcBef>
                <a:spcPts val="300"/>
              </a:spcBef>
              <a:spcAft>
                <a:spcPts val="300"/>
              </a:spcAft>
              <a:buFont typeface="Arial" panose="020B0604020202020204" pitchFamily="34" charset="0"/>
              <a:buChar char="•"/>
            </a:pPr>
            <a:r>
              <a:rPr lang="en-CA" sz="1400" b="1" dirty="0"/>
              <a:t>traceroute</a:t>
            </a:r>
          </a:p>
          <a:p>
            <a:pPr marL="182563" indent="-166688">
              <a:spcBef>
                <a:spcPts val="300"/>
              </a:spcBef>
              <a:spcAft>
                <a:spcPts val="300"/>
              </a:spcAft>
              <a:buFont typeface="Arial" panose="020B0604020202020204" pitchFamily="34" charset="0"/>
              <a:buChar char="•"/>
            </a:pPr>
            <a:r>
              <a:rPr lang="en-CA" sz="1400" b="1" dirty="0"/>
              <a:t>show ip route</a:t>
            </a:r>
          </a:p>
          <a:p>
            <a:pPr marL="182563" indent="-166688">
              <a:spcBef>
                <a:spcPts val="300"/>
              </a:spcBef>
              <a:spcAft>
                <a:spcPts val="300"/>
              </a:spcAft>
              <a:buFont typeface="Arial" panose="020B0604020202020204" pitchFamily="34" charset="0"/>
              <a:buChar char="•"/>
            </a:pPr>
            <a:r>
              <a:rPr lang="en-CA" sz="1400" b="1" dirty="0"/>
              <a:t>show ip interface brief</a:t>
            </a:r>
          </a:p>
          <a:p>
            <a:pPr marL="182563" indent="-166688">
              <a:spcBef>
                <a:spcPts val="300"/>
              </a:spcBef>
              <a:spcAft>
                <a:spcPts val="300"/>
              </a:spcAft>
              <a:buFont typeface="Arial" panose="020B0604020202020204" pitchFamily="34" charset="0"/>
              <a:buChar char="•"/>
            </a:pPr>
            <a:r>
              <a:rPr lang="en-CA" sz="1400" b="1" dirty="0"/>
              <a:t>show cdp neighbors detail</a:t>
            </a:r>
            <a:endParaRPr lang="en-US" sz="1400" b="1" dirty="0"/>
          </a:p>
        </p:txBody>
      </p:sp>
    </p:spTree>
    <p:custDataLst>
      <p:tags r:id="rId1"/>
    </p:custDataLst>
    <p:extLst>
      <p:ext uri="{BB962C8B-B14F-4D97-AF65-F5344CB8AC3E}">
        <p14:creationId xmlns:p14="http://schemas.microsoft.com/office/powerpoint/2010/main" val="427190860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xmlns="" id="{B5758CB9-E7D6-4639-ACDC-3F86DC2D2F72}"/>
              </a:ext>
            </a:extLst>
          </p:cNvPr>
          <p:cNvSpPr>
            <a:spLocks noChangeArrowheads="1"/>
          </p:cNvSpPr>
          <p:nvPr/>
        </p:nvSpPr>
        <p:spPr bwMode="auto">
          <a:xfrm>
            <a:off x="169682" y="893004"/>
            <a:ext cx="88046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Troubleshoot static and default route configurations.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xmlns="" id="{E974E1EB-2DBE-496F-B0B0-6C44227DA401}"/>
              </a:ext>
            </a:extLst>
          </p:cNvPr>
          <p:cNvGraphicFramePr>
            <a:graphicFrameLocks noGrp="1"/>
          </p:cNvGraphicFramePr>
          <p:nvPr>
            <p:extLst>
              <p:ext uri="{D42A27DB-BD31-4B8C-83A1-F6EECF244321}">
                <p14:modId xmlns:p14="http://schemas.microsoft.com/office/powerpoint/2010/main" val="1705319320"/>
              </p:ext>
            </p:extLst>
          </p:nvPr>
        </p:nvGraphicFramePr>
        <p:xfrm>
          <a:off x="407549" y="1736541"/>
          <a:ext cx="8328900" cy="1335027"/>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xmlns="" val="1523797708"/>
                    </a:ext>
                  </a:extLst>
                </a:gridCol>
                <a:gridCol w="4208900">
                  <a:extLst>
                    <a:ext uri="{9D8B030D-6E8A-4147-A177-3AD203B41FA5}">
                      <a16:colId xmlns:a16="http://schemas.microsoft.com/office/drawing/2014/main" xmlns=""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4061904"/>
                  </a:ext>
                </a:extLst>
              </a:tr>
              <a:tr h="559340">
                <a:tc>
                  <a:txBody>
                    <a:bodyPr/>
                    <a:lstStyle/>
                    <a:p>
                      <a:pPr marL="0" marR="0">
                        <a:lnSpc>
                          <a:spcPct val="107000"/>
                        </a:lnSpc>
                        <a:spcBef>
                          <a:spcPts val="0"/>
                        </a:spcBef>
                        <a:spcAft>
                          <a:spcPts val="0"/>
                        </a:spcAft>
                      </a:pPr>
                      <a:r>
                        <a:rPr lang="en-CA" sz="1200" dirty="0">
                          <a:effectLst/>
                          <a:latin typeface="+mn-lt"/>
                          <a:ea typeface="Calibri" panose="020F0502020204030204" pitchFamily="34" charset="0"/>
                          <a:cs typeface="Times New Roman" panose="02020603050405020304" pitchFamily="18" charset="0"/>
                        </a:rPr>
                        <a:t>Packet Processing with Static Routes</a:t>
                      </a:r>
                      <a:r>
                        <a:rPr lang="en-US" sz="12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CA" sz="1200" kern="1200" dirty="0">
                          <a:solidFill>
                            <a:srgbClr val="000000"/>
                          </a:solidFill>
                          <a:effectLst/>
                          <a:latin typeface="+mn-lt"/>
                          <a:ea typeface="+mn-ea"/>
                          <a:cs typeface="+mn-cs"/>
                        </a:rPr>
                        <a:t>Explain how a router processes packets when a static route is configured.</a:t>
                      </a:r>
                      <a:endParaRPr lang="en-US" sz="12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xmlns="" val="1646858405"/>
                  </a:ext>
                </a:extLst>
              </a:tr>
              <a:tr h="559340">
                <a:tc>
                  <a:txBody>
                    <a:bodyPr/>
                    <a:lstStyle/>
                    <a:p>
                      <a:pPr marL="0" marR="0">
                        <a:lnSpc>
                          <a:spcPct val="107000"/>
                        </a:lnSpc>
                        <a:spcBef>
                          <a:spcPts val="0"/>
                        </a:spcBef>
                        <a:spcAft>
                          <a:spcPts val="0"/>
                        </a:spcAft>
                      </a:pPr>
                      <a:r>
                        <a:rPr lang="en-CA" sz="1200" dirty="0">
                          <a:effectLst/>
                          <a:latin typeface="+mn-lt"/>
                          <a:ea typeface="Calibri" panose="020F0502020204030204" pitchFamily="34" charset="0"/>
                          <a:cs typeface="Times New Roman" panose="02020603050405020304" pitchFamily="18" charset="0"/>
                        </a:rPr>
                        <a:t>Troubleshoot IPv4 Static and Default Route Configuration</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200" kern="1200" dirty="0">
                          <a:solidFill>
                            <a:srgbClr val="000000"/>
                          </a:solidFill>
                          <a:effectLst/>
                          <a:latin typeface="+mn-lt"/>
                          <a:ea typeface="+mn-ea"/>
                          <a:cs typeface="+mn-cs"/>
                        </a:rPr>
                        <a:t>Troubleshoot common static and default route configuration issues.</a:t>
                      </a:r>
                      <a:endParaRPr lang="en-US" sz="12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xmlns="" val="1435904258"/>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CA" sz="2400" dirty="0" smtClean="0"/>
              <a:t>Static </a:t>
            </a:r>
            <a:r>
              <a:rPr lang="en-CA" sz="2400" dirty="0"/>
              <a:t>Routes and Packet Forwarding</a:t>
            </a:r>
            <a:endParaRPr lang="en-US" sz="2400" dirty="0"/>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5464332" cy="1530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70C0"/>
                </a:solidFill>
              </a:rPr>
              <a:t>PC1 </a:t>
            </a:r>
            <a:r>
              <a:rPr lang="en-CA" sz="1600" dirty="0">
                <a:solidFill>
                  <a:srgbClr val="000000"/>
                </a:solidFill>
              </a:rPr>
              <a:t>addresses a packet to </a:t>
            </a:r>
            <a:r>
              <a:rPr lang="en-CA" sz="1600" dirty="0">
                <a:solidFill>
                  <a:srgbClr val="0070C0"/>
                </a:solidFill>
              </a:rPr>
              <a:t>PC3</a:t>
            </a:r>
            <a:r>
              <a:rPr lang="en-CA" sz="1600" dirty="0">
                <a:solidFill>
                  <a:srgbClr val="000000"/>
                </a:solidFill>
              </a:rPr>
              <a:t> and sends it to the default gateway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When the packet arrives on the</a:t>
            </a:r>
            <a:r>
              <a:rPr lang="en-CA" sz="1600" dirty="0">
                <a:solidFill>
                  <a:srgbClr val="0070C0"/>
                </a:solidFill>
              </a:rPr>
              <a:t> R1 </a:t>
            </a:r>
            <a:r>
              <a:rPr lang="en-CA" sz="1600" dirty="0">
                <a:solidFill>
                  <a:srgbClr val="000000"/>
                </a:solidFill>
              </a:rPr>
              <a:t>G0/0/0 interface, R1 decapsulates the packet and searches the routing table for a matching destination network entry.</a:t>
            </a:r>
          </a:p>
        </p:txBody>
      </p:sp>
      <p:sp>
        <p:nvSpPr>
          <p:cNvPr id="8" name="Content Placeholder 3">
            <a:extLst>
              <a:ext uri="{FF2B5EF4-FFF2-40B4-BE49-F238E27FC236}">
                <a16:creationId xmlns:a16="http://schemas.microsoft.com/office/drawing/2014/main" xmlns="" id="{04E33590-2B40-4C86-B3A2-E0B0D4C7E807}"/>
              </a:ext>
            </a:extLst>
          </p:cNvPr>
          <p:cNvSpPr txBox="1">
            <a:spLocks/>
          </p:cNvSpPr>
          <p:nvPr/>
        </p:nvSpPr>
        <p:spPr>
          <a:xfrm>
            <a:off x="431971" y="2680138"/>
            <a:ext cx="8470291" cy="18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5875" indent="0" algn="l" defTabSz="684213" fontAlgn="base">
              <a:spcBef>
                <a:spcPts val="300"/>
              </a:spcBef>
              <a:spcAft>
                <a:spcPts val="300"/>
              </a:spcAft>
              <a:buClr>
                <a:schemeClr val="tx2"/>
              </a:buClr>
              <a:buSzPct val="90000"/>
            </a:pPr>
            <a:r>
              <a:rPr lang="en-CA" sz="1600" dirty="0">
                <a:solidFill>
                  <a:srgbClr val="000000"/>
                </a:solidFill>
              </a:rPr>
              <a:t>If the destination IP address:</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Matches a static route entry,</a:t>
            </a:r>
            <a:r>
              <a:rPr lang="en-CA" dirty="0">
                <a:solidFill>
                  <a:srgbClr val="0070C0"/>
                </a:solidFill>
              </a:rPr>
              <a:t> R1 </a:t>
            </a:r>
            <a:r>
              <a:rPr lang="en-CA" dirty="0">
                <a:solidFill>
                  <a:srgbClr val="000000"/>
                </a:solidFill>
              </a:rPr>
              <a:t>will use the static route to identify the </a:t>
            </a:r>
            <a:r>
              <a:rPr lang="en-CA" dirty="0">
                <a:solidFill>
                  <a:srgbClr val="FF0000"/>
                </a:solidFill>
              </a:rPr>
              <a:t>next-hop</a:t>
            </a:r>
            <a:r>
              <a:rPr lang="en-CA" dirty="0">
                <a:solidFill>
                  <a:srgbClr val="000000"/>
                </a:solidFill>
              </a:rPr>
              <a:t> IP address or exit interface.</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Does not match a specific route to the destination network, then</a:t>
            </a:r>
            <a:r>
              <a:rPr lang="en-CA" dirty="0">
                <a:solidFill>
                  <a:srgbClr val="0070C0"/>
                </a:solidFill>
              </a:rPr>
              <a:t> R1 </a:t>
            </a:r>
            <a:r>
              <a:rPr lang="en-CA" dirty="0">
                <a:solidFill>
                  <a:srgbClr val="000000"/>
                </a:solidFill>
              </a:rPr>
              <a:t>will use the </a:t>
            </a:r>
            <a:r>
              <a:rPr lang="en-CA" dirty="0">
                <a:solidFill>
                  <a:srgbClr val="FF0000"/>
                </a:solidFill>
              </a:rPr>
              <a:t>default static </a:t>
            </a:r>
            <a:r>
              <a:rPr lang="en-CA" dirty="0">
                <a:solidFill>
                  <a:srgbClr val="000000"/>
                </a:solidFill>
              </a:rPr>
              <a:t>route (if configured).</a:t>
            </a:r>
          </a:p>
          <a:p>
            <a:pPr marL="371475" lvl="1" indent="-166688">
              <a:lnSpc>
                <a:spcPct val="100000"/>
              </a:lnSpc>
              <a:spcBef>
                <a:spcPts val="300"/>
              </a:spcBef>
              <a:spcAft>
                <a:spcPts val="300"/>
              </a:spcAft>
              <a:buFont typeface="Arial" panose="020B0604020202020204" pitchFamily="34" charset="0"/>
              <a:buChar char="•"/>
            </a:pPr>
            <a:r>
              <a:rPr lang="en-CA" dirty="0">
                <a:solidFill>
                  <a:srgbClr val="000000"/>
                </a:solidFill>
              </a:rPr>
              <a:t>Does not match a route table entry, then </a:t>
            </a:r>
            <a:r>
              <a:rPr lang="en-CA" dirty="0">
                <a:solidFill>
                  <a:srgbClr val="0070C0"/>
                </a:solidFill>
              </a:rPr>
              <a:t>R1</a:t>
            </a:r>
            <a:r>
              <a:rPr lang="en-CA" dirty="0">
                <a:solidFill>
                  <a:srgbClr val="000000"/>
                </a:solidFill>
              </a:rPr>
              <a:t> will </a:t>
            </a:r>
            <a:r>
              <a:rPr lang="en-CA" dirty="0">
                <a:solidFill>
                  <a:srgbClr val="FF0000"/>
                </a:solidFill>
              </a:rPr>
              <a:t>drop</a:t>
            </a:r>
            <a:r>
              <a:rPr lang="en-CA" dirty="0">
                <a:solidFill>
                  <a:srgbClr val="000000"/>
                </a:solidFill>
              </a:rPr>
              <a:t> the packet and send an ICMP message back to the source (i.e., PC1).</a:t>
            </a:r>
          </a:p>
        </p:txBody>
      </p:sp>
      <p:pic>
        <p:nvPicPr>
          <p:cNvPr id="5" name="Picture 4">
            <a:extLst>
              <a:ext uri="{FF2B5EF4-FFF2-40B4-BE49-F238E27FC236}">
                <a16:creationId xmlns:a16="http://schemas.microsoft.com/office/drawing/2014/main" xmlns="" id="{63866CAD-0BAB-49EB-BE6F-BB98C953FC0F}"/>
              </a:ext>
            </a:extLst>
          </p:cNvPr>
          <p:cNvPicPr>
            <a:picLocks noChangeAspect="1"/>
          </p:cNvPicPr>
          <p:nvPr/>
        </p:nvPicPr>
        <p:blipFill>
          <a:blip r:embed="rId3"/>
          <a:stretch>
            <a:fillRect/>
          </a:stretch>
        </p:blipFill>
        <p:spPr>
          <a:xfrm>
            <a:off x="5618375" y="715781"/>
            <a:ext cx="3377424" cy="1964357"/>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CA" sz="2400" dirty="0" smtClean="0"/>
              <a:t>Static </a:t>
            </a:r>
            <a:r>
              <a:rPr lang="en-CA" sz="2400" dirty="0"/>
              <a:t>Routes and Packet Forwarding (Cont.)</a:t>
            </a:r>
            <a:endParaRPr lang="en-US" sz="2400" dirty="0"/>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1" y="855418"/>
            <a:ext cx="5054429" cy="372709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5875" indent="0" algn="l" defTabSz="684213" fontAlgn="base">
              <a:spcBef>
                <a:spcPts val="300"/>
              </a:spcBef>
              <a:spcAft>
                <a:spcPts val="300"/>
              </a:spcAft>
              <a:buClr>
                <a:schemeClr val="tx2"/>
              </a:buClr>
              <a:buSzPct val="90000"/>
            </a:pPr>
            <a:r>
              <a:rPr lang="en-CA" sz="1600" dirty="0">
                <a:solidFill>
                  <a:srgbClr val="000000"/>
                </a:solidFill>
              </a:rPr>
              <a:t>Assuming</a:t>
            </a:r>
            <a:r>
              <a:rPr lang="en-CA" sz="1600" dirty="0">
                <a:solidFill>
                  <a:srgbClr val="0070C0"/>
                </a:solidFill>
              </a:rPr>
              <a:t> R1 </a:t>
            </a:r>
            <a:r>
              <a:rPr lang="en-CA" sz="1600" dirty="0">
                <a:solidFill>
                  <a:srgbClr val="000000"/>
                </a:solidFill>
              </a:rPr>
              <a:t>matched a routing table entry, it encapsulates the packet in a </a:t>
            </a:r>
            <a:r>
              <a:rPr lang="en-CA" sz="1600" dirty="0">
                <a:solidFill>
                  <a:srgbClr val="FF0000"/>
                </a:solidFill>
              </a:rPr>
              <a:t>new frame </a:t>
            </a:r>
            <a:r>
              <a:rPr lang="en-CA" sz="1600" dirty="0">
                <a:solidFill>
                  <a:srgbClr val="000000"/>
                </a:solidFill>
              </a:rPr>
              <a:t>and forwards it out of interface S0/1/0 to R2. </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70C0"/>
                </a:solidFill>
              </a:rPr>
              <a:t>R2 </a:t>
            </a:r>
            <a:r>
              <a:rPr lang="en-CA" sz="1600" dirty="0">
                <a:solidFill>
                  <a:srgbClr val="000000"/>
                </a:solidFill>
              </a:rPr>
              <a:t>receives the packet on its S0/1/0 interface.</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It decapsulates and processes the packet the same way </a:t>
            </a:r>
            <a:r>
              <a:rPr lang="en-CA" sz="1600" dirty="0">
                <a:solidFill>
                  <a:srgbClr val="0070C0"/>
                </a:solidFill>
              </a:rPr>
              <a:t>R1</a:t>
            </a:r>
            <a:r>
              <a:rPr lang="en-CA" sz="1600" dirty="0">
                <a:solidFill>
                  <a:srgbClr val="000000"/>
                </a:solidFill>
              </a:rPr>
              <a:t> did.</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When </a:t>
            </a:r>
            <a:r>
              <a:rPr lang="en-CA" sz="1600" dirty="0">
                <a:solidFill>
                  <a:srgbClr val="0070C0"/>
                </a:solidFill>
              </a:rPr>
              <a:t>R2</a:t>
            </a:r>
            <a:r>
              <a:rPr lang="en-CA" sz="1600" dirty="0">
                <a:solidFill>
                  <a:srgbClr val="000000"/>
                </a:solidFill>
              </a:rPr>
              <a:t> finds a match in the routing table, it uses the identified </a:t>
            </a:r>
            <a:r>
              <a:rPr lang="en-CA" sz="1600" dirty="0">
                <a:solidFill>
                  <a:srgbClr val="FF0000"/>
                </a:solidFill>
              </a:rPr>
              <a:t>next-hop</a:t>
            </a:r>
            <a:r>
              <a:rPr lang="en-CA" sz="1600" dirty="0">
                <a:solidFill>
                  <a:srgbClr val="000000"/>
                </a:solidFill>
              </a:rPr>
              <a:t> IP address or exit interface and sends the packet out of its interface S0/1/1 towards R3.</a:t>
            </a:r>
          </a:p>
          <a:p>
            <a:pPr marL="15875" indent="0" algn="l" defTabSz="684213" fontAlgn="base">
              <a:spcBef>
                <a:spcPts val="300"/>
              </a:spcBef>
              <a:spcAft>
                <a:spcPts val="300"/>
              </a:spcAft>
              <a:buClr>
                <a:schemeClr val="tx2"/>
              </a:buClr>
              <a:buSzPct val="90000"/>
            </a:pPr>
            <a:endParaRPr lang="en-US" sz="1600" dirty="0">
              <a:solidFill>
                <a:srgbClr val="000000"/>
              </a:solidFill>
            </a:endParaRPr>
          </a:p>
        </p:txBody>
      </p:sp>
      <p:sp>
        <p:nvSpPr>
          <p:cNvPr id="8" name="Content Placeholder 3">
            <a:extLst>
              <a:ext uri="{FF2B5EF4-FFF2-40B4-BE49-F238E27FC236}">
                <a16:creationId xmlns:a16="http://schemas.microsoft.com/office/drawing/2014/main" xmlns="" id="{E56E7CDA-6F13-4DF1-BCD1-299A7BB9DD65}"/>
              </a:ext>
            </a:extLst>
          </p:cNvPr>
          <p:cNvSpPr txBox="1">
            <a:spLocks/>
          </p:cNvSpPr>
          <p:nvPr/>
        </p:nvSpPr>
        <p:spPr>
          <a:xfrm>
            <a:off x="431971" y="3018448"/>
            <a:ext cx="8470291" cy="95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6" name="Picture 5">
            <a:extLst>
              <a:ext uri="{FF2B5EF4-FFF2-40B4-BE49-F238E27FC236}">
                <a16:creationId xmlns:a16="http://schemas.microsoft.com/office/drawing/2014/main" xmlns="" id="{C4C5A040-7E14-4570-B49B-A4A0DA33D3F5}"/>
              </a:ext>
            </a:extLst>
          </p:cNvPr>
          <p:cNvPicPr>
            <a:picLocks noChangeAspect="1"/>
          </p:cNvPicPr>
          <p:nvPr/>
        </p:nvPicPr>
        <p:blipFill>
          <a:blip r:embed="rId3"/>
          <a:stretch>
            <a:fillRect/>
          </a:stretch>
        </p:blipFill>
        <p:spPr>
          <a:xfrm>
            <a:off x="5318005" y="928988"/>
            <a:ext cx="3677794" cy="1964357"/>
          </a:xfrm>
          <a:prstGeom prst="rect">
            <a:avLst/>
          </a:prstGeom>
        </p:spPr>
      </p:pic>
    </p:spTree>
    <p:extLst>
      <p:ext uri="{BB962C8B-B14F-4D97-AF65-F5344CB8AC3E}">
        <p14:creationId xmlns:p14="http://schemas.microsoft.com/office/powerpoint/2010/main" val="180456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CA" sz="2400" dirty="0" smtClean="0"/>
              <a:t>Static </a:t>
            </a:r>
            <a:r>
              <a:rPr lang="en-CA" sz="2400" dirty="0"/>
              <a:t>Routes and Packet Forwarding (Cont.)</a:t>
            </a:r>
            <a:endParaRPr lang="en-US" sz="2400" dirty="0"/>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221535" y="793627"/>
            <a:ext cx="4982061" cy="22917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70C0"/>
                </a:solidFill>
              </a:rPr>
              <a:t>R3</a:t>
            </a:r>
            <a:r>
              <a:rPr lang="en-CA" sz="1600" dirty="0">
                <a:solidFill>
                  <a:srgbClr val="000000"/>
                </a:solidFill>
              </a:rPr>
              <a:t> receives the packet, decapsulates it, and searches the routing table for a match.</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The destination IP address of </a:t>
            </a:r>
            <a:r>
              <a:rPr lang="en-CA" sz="1600" dirty="0">
                <a:solidFill>
                  <a:srgbClr val="0070C0"/>
                </a:solidFill>
              </a:rPr>
              <a:t>PC3</a:t>
            </a:r>
            <a:r>
              <a:rPr lang="en-CA" sz="1600" dirty="0">
                <a:solidFill>
                  <a:srgbClr val="000000"/>
                </a:solidFill>
              </a:rPr>
              <a:t> matches the directly connected G0/0/0 interface. Therefore, </a:t>
            </a:r>
            <a:r>
              <a:rPr lang="en-CA" sz="1600" dirty="0">
                <a:solidFill>
                  <a:srgbClr val="0070C0"/>
                </a:solidFill>
              </a:rPr>
              <a:t>R3</a:t>
            </a:r>
            <a:r>
              <a:rPr lang="en-CA" sz="1600" dirty="0">
                <a:solidFill>
                  <a:srgbClr val="000000"/>
                </a:solidFill>
              </a:rPr>
              <a:t> searches the </a:t>
            </a:r>
            <a:r>
              <a:rPr lang="en-CA" sz="1600" dirty="0">
                <a:solidFill>
                  <a:srgbClr val="FF0000"/>
                </a:solidFill>
              </a:rPr>
              <a:t>ARP table </a:t>
            </a:r>
            <a:r>
              <a:rPr lang="en-CA" sz="1600" dirty="0">
                <a:solidFill>
                  <a:srgbClr val="000000"/>
                </a:solidFill>
              </a:rPr>
              <a:t>for the Layer 2 MAC address of </a:t>
            </a:r>
            <a:r>
              <a:rPr lang="en-CA" sz="1600" dirty="0">
                <a:solidFill>
                  <a:srgbClr val="0070C0"/>
                </a:solidFill>
              </a:rPr>
              <a:t>PC3</a:t>
            </a:r>
            <a:r>
              <a:rPr lang="en-CA" sz="1600" dirty="0">
                <a:solidFill>
                  <a:srgbClr val="000000"/>
                </a:solidFill>
              </a:rPr>
              <a:t>. </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If no ARP entry exists, then </a:t>
            </a:r>
            <a:r>
              <a:rPr lang="en-CA" sz="1600" dirty="0">
                <a:solidFill>
                  <a:srgbClr val="0070C0"/>
                </a:solidFill>
              </a:rPr>
              <a:t>R3</a:t>
            </a:r>
            <a:r>
              <a:rPr lang="en-CA" sz="1600" dirty="0">
                <a:solidFill>
                  <a:srgbClr val="000000"/>
                </a:solidFill>
              </a:rPr>
              <a:t> sends an </a:t>
            </a:r>
            <a:r>
              <a:rPr lang="en-CA" sz="1600" dirty="0">
                <a:solidFill>
                  <a:srgbClr val="FF0000"/>
                </a:solidFill>
              </a:rPr>
              <a:t>ARP request</a:t>
            </a:r>
            <a:r>
              <a:rPr lang="en-CA" sz="1600" dirty="0">
                <a:solidFill>
                  <a:srgbClr val="000000"/>
                </a:solidFill>
              </a:rPr>
              <a:t> out of the G0/0/0 interface.</a:t>
            </a:r>
            <a:endParaRPr lang="en-US" sz="1600" dirty="0">
              <a:solidFill>
                <a:srgbClr val="000000"/>
              </a:solidFill>
            </a:endParaRPr>
          </a:p>
        </p:txBody>
      </p:sp>
      <p:sp>
        <p:nvSpPr>
          <p:cNvPr id="8" name="Content Placeholder 3">
            <a:extLst>
              <a:ext uri="{FF2B5EF4-FFF2-40B4-BE49-F238E27FC236}">
                <a16:creationId xmlns:a16="http://schemas.microsoft.com/office/drawing/2014/main" xmlns="" id="{6A2FD246-52EE-4FB7-B7A8-5CEB80981715}"/>
              </a:ext>
            </a:extLst>
          </p:cNvPr>
          <p:cNvSpPr txBox="1">
            <a:spLocks/>
          </p:cNvSpPr>
          <p:nvPr/>
        </p:nvSpPr>
        <p:spPr>
          <a:xfrm>
            <a:off x="431970" y="3147127"/>
            <a:ext cx="8345488" cy="167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70C0"/>
                </a:solidFill>
              </a:rPr>
              <a:t>PC3</a:t>
            </a:r>
            <a:r>
              <a:rPr lang="en-CA" sz="1600" dirty="0">
                <a:solidFill>
                  <a:srgbClr val="000000"/>
                </a:solidFill>
              </a:rPr>
              <a:t> responds with an </a:t>
            </a:r>
            <a:r>
              <a:rPr lang="en-CA" sz="1600" dirty="0">
                <a:solidFill>
                  <a:srgbClr val="FF0000"/>
                </a:solidFill>
              </a:rPr>
              <a:t>ARP reply </a:t>
            </a:r>
            <a:r>
              <a:rPr lang="en-CA" sz="1600" dirty="0">
                <a:solidFill>
                  <a:srgbClr val="000000"/>
                </a:solidFill>
              </a:rPr>
              <a:t>containing its MAC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70C0"/>
                </a:solidFill>
              </a:rPr>
              <a:t>R3</a:t>
            </a:r>
            <a:r>
              <a:rPr lang="en-CA" sz="1600" dirty="0">
                <a:solidFill>
                  <a:srgbClr val="000000"/>
                </a:solidFill>
              </a:rPr>
              <a:t> encapsulates the packet in a new frame and uses the</a:t>
            </a:r>
            <a:r>
              <a:rPr lang="en-CA" sz="1600" dirty="0">
                <a:solidFill>
                  <a:srgbClr val="0070C0"/>
                </a:solidFill>
              </a:rPr>
              <a:t> PC3 </a:t>
            </a:r>
            <a:r>
              <a:rPr lang="en-CA" sz="1600" dirty="0">
                <a:solidFill>
                  <a:srgbClr val="000000"/>
                </a:solidFill>
              </a:rPr>
              <a:t>MAC address as the destination MAC address and the G0/0/0 MAC address as the source MAC address.</a:t>
            </a:r>
          </a:p>
          <a:p>
            <a:pPr marL="182563" indent="-166688" algn="l" defTabSz="684213" fontAlgn="base">
              <a:spcBef>
                <a:spcPts val="300"/>
              </a:spcBef>
              <a:spcAft>
                <a:spcPts val="300"/>
              </a:spcAft>
              <a:buClr>
                <a:schemeClr val="tx2"/>
              </a:buClr>
              <a:buSzPct val="90000"/>
              <a:buFont typeface="Arial" panose="020B0604020202020204" pitchFamily="34" charset="0"/>
              <a:buChar char="•"/>
            </a:pPr>
            <a:r>
              <a:rPr lang="en-CA" sz="1600" dirty="0">
                <a:solidFill>
                  <a:srgbClr val="000000"/>
                </a:solidFill>
              </a:rPr>
              <a:t>The frame is </a:t>
            </a:r>
            <a:r>
              <a:rPr lang="en-CA" sz="1600" dirty="0">
                <a:solidFill>
                  <a:srgbClr val="FF0000"/>
                </a:solidFill>
              </a:rPr>
              <a:t>forwarded out </a:t>
            </a:r>
            <a:r>
              <a:rPr lang="en-CA" sz="1600" dirty="0">
                <a:solidFill>
                  <a:srgbClr val="000000"/>
                </a:solidFill>
              </a:rPr>
              <a:t>of interface G0/0/0 and </a:t>
            </a:r>
            <a:r>
              <a:rPr lang="en-CA" sz="1600" dirty="0">
                <a:solidFill>
                  <a:srgbClr val="0070C0"/>
                </a:solidFill>
              </a:rPr>
              <a:t>PC3</a:t>
            </a:r>
            <a:r>
              <a:rPr lang="en-CA" sz="1600" dirty="0">
                <a:solidFill>
                  <a:srgbClr val="000000"/>
                </a:solidFill>
              </a:rPr>
              <a:t> receives and processes it accordingly.</a:t>
            </a:r>
          </a:p>
          <a:p>
            <a:pPr marL="182563" indent="-166688" algn="l" defTabSz="684213" fontAlgn="base">
              <a:spcBef>
                <a:spcPts val="300"/>
              </a:spcBef>
              <a:spcAft>
                <a:spcPts val="300"/>
              </a:spcAft>
              <a:buClr>
                <a:schemeClr val="tx2"/>
              </a:buClr>
              <a:buSzPct val="90000"/>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xmlns="" id="{F361A382-C7FF-4DA1-A15B-FF1323ED9EAF}"/>
              </a:ext>
            </a:extLst>
          </p:cNvPr>
          <p:cNvPicPr>
            <a:picLocks noChangeAspect="1"/>
          </p:cNvPicPr>
          <p:nvPr/>
        </p:nvPicPr>
        <p:blipFill>
          <a:blip r:embed="rId3"/>
          <a:stretch>
            <a:fillRect/>
          </a:stretch>
        </p:blipFill>
        <p:spPr>
          <a:xfrm>
            <a:off x="5318005" y="928988"/>
            <a:ext cx="3677794" cy="1964357"/>
          </a:xfrm>
          <a:prstGeom prst="rect">
            <a:avLst/>
          </a:prstGeom>
        </p:spPr>
      </p:pic>
      <p:sp>
        <p:nvSpPr>
          <p:cNvPr id="2" name="Obdélník 1"/>
          <p:cNvSpPr/>
          <p:nvPr/>
        </p:nvSpPr>
        <p:spPr>
          <a:xfrm>
            <a:off x="4120594" y="2387084"/>
            <a:ext cx="902811" cy="369332"/>
          </a:xfrm>
          <a:prstGeom prst="rect">
            <a:avLst/>
          </a:prstGeom>
        </p:spPr>
        <p:txBody>
          <a:bodyPr wrap="none">
            <a:spAutoFit/>
          </a:bodyPr>
          <a:lstStyle/>
          <a:p>
            <a:r>
              <a:rPr lang="cs-CZ"/>
              <a:t>adhere</a:t>
            </a:r>
          </a:p>
        </p:txBody>
      </p:sp>
    </p:spTree>
    <p:extLst>
      <p:ext uri="{BB962C8B-B14F-4D97-AF65-F5344CB8AC3E}">
        <p14:creationId xmlns:p14="http://schemas.microsoft.com/office/powerpoint/2010/main" val="24039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807" y="1620072"/>
            <a:ext cx="7848344" cy="2010634"/>
          </a:xfrm>
        </p:spPr>
        <p:txBody>
          <a:bodyPr/>
          <a:lstStyle/>
          <a:p>
            <a:r>
              <a:rPr lang="en-US" dirty="0">
                <a:solidFill>
                  <a:srgbClr val="0070C0"/>
                </a:solidFill>
              </a:rPr>
              <a:t>16.2 </a:t>
            </a:r>
            <a:r>
              <a:rPr lang="en-CA" dirty="0">
                <a:solidFill>
                  <a:srgbClr val="0070C0"/>
                </a:solidFill>
              </a:rPr>
              <a:t>Troubleshoot IPv4 Static and Default Route Configuration</a:t>
            </a:r>
            <a:endParaRPr lang="en-US" dirty="0">
              <a:solidFill>
                <a:srgbClr val="0070C0"/>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Network </a:t>
            </a:r>
            <a:r>
              <a:rPr lang="en-US" sz="2400" dirty="0"/>
              <a:t>Changes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Networks fail for a number of reasons:</a:t>
            </a:r>
          </a:p>
          <a:p>
            <a:pPr marL="342900" indent="-342900" algn="l">
              <a:buFont typeface="Arial" panose="020B0604020202020204" pitchFamily="34" charset="0"/>
              <a:buChar char="•"/>
            </a:pPr>
            <a:r>
              <a:rPr lang="en-CA" sz="1600" dirty="0">
                <a:solidFill>
                  <a:srgbClr val="000000"/>
                </a:solidFill>
              </a:rPr>
              <a:t>An </a:t>
            </a:r>
            <a:r>
              <a:rPr lang="en-CA" sz="1600" dirty="0">
                <a:solidFill>
                  <a:srgbClr val="FF0000"/>
                </a:solidFill>
              </a:rPr>
              <a:t>interface can fail</a:t>
            </a:r>
          </a:p>
          <a:p>
            <a:pPr marL="342900" indent="-342900" algn="l">
              <a:buFont typeface="Arial" panose="020B0604020202020204" pitchFamily="34" charset="0"/>
              <a:buChar char="•"/>
            </a:pPr>
            <a:r>
              <a:rPr lang="en-CA" sz="1600" dirty="0">
                <a:solidFill>
                  <a:srgbClr val="000000"/>
                </a:solidFill>
              </a:rPr>
              <a:t>A service provider </a:t>
            </a:r>
            <a:r>
              <a:rPr lang="en-CA" sz="1600" dirty="0">
                <a:solidFill>
                  <a:srgbClr val="FF0000"/>
                </a:solidFill>
              </a:rPr>
              <a:t>drops a connection</a:t>
            </a:r>
          </a:p>
          <a:p>
            <a:pPr marL="342900" indent="-342900" algn="l">
              <a:buFont typeface="Arial" panose="020B0604020202020204" pitchFamily="34" charset="0"/>
              <a:buChar char="•"/>
            </a:pPr>
            <a:r>
              <a:rPr lang="en-CA" sz="1600" dirty="0">
                <a:solidFill>
                  <a:srgbClr val="000000"/>
                </a:solidFill>
              </a:rPr>
              <a:t>Links can become </a:t>
            </a:r>
            <a:r>
              <a:rPr lang="en-CA" sz="1600" dirty="0">
                <a:solidFill>
                  <a:srgbClr val="FF0000"/>
                </a:solidFill>
              </a:rPr>
              <a:t>oversaturated</a:t>
            </a:r>
          </a:p>
          <a:p>
            <a:pPr marL="342900" indent="-342900" algn="l">
              <a:buFont typeface="Arial" panose="020B0604020202020204" pitchFamily="34" charset="0"/>
              <a:buChar char="•"/>
            </a:pPr>
            <a:r>
              <a:rPr lang="en-CA" sz="1600" dirty="0">
                <a:solidFill>
                  <a:srgbClr val="000000"/>
                </a:solidFill>
              </a:rPr>
              <a:t>An administrator may enter a </a:t>
            </a:r>
            <a:r>
              <a:rPr lang="en-CA" sz="1600" dirty="0">
                <a:solidFill>
                  <a:srgbClr val="FF0000"/>
                </a:solidFill>
              </a:rPr>
              <a:t>wrong configuration</a:t>
            </a:r>
            <a:r>
              <a:rPr lang="en-CA" sz="1600" dirty="0">
                <a:solidFill>
                  <a:srgbClr val="000000"/>
                </a:solidFill>
              </a:rPr>
              <a:t>.</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Network administrators are responsible for pinpointing and solving the problem. </a:t>
            </a:r>
          </a:p>
          <a:p>
            <a:pPr marL="0" indent="0" algn="l"/>
            <a:endParaRPr lang="en-CA" sz="1600" dirty="0">
              <a:solidFill>
                <a:srgbClr val="000000"/>
              </a:solidFill>
            </a:endParaRPr>
          </a:p>
          <a:p>
            <a:pPr marL="0" indent="0" algn="l"/>
            <a:r>
              <a:rPr lang="en-CA" sz="1600" dirty="0">
                <a:solidFill>
                  <a:srgbClr val="000000"/>
                </a:solidFill>
              </a:rPr>
              <a:t>To efficiently find and solve these issues, it is advantageous to be intimately familiar with </a:t>
            </a:r>
            <a:r>
              <a:rPr lang="en-CA" sz="1600" dirty="0">
                <a:solidFill>
                  <a:srgbClr val="FF0000"/>
                </a:solidFill>
              </a:rPr>
              <a:t>tools to help isolate </a:t>
            </a:r>
            <a:r>
              <a:rPr lang="en-CA" sz="1600" dirty="0">
                <a:solidFill>
                  <a:srgbClr val="000000"/>
                </a:solidFill>
              </a:rPr>
              <a:t>routing problems quickly.</a:t>
            </a:r>
            <a:endParaRPr lang="en-US" sz="1600" dirty="0">
              <a:solidFill>
                <a:srgbClr val="000000"/>
              </a:solidFill>
            </a:endParaRPr>
          </a:p>
        </p:txBody>
      </p:sp>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Common </a:t>
            </a:r>
            <a:r>
              <a:rPr lang="en-US" sz="2400" dirty="0"/>
              <a:t>Troubleshooting Commands</a:t>
            </a:r>
          </a:p>
        </p:txBody>
      </p:sp>
      <p:graphicFrame>
        <p:nvGraphicFramePr>
          <p:cNvPr id="2" name="Table 1">
            <a:extLst>
              <a:ext uri="{FF2B5EF4-FFF2-40B4-BE49-F238E27FC236}">
                <a16:creationId xmlns:a16="http://schemas.microsoft.com/office/drawing/2014/main" xmlns="" id="{B73E4837-7A3B-4797-BFB6-6F7F910E2136}"/>
              </a:ext>
            </a:extLst>
          </p:cNvPr>
          <p:cNvGraphicFramePr>
            <a:graphicFrameLocks noGrp="1"/>
          </p:cNvGraphicFramePr>
          <p:nvPr>
            <p:extLst>
              <p:ext uri="{D42A27DB-BD31-4B8C-83A1-F6EECF244321}">
                <p14:modId xmlns:p14="http://schemas.microsoft.com/office/powerpoint/2010/main" val="1602188198"/>
              </p:ext>
            </p:extLst>
          </p:nvPr>
        </p:nvGraphicFramePr>
        <p:xfrm>
          <a:off x="798511" y="855419"/>
          <a:ext cx="7913517" cy="3609827"/>
        </p:xfrm>
        <a:graphic>
          <a:graphicData uri="http://schemas.openxmlformats.org/drawingml/2006/table">
            <a:tbl>
              <a:tblPr firstRow="1" bandRow="1">
                <a:tableStyleId>{5C22544A-7EE6-4342-B048-85BDC9FD1C3A}</a:tableStyleId>
              </a:tblPr>
              <a:tblGrid>
                <a:gridCol w="2733598">
                  <a:extLst>
                    <a:ext uri="{9D8B030D-6E8A-4147-A177-3AD203B41FA5}">
                      <a16:colId xmlns:a16="http://schemas.microsoft.com/office/drawing/2014/main" xmlns="" val="142654838"/>
                    </a:ext>
                  </a:extLst>
                </a:gridCol>
                <a:gridCol w="5179919">
                  <a:extLst>
                    <a:ext uri="{9D8B030D-6E8A-4147-A177-3AD203B41FA5}">
                      <a16:colId xmlns:a16="http://schemas.microsoft.com/office/drawing/2014/main" xmlns="" val="3001336057"/>
                    </a:ext>
                  </a:extLst>
                </a:gridCol>
              </a:tblGrid>
              <a:tr h="258267">
                <a:tc>
                  <a:txBody>
                    <a:bodyPr/>
                    <a:lstStyle/>
                    <a:p>
                      <a:r>
                        <a:rPr lang="en-US" sz="1400" dirty="0"/>
                        <a:t>Command</a:t>
                      </a:r>
                      <a:endParaRPr lang="en-CA" sz="1400" dirty="0"/>
                    </a:p>
                  </a:txBody>
                  <a:tcPr/>
                </a:tc>
                <a:tc>
                  <a:txBody>
                    <a:bodyPr/>
                    <a:lstStyle/>
                    <a:p>
                      <a:r>
                        <a:rPr lang="en-US" sz="1400" dirty="0"/>
                        <a:t>Description</a:t>
                      </a:r>
                      <a:endParaRPr lang="en-CA" sz="1400" dirty="0"/>
                    </a:p>
                  </a:txBody>
                  <a:tcPr/>
                </a:tc>
                <a:extLst>
                  <a:ext uri="{0D108BD9-81ED-4DB2-BD59-A6C34878D82A}">
                    <a16:rowId xmlns:a16="http://schemas.microsoft.com/office/drawing/2014/main" xmlns="" val="888108213"/>
                  </a:ext>
                </a:extLst>
              </a:tr>
              <a:tr h="715715">
                <a:tc>
                  <a:txBody>
                    <a:bodyPr/>
                    <a:lstStyle/>
                    <a:p>
                      <a:r>
                        <a:rPr lang="en-US" sz="1400" b="1" dirty="0">
                          <a:solidFill>
                            <a:srgbClr val="000000"/>
                          </a:solidFill>
                          <a:latin typeface="Courier New" panose="02070309020205020404" pitchFamily="49" charset="0"/>
                          <a:cs typeface="Courier New" panose="02070309020205020404" pitchFamily="49" charset="0"/>
                        </a:rPr>
                        <a:t>ping</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Verify Layer 3 connectivity to destination.</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Extended pings provide additional options.</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xmlns="" val="3483992816"/>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traceroute</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Verify path to destination network.</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It uses ICMP echo reply messages to determine the hops to the destination.</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xmlns="" val="2404510817"/>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ip route</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Displays the routing table.</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Used to verify route entries for destination IP addresses.</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xmlns="" val="2805360840"/>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ip interface brief</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Displays the status of device interfaces.</a:t>
                      </a:r>
                    </a:p>
                    <a:p>
                      <a:pPr marL="171450" indent="-171450" algn="l" defTabSz="685777" rtl="0" eaLnBrk="1" latinLnBrk="0" hangingPunct="1">
                        <a:buFont typeface="Arial" panose="020B0604020202020204" pitchFamily="34" charset="0"/>
                        <a:buChar char="•"/>
                      </a:pPr>
                      <a:r>
                        <a:rPr lang="en-US" sz="1400" kern="1200" dirty="0">
                          <a:solidFill>
                            <a:srgbClr val="000000"/>
                          </a:solidFill>
                          <a:latin typeface="+mn-lt"/>
                          <a:ea typeface="+mn-ea"/>
                          <a:cs typeface="+mn-cs"/>
                        </a:rPr>
                        <a:t>Used to verify the operational status and IP address of an interface.</a:t>
                      </a:r>
                      <a:endParaRPr lang="en-CA" sz="1400" kern="1200" dirty="0">
                        <a:solidFill>
                          <a:srgbClr val="000000"/>
                        </a:solidFill>
                        <a:latin typeface="+mn-lt"/>
                        <a:ea typeface="+mn-ea"/>
                        <a:cs typeface="+mn-cs"/>
                      </a:endParaRPr>
                    </a:p>
                  </a:txBody>
                  <a:tcPr/>
                </a:tc>
                <a:extLst>
                  <a:ext uri="{0D108BD9-81ED-4DB2-BD59-A6C34878D82A}">
                    <a16:rowId xmlns:a16="http://schemas.microsoft.com/office/drawing/2014/main" xmlns="" val="1271990834"/>
                  </a:ext>
                </a:extLst>
              </a:tr>
              <a:tr h="563136">
                <a:tc>
                  <a:txBody>
                    <a:bodyPr/>
                    <a:lstStyle/>
                    <a:p>
                      <a:r>
                        <a:rPr lang="en-US" sz="1400" b="1" dirty="0">
                          <a:solidFill>
                            <a:srgbClr val="000000"/>
                          </a:solidFill>
                          <a:latin typeface="Courier New" panose="02070309020205020404" pitchFamily="49" charset="0"/>
                          <a:cs typeface="Courier New" panose="02070309020205020404" pitchFamily="49" charset="0"/>
                        </a:rPr>
                        <a:t>show cdp neighbors</a:t>
                      </a:r>
                      <a:endParaRPr lang="en-CA" sz="1400" b="1" dirty="0">
                        <a:solidFill>
                          <a:srgbClr val="000000"/>
                        </a:solidFill>
                        <a:latin typeface="Courier New" panose="02070309020205020404" pitchFamily="49" charset="0"/>
                        <a:cs typeface="Courier New" panose="02070309020205020404" pitchFamily="49" charset="0"/>
                      </a:endParaRPr>
                    </a:p>
                  </a:txBody>
                  <a:tcPr/>
                </a:tc>
                <a:tc>
                  <a:txBody>
                    <a:bodyPr/>
                    <a:lstStyle/>
                    <a:p>
                      <a:pPr marL="171450" indent="-171450" algn="l" defTabSz="685777" rtl="0" eaLnBrk="1" latinLnBrk="0" hangingPunct="1">
                        <a:buFont typeface="Arial" panose="020B0604020202020204" pitchFamily="34" charset="0"/>
                        <a:buChar char="•"/>
                      </a:pPr>
                      <a:r>
                        <a:rPr lang="en-CA" sz="1400" kern="1200" dirty="0">
                          <a:solidFill>
                            <a:srgbClr val="000000"/>
                          </a:solidFill>
                          <a:latin typeface="+mn-lt"/>
                          <a:ea typeface="+mn-ea"/>
                          <a:cs typeface="+mn-cs"/>
                        </a:rPr>
                        <a:t>Displays a list of directly connected Cisco devices.</a:t>
                      </a:r>
                    </a:p>
                    <a:p>
                      <a:pPr marL="171450" indent="-171450" algn="l" defTabSz="685777" rtl="0" eaLnBrk="1" latinLnBrk="0" hangingPunct="1">
                        <a:buFont typeface="Arial" panose="020B0604020202020204" pitchFamily="34" charset="0"/>
                        <a:buChar char="•"/>
                      </a:pPr>
                      <a:r>
                        <a:rPr lang="en-CA" sz="1400" kern="1200" dirty="0">
                          <a:solidFill>
                            <a:srgbClr val="000000"/>
                          </a:solidFill>
                          <a:latin typeface="+mn-lt"/>
                          <a:ea typeface="+mn-ea"/>
                          <a:cs typeface="+mn-cs"/>
                        </a:rPr>
                        <a:t>Also used to validate Layer 1 and 2 connectivity.</a:t>
                      </a:r>
                    </a:p>
                  </a:txBody>
                  <a:tcPr/>
                </a:tc>
                <a:extLst>
                  <a:ext uri="{0D108BD9-81ED-4DB2-BD59-A6C34878D82A}">
                    <a16:rowId xmlns:a16="http://schemas.microsoft.com/office/drawing/2014/main" xmlns="" val="1469579584"/>
                  </a:ext>
                </a:extLst>
              </a:tr>
            </a:tbl>
          </a:graphicData>
        </a:graphic>
      </p:graphicFrame>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12162</TotalTime>
  <Words>1672</Words>
  <Application>Microsoft Office PowerPoint</Application>
  <PresentationFormat>Předvádění na obrazovce (16:9)</PresentationFormat>
  <Paragraphs>224</Paragraphs>
  <Slides>21</Slides>
  <Notes>18</Notes>
  <HiddenSlides>2</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Default Theme</vt:lpstr>
      <vt:lpstr>Module 16: Troubleshoot Static and Default Routes</vt:lpstr>
      <vt:lpstr>Module 16: Activities</vt:lpstr>
      <vt:lpstr>Module Objectives</vt:lpstr>
      <vt:lpstr>Static Routes and Packet Forwarding</vt:lpstr>
      <vt:lpstr>Static Routes and Packet Forwarding (Cont.)</vt:lpstr>
      <vt:lpstr>Static Routes and Packet Forwarding (Cont.)</vt:lpstr>
      <vt:lpstr>16.2 Troubleshoot IPv4 Static and Default Route Configuration</vt:lpstr>
      <vt:lpstr>Network Changes</vt:lpstr>
      <vt:lpstr>Common Troubleshooting Commands</vt:lpstr>
      <vt:lpstr>Solve a Connectivity Problem</vt:lpstr>
      <vt:lpstr>Opakování: IP zátěž v těle rámce</vt:lpstr>
      <vt:lpstr>FIB (Forwarding Information Base) a Adjacency table</vt:lpstr>
      <vt:lpstr>Implementace FIB v TCAM, Adjacency table je implementována v RAM</vt:lpstr>
      <vt:lpstr>16.3 Module Practice and Quiz</vt:lpstr>
      <vt:lpstr>Module 16: Best Practices</vt:lpstr>
      <vt:lpstr>Packet Tracer – Troubleshoot Static and Default Routes</vt:lpstr>
      <vt:lpstr>Lab - Troubleshoot Static and Default Routes</vt:lpstr>
      <vt:lpstr>What did I learn in this module?</vt:lpstr>
      <vt:lpstr>What did I learn in this module? (Cont.)</vt:lpstr>
      <vt:lpstr>Module Practice and Quiz What did I learn in this module? (Cont.)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316</cp:revision>
  <dcterms:created xsi:type="dcterms:W3CDTF">2019-10-18T06:21:22Z</dcterms:created>
  <dcterms:modified xsi:type="dcterms:W3CDTF">2020-12-21T21:16:50Z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