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>
        <p:scale>
          <a:sx n="100" d="100"/>
          <a:sy n="100" d="100"/>
        </p:scale>
        <p:origin x="-1210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5716-B4A6-46CA-9D4A-394DF937A028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0BDD-F69F-468B-8208-38C8C4D41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0BDD-F69F-468B-8208-38C8C4D412B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3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0BDD-F69F-468B-8208-38C8C4D412B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EBFA-BD18-4CB0-B149-4D73F6023A0D}" type="datetimeFigureOut">
              <a:rPr lang="cs-CZ" smtClean="0"/>
              <a:t>13. 10. 2021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7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</a:t>
            </a:r>
            <a:r>
              <a:rPr lang="cs-CZ" dirty="0" smtClean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52"/>
          <p:cNvSpPr>
            <a:spLocks noChangeArrowheads="1"/>
          </p:cNvSpPr>
          <p:nvPr/>
        </p:nvSpPr>
        <p:spPr bwMode="auto">
          <a:xfrm>
            <a:off x="5667375" y="-38100"/>
            <a:ext cx="34671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3600" b="1">
                <a:latin typeface="Calibri" pitchFamily="34" charset="0"/>
              </a:rPr>
              <a:t>Strategic Process</a:t>
            </a:r>
          </a:p>
        </p:txBody>
      </p:sp>
      <p:sp>
        <p:nvSpPr>
          <p:cNvPr id="9219" name="Rectangle 105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38201" y="2962273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 Results to be 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attained before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 certain date</a:t>
            </a:r>
            <a:endParaRPr lang="fr-FR" altLang="en-US" sz="2000" dirty="0"/>
          </a:p>
        </p:txBody>
      </p:sp>
      <p:sp>
        <p:nvSpPr>
          <p:cNvPr id="9220" name="Rectangle 105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095999" y="2960687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Actual actions and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operations that are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necessary to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execute strategy</a:t>
            </a:r>
            <a:endParaRPr lang="fr-FR" altLang="en-US" sz="2400" dirty="0"/>
          </a:p>
        </p:txBody>
      </p:sp>
      <p:sp>
        <p:nvSpPr>
          <p:cNvPr id="13321" name="AutoShape 1057"/>
          <p:cNvSpPr>
            <a:spLocks/>
          </p:cNvSpPr>
          <p:nvPr/>
        </p:nvSpPr>
        <p:spPr bwMode="auto">
          <a:xfrm rot="5400000" flipV="1">
            <a:off x="44196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2" name="Rectangle 1058"/>
          <p:cNvSpPr>
            <a:spLocks noChangeArrowheads="1"/>
          </p:cNvSpPr>
          <p:nvPr/>
        </p:nvSpPr>
        <p:spPr bwMode="auto">
          <a:xfrm>
            <a:off x="1079500" y="1981200"/>
            <a:ext cx="1725613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en-US" sz="2400" b="1">
                <a:solidFill>
                  <a:schemeClr val="bg1"/>
                </a:solidFill>
                <a:latin typeface="Arial" charset="0"/>
              </a:rPr>
              <a:t>Objectives</a:t>
            </a:r>
          </a:p>
        </p:txBody>
      </p:sp>
      <p:sp>
        <p:nvSpPr>
          <p:cNvPr id="13323" name="Rectangle 1059"/>
          <p:cNvSpPr>
            <a:spLocks noChangeArrowheads="1"/>
          </p:cNvSpPr>
          <p:nvPr/>
        </p:nvSpPr>
        <p:spPr bwMode="auto">
          <a:xfrm>
            <a:off x="3886200" y="1981200"/>
            <a:ext cx="1404938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charset="0"/>
              </a:rPr>
              <a:t>Strategy</a:t>
            </a:r>
            <a:endParaRPr lang="fr-FR" alt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4" name="Rectangle 1060"/>
          <p:cNvSpPr>
            <a:spLocks noChangeArrowheads="1"/>
          </p:cNvSpPr>
          <p:nvPr/>
        </p:nvSpPr>
        <p:spPr bwMode="auto">
          <a:xfrm>
            <a:off x="6583363" y="1981200"/>
            <a:ext cx="1235075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Arial" charset="0"/>
              </a:rPr>
              <a:t>Tactics</a:t>
            </a:r>
            <a:endParaRPr lang="fr-FR" alt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5" name="Line 1061"/>
          <p:cNvSpPr>
            <a:spLocks noChangeShapeType="1"/>
          </p:cNvSpPr>
          <p:nvPr/>
        </p:nvSpPr>
        <p:spPr bwMode="auto">
          <a:xfrm>
            <a:off x="2895600" y="2743200"/>
            <a:ext cx="838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prstDash val="sysDot"/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26" name="AutoShape 1063"/>
          <p:cNvSpPr>
            <a:spLocks/>
          </p:cNvSpPr>
          <p:nvPr/>
        </p:nvSpPr>
        <p:spPr bwMode="auto">
          <a:xfrm rot="5400000" flipV="1">
            <a:off x="70485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7" name="AutoShape 1064"/>
          <p:cNvSpPr>
            <a:spLocks/>
          </p:cNvSpPr>
          <p:nvPr/>
        </p:nvSpPr>
        <p:spPr bwMode="auto">
          <a:xfrm rot="5400000" flipV="1">
            <a:off x="17907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106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467100" y="2971799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Set of carefully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selected / integrated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business priorities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to achieve objectives</a:t>
            </a:r>
            <a:endParaRPr lang="fr-FR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31" name="Line 1068"/>
          <p:cNvSpPr>
            <a:spLocks noChangeShapeType="1"/>
          </p:cNvSpPr>
          <p:nvPr/>
        </p:nvSpPr>
        <p:spPr bwMode="auto">
          <a:xfrm>
            <a:off x="3276600" y="3001963"/>
            <a:ext cx="0" cy="1189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32" name="Line 1069"/>
          <p:cNvSpPr>
            <a:spLocks noChangeShapeType="1"/>
          </p:cNvSpPr>
          <p:nvPr/>
        </p:nvSpPr>
        <p:spPr bwMode="auto">
          <a:xfrm flipH="1">
            <a:off x="5895975" y="3001963"/>
            <a:ext cx="0" cy="118903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9233" name="AutoShape 107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00100" y="5181600"/>
            <a:ext cx="7543800" cy="304800"/>
          </a:xfrm>
          <a:prstGeom prst="leftRightArrow">
            <a:avLst>
              <a:gd name="adj1" fmla="val 50000"/>
              <a:gd name="adj2" fmla="val 495000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336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0C1BEE3-3DFF-4BA2-A6D3-BDA7ED0A90AF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13 October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38" name="TextBox 1"/>
          <p:cNvSpPr txBox="1">
            <a:spLocks noChangeArrowheads="1"/>
          </p:cNvSpPr>
          <p:nvPr/>
        </p:nvSpPr>
        <p:spPr bwMode="auto">
          <a:xfrm>
            <a:off x="4648200" y="64770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Times New Roman" pitchFamily="18" charset="0"/>
              </a:rPr>
              <a:t>Copyrighted in its entirety, Dominique Garval,</a:t>
            </a:r>
          </a:p>
        </p:txBody>
      </p:sp>
      <p:sp>
        <p:nvSpPr>
          <p:cNvPr id="13339" name="TextBox 20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22" name="Straight Connector 21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3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764704"/>
            <a:ext cx="54355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err="1" smtClean="0"/>
              <a:t>First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level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strategy</a:t>
            </a:r>
            <a:r>
              <a:rPr lang="cs-CZ" b="1" u="sng" dirty="0" smtClean="0"/>
              <a:t> 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u="sng" dirty="0" smtClean="0"/>
              <a:t>Second </a:t>
            </a:r>
            <a:r>
              <a:rPr lang="cs-CZ" b="1" u="sng" dirty="0" err="1" smtClean="0"/>
              <a:t>level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stategy</a:t>
            </a:r>
            <a:endParaRPr lang="cs-CZ" b="1" u="sng" dirty="0" smtClean="0"/>
          </a:p>
          <a:p>
            <a:r>
              <a:rPr lang="cs-CZ" dirty="0" err="1" smtClean="0"/>
              <a:t>Funkcional</a:t>
            </a:r>
            <a:r>
              <a:rPr lang="cs-CZ" dirty="0" smtClean="0"/>
              <a:t> </a:t>
            </a:r>
            <a:r>
              <a:rPr lang="cs-CZ" dirty="0" err="1" smtClean="0"/>
              <a:t>stategy</a:t>
            </a:r>
            <a:r>
              <a:rPr lang="cs-CZ" dirty="0" smtClean="0"/>
              <a:t>          – 	IT </a:t>
            </a:r>
            <a:r>
              <a:rPr lang="cs-CZ" dirty="0" err="1" smtClean="0"/>
              <a:t>strategy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			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marketing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HR </a:t>
            </a:r>
            <a:r>
              <a:rPr lang="cs-CZ" dirty="0" err="1" smtClean="0"/>
              <a:t>strategy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457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078"/>
          <p:cNvSpPr>
            <a:spLocks noChangeShapeType="1"/>
          </p:cNvSpPr>
          <p:nvPr/>
        </p:nvSpPr>
        <p:spPr bwMode="auto">
          <a:xfrm>
            <a:off x="2895600" y="3078163"/>
            <a:ext cx="0" cy="16764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1" name="Line 2077"/>
          <p:cNvSpPr>
            <a:spLocks noChangeShapeType="1"/>
          </p:cNvSpPr>
          <p:nvPr/>
        </p:nvSpPr>
        <p:spPr bwMode="auto">
          <a:xfrm flipH="1" flipV="1">
            <a:off x="2803525" y="4754563"/>
            <a:ext cx="1371600" cy="6858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2" name="Line 2076"/>
          <p:cNvSpPr>
            <a:spLocks noChangeShapeType="1"/>
          </p:cNvSpPr>
          <p:nvPr/>
        </p:nvSpPr>
        <p:spPr bwMode="auto">
          <a:xfrm flipH="1">
            <a:off x="4525963" y="4962525"/>
            <a:ext cx="1447800" cy="7620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3" name="Line 2075"/>
          <p:cNvSpPr>
            <a:spLocks noChangeShapeType="1"/>
          </p:cNvSpPr>
          <p:nvPr/>
        </p:nvSpPr>
        <p:spPr bwMode="auto">
          <a:xfrm>
            <a:off x="6248400" y="3017838"/>
            <a:ext cx="0" cy="14478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4" name="Line 2074"/>
          <p:cNvSpPr>
            <a:spLocks noChangeShapeType="1"/>
          </p:cNvSpPr>
          <p:nvPr/>
        </p:nvSpPr>
        <p:spPr bwMode="auto">
          <a:xfrm>
            <a:off x="4616450" y="1920875"/>
            <a:ext cx="1447800" cy="8382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5" name="Line 2073"/>
          <p:cNvSpPr>
            <a:spLocks noChangeShapeType="1"/>
          </p:cNvSpPr>
          <p:nvPr/>
        </p:nvSpPr>
        <p:spPr bwMode="auto">
          <a:xfrm flipV="1">
            <a:off x="3008313" y="1982788"/>
            <a:ext cx="1295400" cy="7620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6" name="Line 2072"/>
          <p:cNvSpPr>
            <a:spLocks noChangeShapeType="1"/>
          </p:cNvSpPr>
          <p:nvPr/>
        </p:nvSpPr>
        <p:spPr bwMode="auto">
          <a:xfrm flipV="1">
            <a:off x="3078163" y="2908300"/>
            <a:ext cx="2895600" cy="16002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7" name="Line 2071"/>
          <p:cNvSpPr>
            <a:spLocks noChangeShapeType="1"/>
          </p:cNvSpPr>
          <p:nvPr/>
        </p:nvSpPr>
        <p:spPr bwMode="auto">
          <a:xfrm>
            <a:off x="4513263" y="2438400"/>
            <a:ext cx="0" cy="30480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778" name="Line 2070"/>
          <p:cNvSpPr>
            <a:spLocks noChangeShapeType="1"/>
          </p:cNvSpPr>
          <p:nvPr/>
        </p:nvSpPr>
        <p:spPr bwMode="auto">
          <a:xfrm>
            <a:off x="3227388" y="3076575"/>
            <a:ext cx="2819400" cy="15240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8684" name="Rectangle 205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495800" y="190500"/>
            <a:ext cx="464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3600" b="1" dirty="0">
                <a:latin typeface="Calibri" panose="020F0502020204030204" pitchFamily="34" charset="0"/>
              </a:rPr>
              <a:t>Organizational</a:t>
            </a:r>
            <a:r>
              <a:rPr lang="fr-FR" altLang="en-US" sz="3600" b="1" dirty="0">
                <a:latin typeface="Calibri" panose="020F0502020204030204" pitchFamily="34" charset="0"/>
              </a:rPr>
              <a:t> Aspects</a:t>
            </a:r>
          </a:p>
          <a:p>
            <a:pPr algn="r" eaLnBrk="1" hangingPunct="1">
              <a:defRPr/>
            </a:pPr>
            <a:r>
              <a:rPr lang="fr-FR" altLang="en-US" sz="2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(McKinsey 7S Model)</a:t>
            </a:r>
          </a:p>
        </p:txBody>
      </p:sp>
      <p:sp>
        <p:nvSpPr>
          <p:cNvPr id="32780" name="Rectangle 2052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fr-FR" altLang="en-US" sz="320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fr-FR" altLang="en-US" sz="2800" b="1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32781" name="Oval 2053"/>
          <p:cNvSpPr>
            <a:spLocks noChangeArrowheads="1"/>
          </p:cNvSpPr>
          <p:nvPr/>
        </p:nvSpPr>
        <p:spPr bwMode="auto">
          <a:xfrm>
            <a:off x="3924300" y="1600200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Oval 2056"/>
          <p:cNvSpPr>
            <a:spLocks noChangeArrowheads="1"/>
          </p:cNvSpPr>
          <p:nvPr/>
        </p:nvSpPr>
        <p:spPr bwMode="auto">
          <a:xfrm>
            <a:off x="3924300" y="4648200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Oval 2058"/>
          <p:cNvSpPr>
            <a:spLocks noChangeArrowheads="1"/>
          </p:cNvSpPr>
          <p:nvPr/>
        </p:nvSpPr>
        <p:spPr bwMode="auto">
          <a:xfrm>
            <a:off x="3924300" y="3124200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Text Box 2059"/>
          <p:cNvSpPr txBox="1">
            <a:spLocks noChangeArrowheads="1"/>
          </p:cNvSpPr>
          <p:nvPr/>
        </p:nvSpPr>
        <p:spPr bwMode="auto">
          <a:xfrm>
            <a:off x="3924300" y="3352800"/>
            <a:ext cx="1295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Shared</a:t>
            </a:r>
          </a:p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Values</a:t>
            </a:r>
          </a:p>
        </p:txBody>
      </p:sp>
      <p:sp>
        <p:nvSpPr>
          <p:cNvPr id="32785" name="Text Box 2057"/>
          <p:cNvSpPr txBox="1">
            <a:spLocks noChangeArrowheads="1"/>
          </p:cNvSpPr>
          <p:nvPr/>
        </p:nvSpPr>
        <p:spPr bwMode="auto">
          <a:xfrm>
            <a:off x="3943350" y="5067300"/>
            <a:ext cx="125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Staff</a:t>
            </a:r>
          </a:p>
        </p:txBody>
      </p:sp>
      <p:sp>
        <p:nvSpPr>
          <p:cNvPr id="32786" name="Text Box 2054"/>
          <p:cNvSpPr txBox="1">
            <a:spLocks noChangeArrowheads="1"/>
          </p:cNvSpPr>
          <p:nvPr/>
        </p:nvSpPr>
        <p:spPr bwMode="auto">
          <a:xfrm>
            <a:off x="3924300" y="20208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Structure</a:t>
            </a:r>
          </a:p>
        </p:txBody>
      </p:sp>
      <p:sp>
        <p:nvSpPr>
          <p:cNvPr id="32787" name="Oval 2061"/>
          <p:cNvSpPr>
            <a:spLocks noChangeArrowheads="1"/>
          </p:cNvSpPr>
          <p:nvPr/>
        </p:nvSpPr>
        <p:spPr bwMode="auto">
          <a:xfrm>
            <a:off x="2517775" y="3962400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Text Box 2062"/>
          <p:cNvSpPr txBox="1">
            <a:spLocks noChangeArrowheads="1"/>
          </p:cNvSpPr>
          <p:nvPr/>
        </p:nvSpPr>
        <p:spPr bwMode="auto">
          <a:xfrm>
            <a:off x="2517775" y="43878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Skills</a:t>
            </a:r>
          </a:p>
        </p:txBody>
      </p:sp>
      <p:sp>
        <p:nvSpPr>
          <p:cNvPr id="32789" name="Oval 2063"/>
          <p:cNvSpPr>
            <a:spLocks noChangeArrowheads="1"/>
          </p:cNvSpPr>
          <p:nvPr/>
        </p:nvSpPr>
        <p:spPr bwMode="auto">
          <a:xfrm>
            <a:off x="5397500" y="3951288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064"/>
          <p:cNvSpPr txBox="1">
            <a:spLocks noChangeArrowheads="1"/>
          </p:cNvSpPr>
          <p:nvPr/>
        </p:nvSpPr>
        <p:spPr bwMode="auto">
          <a:xfrm>
            <a:off x="5435600" y="4346575"/>
            <a:ext cx="125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3399"/>
                </a:solidFill>
                <a:latin typeface="Tahoma" pitchFamily="34" charset="0"/>
              </a:rPr>
              <a:t>Style</a:t>
            </a:r>
          </a:p>
        </p:txBody>
      </p:sp>
      <p:sp>
        <p:nvSpPr>
          <p:cNvPr id="28696" name="Oval 206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517428" y="2362200"/>
            <a:ext cx="1295400" cy="12192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2794" name="Text Box 2067"/>
          <p:cNvSpPr txBox="1">
            <a:spLocks noChangeArrowheads="1"/>
          </p:cNvSpPr>
          <p:nvPr/>
        </p:nvSpPr>
        <p:spPr bwMode="auto">
          <a:xfrm>
            <a:off x="2517775" y="2790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  <a:latin typeface="Tahoma" pitchFamily="34" charset="0"/>
              </a:rPr>
              <a:t>Strategy</a:t>
            </a:r>
          </a:p>
        </p:txBody>
      </p:sp>
      <p:sp>
        <p:nvSpPr>
          <p:cNvPr id="32795" name="Oval 2068"/>
          <p:cNvSpPr>
            <a:spLocks noChangeArrowheads="1"/>
          </p:cNvSpPr>
          <p:nvPr/>
        </p:nvSpPr>
        <p:spPr bwMode="auto">
          <a:xfrm>
            <a:off x="5372100" y="2357438"/>
            <a:ext cx="1295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6" name="Text Box 2069"/>
          <p:cNvSpPr txBox="1">
            <a:spLocks noChangeArrowheads="1"/>
          </p:cNvSpPr>
          <p:nvPr/>
        </p:nvSpPr>
        <p:spPr bwMode="auto">
          <a:xfrm>
            <a:off x="5372100" y="27781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99"/>
                </a:solidFill>
                <a:latin typeface="Tahoma" pitchFamily="34" charset="0"/>
              </a:rPr>
              <a:t>Systems</a:t>
            </a:r>
          </a:p>
        </p:txBody>
      </p:sp>
      <p:sp>
        <p:nvSpPr>
          <p:cNvPr id="32797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C92B432-73C6-4441-962F-8EAF40935810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13 October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" name="Rectangle 28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800" name="TextBox 30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32" name="Straight Connector 31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803" name="TextovéPole 1"/>
          <p:cNvSpPr txBox="1">
            <a:spLocks noChangeArrowheads="1"/>
          </p:cNvSpPr>
          <p:nvPr/>
        </p:nvSpPr>
        <p:spPr bwMode="auto">
          <a:xfrm>
            <a:off x="3813175" y="1143000"/>
            <a:ext cx="2054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cs-CZ">
                <a:latin typeface="Calibri" pitchFamily="34" charset="0"/>
                <a:cs typeface="Calibri" pitchFamily="34" charset="0"/>
              </a:rPr>
              <a:t>Hard Elements</a:t>
            </a:r>
            <a:endParaRPr lang="en-US" alt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804" name="TextovéPole 33"/>
          <p:cNvSpPr txBox="1">
            <a:spLocks noChangeArrowheads="1"/>
          </p:cNvSpPr>
          <p:nvPr/>
        </p:nvSpPr>
        <p:spPr bwMode="auto">
          <a:xfrm>
            <a:off x="3929063" y="5989638"/>
            <a:ext cx="2054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cs-CZ">
                <a:latin typeface="Calibri" pitchFamily="34" charset="0"/>
                <a:cs typeface="Calibri" pitchFamily="34" charset="0"/>
              </a:rPr>
              <a:t>Soft Elements</a:t>
            </a:r>
            <a:endParaRPr lang="en-US" alt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953706"/>
            <a:ext cx="76328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SBU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7S </a:t>
            </a:r>
            <a:r>
              <a:rPr lang="cs-CZ" dirty="0" err="1" smtClean="0"/>
              <a:t>Methods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SBU</a:t>
            </a:r>
            <a:r>
              <a:rPr lang="cs-CZ" dirty="0" smtClean="0"/>
              <a:t> -    </a:t>
            </a:r>
            <a:r>
              <a:rPr lang="cs-CZ" dirty="0" err="1" smtClean="0"/>
              <a:t>Euromedica</a:t>
            </a:r>
            <a:r>
              <a:rPr lang="cs-CZ" dirty="0" smtClean="0"/>
              <a:t> s.r.o.</a:t>
            </a:r>
          </a:p>
          <a:p>
            <a:endParaRPr lang="cs-CZ" dirty="0"/>
          </a:p>
          <a:p>
            <a:r>
              <a:rPr lang="cs-CZ" b="1" dirty="0" err="1" smtClean="0"/>
              <a:t>Strategy</a:t>
            </a:r>
            <a:r>
              <a:rPr lang="cs-CZ" dirty="0" smtClean="0"/>
              <a:t> :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smtClean="0"/>
              <a:t>2020 – 2023,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and  HR </a:t>
            </a:r>
            <a:r>
              <a:rPr lang="cs-CZ" dirty="0" err="1" smtClean="0"/>
              <a:t>strategy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err="1" smtClean="0"/>
              <a:t>Structure</a:t>
            </a:r>
            <a:r>
              <a:rPr lang="cs-CZ" b="1" dirty="0" smtClean="0"/>
              <a:t> :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Direktor.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Servises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Sales Department.</a:t>
            </a:r>
          </a:p>
          <a:p>
            <a:r>
              <a:rPr lang="cs-CZ" dirty="0" err="1" smtClean="0"/>
              <a:t>Ekonomics</a:t>
            </a:r>
            <a:r>
              <a:rPr lang="cs-CZ" dirty="0" smtClean="0"/>
              <a:t> Department.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9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5803" y="1707684"/>
            <a:ext cx="827014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Systems :</a:t>
            </a:r>
          </a:p>
          <a:p>
            <a:r>
              <a:rPr lang="cs-CZ" dirty="0" smtClean="0"/>
              <a:t> IT Systems – MS Office, MS SQL Server</a:t>
            </a:r>
          </a:p>
          <a:p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Money S7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managed</a:t>
            </a:r>
            <a:r>
              <a:rPr lang="cs-CZ" dirty="0" smtClean="0"/>
              <a:t> by </a:t>
            </a:r>
            <a:r>
              <a:rPr lang="cs-CZ" dirty="0" err="1" smtClean="0"/>
              <a:t>direcktor</a:t>
            </a:r>
            <a:r>
              <a:rPr lang="cs-CZ" dirty="0" smtClean="0"/>
              <a:t> and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departments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in Money S7.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 in Money S7.</a:t>
            </a:r>
          </a:p>
          <a:p>
            <a:endParaRPr lang="cs-CZ" dirty="0"/>
          </a:p>
          <a:p>
            <a:r>
              <a:rPr lang="cs-CZ" dirty="0" smtClean="0"/>
              <a:t>Style: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managed</a:t>
            </a:r>
            <a:r>
              <a:rPr lang="cs-CZ" dirty="0" smtClean="0"/>
              <a:t> </a:t>
            </a:r>
            <a:r>
              <a:rPr lang="cs-CZ" dirty="0" err="1" smtClean="0"/>
              <a:t>dokumentation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Staff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/>
              <a:t>Supervisory</a:t>
            </a:r>
            <a:r>
              <a:rPr lang="cs-CZ" dirty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 1 person.</a:t>
            </a:r>
          </a:p>
          <a:p>
            <a:r>
              <a:rPr lang="cs-CZ" dirty="0" smtClean="0"/>
              <a:t>IT department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 1 person.</a:t>
            </a:r>
          </a:p>
          <a:p>
            <a:r>
              <a:rPr lang="cs-CZ" dirty="0" smtClean="0"/>
              <a:t>Sales department : 12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Economy</a:t>
            </a:r>
            <a:r>
              <a:rPr lang="cs-CZ" dirty="0" smtClean="0"/>
              <a:t> department : 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31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Skills</a:t>
            </a:r>
            <a:r>
              <a:rPr lang="cs-CZ" b="1" dirty="0" smtClean="0"/>
              <a:t>: </a:t>
            </a:r>
          </a:p>
          <a:p>
            <a:r>
              <a:rPr lang="cs-CZ" dirty="0" err="1" smtClean="0"/>
              <a:t>Categorizing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Audit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modeling.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analyzing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Project management. </a:t>
            </a:r>
          </a:p>
          <a:p>
            <a:r>
              <a:rPr lang="cs-CZ" dirty="0" err="1" smtClean="0"/>
              <a:t>Lead</a:t>
            </a:r>
            <a:r>
              <a:rPr lang="cs-CZ" dirty="0" smtClean="0"/>
              <a:t> auditor </a:t>
            </a:r>
            <a:r>
              <a:rPr lang="cs-CZ" dirty="0" err="1" smtClean="0"/>
              <a:t>for</a:t>
            </a:r>
            <a:r>
              <a:rPr lang="cs-CZ" dirty="0" smtClean="0"/>
              <a:t> ISO 9001, 14001, 18001, 20001, 27001.</a:t>
            </a:r>
          </a:p>
          <a:p>
            <a:r>
              <a:rPr lang="cs-CZ" dirty="0" err="1" smtClean="0"/>
              <a:t>Coordinating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Risk management.</a:t>
            </a:r>
          </a:p>
          <a:p>
            <a:endParaRPr lang="cs-CZ" dirty="0"/>
          </a:p>
          <a:p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Interviewing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Diplomacy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Advising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933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280</Words>
  <Application>Microsoft Office PowerPoint</Application>
  <PresentationFormat>Předvádění na obrazovce (4:3)</PresentationFormat>
  <Paragraphs>108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Risk management seminar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seminar</dc:title>
  <dc:creator>Stanislav Masák</dc:creator>
  <cp:lastModifiedBy>Stanislav Masák</cp:lastModifiedBy>
  <cp:revision>11</cp:revision>
  <dcterms:created xsi:type="dcterms:W3CDTF">2021-09-30T07:09:07Z</dcterms:created>
  <dcterms:modified xsi:type="dcterms:W3CDTF">2021-10-13T12:14:19Z</dcterms:modified>
</cp:coreProperties>
</file>