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69" r:id="rId4"/>
    <p:sldId id="270" r:id="rId5"/>
    <p:sldId id="274" r:id="rId6"/>
    <p:sldId id="265" r:id="rId7"/>
    <p:sldId id="266" r:id="rId8"/>
    <p:sldId id="267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94660"/>
  </p:normalViewPr>
  <p:slideViewPr>
    <p:cSldViewPr>
      <p:cViewPr>
        <p:scale>
          <a:sx n="100" d="100"/>
          <a:sy n="100" d="100"/>
        </p:scale>
        <p:origin x="-1210" y="6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55716-B4A6-46CA-9D4A-394DF937A028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70BDD-F69F-468B-8208-38C8C4D41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1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07968C3-70D7-46EF-A672-E97F15B59186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B473C1-6BE0-49A9-92BF-FA24C1C1D427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E581F9-3093-40DB-BD40-115F0769CCF0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FC7C3D-F507-41BB-8AF2-A54023F5E1F2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09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08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4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3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91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3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45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7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9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83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7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8EBFA-BD18-4CB0-B149-4D73F6023A0D}" type="datetimeFigureOut">
              <a:rPr lang="cs-CZ" smtClean="0"/>
              <a:t>10. 11. 2022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17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 management </a:t>
            </a:r>
            <a:r>
              <a:rPr lang="cs-CZ" dirty="0" err="1" smtClean="0"/>
              <a:t>seminar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Part 4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132856"/>
            <a:ext cx="55173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smtClean="0"/>
              <a:t>risk:</a:t>
            </a:r>
          </a:p>
          <a:p>
            <a:endParaRPr lang="cs-CZ" dirty="0"/>
          </a:p>
          <a:p>
            <a:r>
              <a:rPr lang="en-US" dirty="0"/>
              <a:t>Ineffective methodological, control activities and supervision </a:t>
            </a:r>
            <a:endParaRPr lang="cs-CZ" dirty="0" smtClean="0"/>
          </a:p>
          <a:p>
            <a:r>
              <a:rPr lang="en-US" dirty="0"/>
              <a:t>Non-optimized circulation of documents, records, shredding of </a:t>
            </a:r>
            <a:r>
              <a:rPr lang="en-US" dirty="0" smtClean="0"/>
              <a:t>documents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Financial</a:t>
            </a:r>
            <a:r>
              <a:rPr lang="cs-CZ" dirty="0" smtClean="0"/>
              <a:t> risk:</a:t>
            </a:r>
          </a:p>
          <a:p>
            <a:endParaRPr lang="cs-CZ" dirty="0"/>
          </a:p>
          <a:p>
            <a:r>
              <a:rPr lang="en-US" dirty="0"/>
              <a:t>Manipulation of income and expenses </a:t>
            </a:r>
            <a:endParaRPr lang="cs-CZ" dirty="0" smtClean="0"/>
          </a:p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guarantees</a:t>
            </a:r>
            <a:r>
              <a:rPr lang="cs-CZ" dirty="0"/>
              <a:t>,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assistance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1101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026"/>
          <p:cNvSpPr txBox="1">
            <a:spLocks noChangeArrowheads="1"/>
          </p:cNvSpPr>
          <p:nvPr/>
        </p:nvSpPr>
        <p:spPr bwMode="auto">
          <a:xfrm>
            <a:off x="266700" y="3095625"/>
            <a:ext cx="8610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 sz="2800" b="1"/>
              <a:t>Thank you for your attention! </a:t>
            </a:r>
          </a:p>
        </p:txBody>
      </p:sp>
      <p:sp>
        <p:nvSpPr>
          <p:cNvPr id="47107" name="Date Placeholder 1"/>
          <p:cNvSpPr>
            <a:spLocks noGrp="1"/>
          </p:cNvSpPr>
          <p:nvPr/>
        </p:nvSpPr>
        <p:spPr bwMode="auto">
          <a:xfrm>
            <a:off x="6884988" y="6308725"/>
            <a:ext cx="21621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endParaRPr lang="en-US" altLang="en-US" sz="16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600" y="6465888"/>
            <a:ext cx="2286000" cy="315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7109" name="TextBox 1"/>
          <p:cNvSpPr txBox="1">
            <a:spLocks noChangeArrowheads="1"/>
          </p:cNvSpPr>
          <p:nvPr/>
        </p:nvSpPr>
        <p:spPr bwMode="auto">
          <a:xfrm>
            <a:off x="228600" y="239713"/>
            <a:ext cx="3046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itchFamily="34" charset="0"/>
              </a:rPr>
              <a:t>Definition of risk and its types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82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026"/>
          <p:cNvSpPr txBox="1">
            <a:spLocks noChangeArrowheads="1"/>
          </p:cNvSpPr>
          <p:nvPr/>
        </p:nvSpPr>
        <p:spPr bwMode="auto">
          <a:xfrm>
            <a:off x="266700" y="947738"/>
            <a:ext cx="8610600" cy="30146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sz="2000" b="1" dirty="0" err="1"/>
              <a:t>Classification</a:t>
            </a:r>
            <a:r>
              <a:rPr lang="cs-CZ" sz="2000" b="1" dirty="0"/>
              <a:t> </a:t>
            </a:r>
            <a:r>
              <a:rPr lang="cs-CZ" sz="2000" b="1" dirty="0" err="1"/>
              <a:t>of</a:t>
            </a:r>
            <a:r>
              <a:rPr lang="cs-CZ" sz="2000" b="1" dirty="0"/>
              <a:t> risk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000" dirty="0"/>
              <a:t>Risk can be classified into several distinct classes. The most important include the following:</a:t>
            </a:r>
            <a:endParaRPr lang="cs-CZ" sz="2000" dirty="0"/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/>
              <a:t>Pure and speculative risk </a:t>
            </a:r>
            <a:endParaRPr lang="cs-CZ" sz="2000" dirty="0"/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/>
              <a:t>Diversifiable and </a:t>
            </a:r>
            <a:r>
              <a:rPr lang="en-US" sz="2000" dirty="0" err="1"/>
              <a:t>nondiversifiable</a:t>
            </a:r>
            <a:r>
              <a:rPr lang="en-US" sz="2000" dirty="0"/>
              <a:t> risk </a:t>
            </a:r>
            <a:endParaRPr lang="cs-CZ" sz="2000" dirty="0"/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cs-CZ" sz="2000" dirty="0"/>
              <a:t>E</a:t>
            </a:r>
            <a:r>
              <a:rPr lang="en-US" sz="2000" dirty="0" err="1"/>
              <a:t>nterprise</a:t>
            </a:r>
            <a:r>
              <a:rPr lang="en-US" sz="2000" dirty="0"/>
              <a:t> risk </a:t>
            </a:r>
            <a:endParaRPr lang="cs-CZ" sz="2000" dirty="0"/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/>
              <a:t>Systemic risk</a:t>
            </a:r>
            <a:endParaRPr lang="cs-CZ" sz="2000" b="1" dirty="0"/>
          </a:p>
        </p:txBody>
      </p:sp>
      <p:sp>
        <p:nvSpPr>
          <p:cNvPr id="27651" name="Date Placeholder 1"/>
          <p:cNvSpPr>
            <a:spLocks noGrp="1"/>
          </p:cNvSpPr>
          <p:nvPr/>
        </p:nvSpPr>
        <p:spPr bwMode="auto">
          <a:xfrm>
            <a:off x="6884988" y="6308725"/>
            <a:ext cx="21621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7649F799-3FC2-4298-B9FF-59CA355F87FB}" type="datetime3"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pPr algn="r" eaLnBrk="1" hangingPunct="1"/>
              <a:t>10 November 2022</a:t>
            </a:fld>
            <a:endParaRPr lang="en-US" altLang="en-US" sz="160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600" y="6465888"/>
            <a:ext cx="2286000" cy="315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228600" y="239713"/>
            <a:ext cx="3046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itchFamily="34" charset="0"/>
              </a:rPr>
              <a:t>Definition of risk and its types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38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026"/>
          <p:cNvSpPr txBox="1">
            <a:spLocks noChangeArrowheads="1"/>
          </p:cNvSpPr>
          <p:nvPr/>
        </p:nvSpPr>
        <p:spPr bwMode="auto">
          <a:xfrm>
            <a:off x="266700" y="947738"/>
            <a:ext cx="8610600" cy="47085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/>
              <a:t>Types of IT risks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 startAt="2"/>
              <a:defRPr/>
            </a:pPr>
            <a:r>
              <a:rPr lang="en-US" sz="2000" b="1" dirty="0"/>
              <a:t>Electronic threats </a:t>
            </a:r>
            <a:r>
              <a:rPr lang="en-US" sz="2000" dirty="0"/>
              <a:t>- aiming to compromise the business information - e.g.: a hacker could get access to your website, your IT system could become infected by a computer virus, you could fall victim to a fraudulent email or website. These are commonly of a criminal nature.</a:t>
            </a:r>
            <a:endParaRPr lang="cs-CZ" sz="2000" dirty="0"/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 startAt="2"/>
              <a:defRPr/>
            </a:pPr>
            <a:r>
              <a:rPr lang="en-US" sz="2000" b="1" dirty="0"/>
              <a:t>Technical failures </a:t>
            </a:r>
            <a:r>
              <a:rPr lang="en-US" sz="2000" dirty="0"/>
              <a:t>- such as software bugs, a computer crash or the complete failure of a computer component. A technical failure can be catastrophic if you cannot retrieve data on a failed hard drive and no backup copy is available.</a:t>
            </a:r>
            <a:endParaRPr lang="cs-CZ" sz="2000" dirty="0"/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 startAt="2"/>
              <a:defRPr/>
            </a:pPr>
            <a:r>
              <a:rPr lang="en-US" sz="2000" b="1" dirty="0"/>
              <a:t>Infrastructure failures </a:t>
            </a:r>
            <a:r>
              <a:rPr lang="en-US" sz="2000" dirty="0"/>
              <a:t>- such as the loss of your internet connection can interrupt your business - e.g.: you could miss an important purchase order.</a:t>
            </a:r>
            <a:endParaRPr lang="cs-CZ" sz="2000" dirty="0"/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 startAt="2"/>
              <a:defRPr/>
            </a:pPr>
            <a:r>
              <a:rPr lang="en-US" sz="2000" b="1" dirty="0"/>
              <a:t>Human error </a:t>
            </a:r>
            <a:r>
              <a:rPr lang="en-US" sz="2000" dirty="0"/>
              <a:t>- is a major threat - e.g.: someone might accidentally delete important data, or fail to follow security procedures properly</a:t>
            </a:r>
          </a:p>
        </p:txBody>
      </p:sp>
      <p:sp>
        <p:nvSpPr>
          <p:cNvPr id="44035" name="Date Placeholder 1"/>
          <p:cNvSpPr>
            <a:spLocks noGrp="1"/>
          </p:cNvSpPr>
          <p:nvPr/>
        </p:nvSpPr>
        <p:spPr bwMode="auto">
          <a:xfrm>
            <a:off x="6884988" y="6308725"/>
            <a:ext cx="21621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62FCAB54-AF2C-4E87-ACCD-07BEDC5B83DD}" type="datetime3"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pPr algn="r" eaLnBrk="1" hangingPunct="1"/>
              <a:t>10 November 2022</a:t>
            </a:fld>
            <a:endParaRPr lang="en-US" altLang="en-US" sz="160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600" y="6465888"/>
            <a:ext cx="2286000" cy="315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4037" name="TextBox 1"/>
          <p:cNvSpPr txBox="1">
            <a:spLocks noChangeArrowheads="1"/>
          </p:cNvSpPr>
          <p:nvPr/>
        </p:nvSpPr>
        <p:spPr bwMode="auto">
          <a:xfrm>
            <a:off x="228600" y="239713"/>
            <a:ext cx="3046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itchFamily="34" charset="0"/>
              </a:rPr>
              <a:t>Definition of risk and its types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2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026"/>
          <p:cNvSpPr txBox="1">
            <a:spLocks noChangeArrowheads="1"/>
          </p:cNvSpPr>
          <p:nvPr/>
        </p:nvSpPr>
        <p:spPr bwMode="auto">
          <a:xfrm>
            <a:off x="266700" y="947738"/>
            <a:ext cx="8610600" cy="36306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/>
              <a:t>4. Cybersecurity and identity theft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Cybersecurity and identity theft by thieves breaking into firms’ computer system and database are major problems for many firms.</a:t>
            </a:r>
            <a:endParaRPr lang="cs-CZ" sz="2000" dirty="0"/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Computer hackers have been able to steal hundreds of thousands of consumer credit records, which have exposed individuals to identity theft and violation of privacy. As a result, commercial banks, financial institutions, and other business are exposed to enormous legal liabilities.</a:t>
            </a:r>
            <a:endParaRPr lang="cs-CZ" sz="2000" dirty="0"/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Other crime exposures include robbery and burglary; shoplifting; employee theft and dishonesty; fraud and embezzlement; piracy and theft of intellectual property, and computer crimes. </a:t>
            </a:r>
            <a:endParaRPr lang="cs-CZ" sz="2000" dirty="0"/>
          </a:p>
        </p:txBody>
      </p:sp>
      <p:sp>
        <p:nvSpPr>
          <p:cNvPr id="39939" name="Date Placeholder 1"/>
          <p:cNvSpPr>
            <a:spLocks noGrp="1"/>
          </p:cNvSpPr>
          <p:nvPr/>
        </p:nvSpPr>
        <p:spPr bwMode="auto">
          <a:xfrm>
            <a:off x="6884988" y="6308725"/>
            <a:ext cx="21621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D0BEA988-E54A-4016-8D2E-3193ABE1A2A1}" type="datetime3"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pPr algn="r" eaLnBrk="1" hangingPunct="1"/>
              <a:t>10 November 2022</a:t>
            </a:fld>
            <a:endParaRPr lang="en-US" altLang="en-US" sz="160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600" y="6465888"/>
            <a:ext cx="2286000" cy="315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941" name="TextBox 1"/>
          <p:cNvSpPr txBox="1">
            <a:spLocks noChangeArrowheads="1"/>
          </p:cNvSpPr>
          <p:nvPr/>
        </p:nvSpPr>
        <p:spPr bwMode="auto">
          <a:xfrm>
            <a:off x="228600" y="239713"/>
            <a:ext cx="3046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itchFamily="34" charset="0"/>
              </a:rPr>
              <a:t>Definition of risk and its types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249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791599"/>
            <a:ext cx="5759450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2195736" y="0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 dirty="0">
                <a:latin typeface="Tahoma" pitchFamily="34" charset="0"/>
              </a:rPr>
              <a:t>Risk management models applied in practice</a:t>
            </a:r>
            <a:endParaRPr lang="cs-CZ" altLang="en-US" b="1" dirty="0">
              <a:latin typeface="Tahoma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dirty="0">
                <a:latin typeface="Tahoma" pitchFamily="34" charset="0"/>
              </a:rPr>
              <a:t>Algorithm of possible risk management</a:t>
            </a:r>
            <a:endParaRPr lang="cs-CZ" altLang="en-US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915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1953706"/>
            <a:ext cx="763284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                          SBU </a:t>
            </a:r>
            <a:r>
              <a:rPr lang="cs-CZ" dirty="0" err="1" smtClean="0"/>
              <a:t>definition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7S </a:t>
            </a:r>
            <a:r>
              <a:rPr lang="cs-CZ" dirty="0" err="1" smtClean="0"/>
              <a:t>Methods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SBU</a:t>
            </a:r>
            <a:r>
              <a:rPr lang="cs-CZ" dirty="0" smtClean="0"/>
              <a:t> -    </a:t>
            </a:r>
            <a:r>
              <a:rPr lang="cs-CZ" dirty="0" err="1" smtClean="0"/>
              <a:t>Euromedica</a:t>
            </a:r>
            <a:r>
              <a:rPr lang="cs-CZ" dirty="0" smtClean="0"/>
              <a:t> s.r.o.</a:t>
            </a:r>
          </a:p>
          <a:p>
            <a:endParaRPr lang="cs-CZ" dirty="0"/>
          </a:p>
          <a:p>
            <a:r>
              <a:rPr lang="cs-CZ" b="1" dirty="0" err="1" smtClean="0"/>
              <a:t>Strategy</a:t>
            </a:r>
            <a:r>
              <a:rPr lang="cs-CZ" dirty="0" smtClean="0"/>
              <a:t> : </a:t>
            </a:r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/>
              <a:t> </a:t>
            </a:r>
            <a:r>
              <a:rPr lang="cs-CZ" dirty="0" smtClean="0"/>
              <a:t>2020 – 2023,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and  HR </a:t>
            </a:r>
            <a:r>
              <a:rPr lang="cs-CZ" dirty="0" err="1" smtClean="0"/>
              <a:t>strategy</a:t>
            </a:r>
            <a:r>
              <a:rPr lang="cs-CZ" dirty="0" smtClean="0"/>
              <a:t>.</a:t>
            </a:r>
          </a:p>
          <a:p>
            <a:endParaRPr lang="cs-CZ" b="1" dirty="0" smtClean="0"/>
          </a:p>
          <a:p>
            <a:r>
              <a:rPr lang="cs-CZ" b="1" dirty="0" err="1" smtClean="0"/>
              <a:t>Structure</a:t>
            </a:r>
            <a:r>
              <a:rPr lang="cs-CZ" b="1" dirty="0" smtClean="0"/>
              <a:t> :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, </a:t>
            </a:r>
            <a:r>
              <a:rPr lang="cs-CZ" dirty="0" err="1" smtClean="0"/>
              <a:t>Supervisory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Direktor.</a:t>
            </a:r>
          </a:p>
          <a:p>
            <a:r>
              <a:rPr lang="cs-CZ" dirty="0" smtClean="0"/>
              <a:t>IT </a:t>
            </a:r>
            <a:r>
              <a:rPr lang="cs-CZ" dirty="0" err="1" smtClean="0"/>
              <a:t>Servises</a:t>
            </a:r>
            <a:r>
              <a:rPr lang="cs-CZ" dirty="0" smtClean="0"/>
              <a:t>.</a:t>
            </a:r>
          </a:p>
          <a:p>
            <a:r>
              <a:rPr lang="cs-CZ" dirty="0" smtClean="0"/>
              <a:t>Sales Department.</a:t>
            </a:r>
          </a:p>
          <a:p>
            <a:r>
              <a:rPr lang="cs-CZ" dirty="0" err="1" smtClean="0"/>
              <a:t>Ekonomics</a:t>
            </a:r>
            <a:r>
              <a:rPr lang="cs-CZ" dirty="0" smtClean="0"/>
              <a:t> Department.</a:t>
            </a:r>
          </a:p>
          <a:p>
            <a:r>
              <a:rPr lang="cs-CZ" dirty="0" smtClean="0"/>
              <a:t>Logistik </a:t>
            </a:r>
            <a:r>
              <a:rPr lang="cs-CZ" dirty="0" err="1" smtClean="0"/>
              <a:t>manager</a:t>
            </a:r>
            <a:r>
              <a:rPr lang="cs-CZ" dirty="0" smtClean="0"/>
              <a:t>.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09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25803" y="1707684"/>
            <a:ext cx="8270149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Systems :</a:t>
            </a:r>
          </a:p>
          <a:p>
            <a:r>
              <a:rPr lang="cs-CZ" dirty="0" smtClean="0"/>
              <a:t> IT Systems – MS Office, MS SQL Server</a:t>
            </a:r>
          </a:p>
          <a:p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Money S7</a:t>
            </a:r>
          </a:p>
          <a:p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managed</a:t>
            </a:r>
            <a:r>
              <a:rPr lang="cs-CZ" dirty="0" smtClean="0"/>
              <a:t> by </a:t>
            </a:r>
            <a:r>
              <a:rPr lang="cs-CZ" dirty="0" err="1" smtClean="0"/>
              <a:t>direcktor</a:t>
            </a:r>
            <a:r>
              <a:rPr lang="cs-CZ" dirty="0" smtClean="0"/>
              <a:t> and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departments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Marketing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in Money S7.</a:t>
            </a:r>
          </a:p>
          <a:p>
            <a:r>
              <a:rPr lang="cs-CZ" dirty="0" smtClean="0"/>
              <a:t>Logistik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 in Money S7.</a:t>
            </a:r>
          </a:p>
          <a:p>
            <a:endParaRPr lang="cs-CZ" dirty="0"/>
          </a:p>
          <a:p>
            <a:r>
              <a:rPr lang="cs-CZ" dirty="0" smtClean="0"/>
              <a:t>Style: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oriented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,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maps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managed</a:t>
            </a:r>
            <a:r>
              <a:rPr lang="cs-CZ" dirty="0" smtClean="0"/>
              <a:t> </a:t>
            </a:r>
            <a:r>
              <a:rPr lang="cs-CZ" dirty="0" err="1" smtClean="0"/>
              <a:t>dokumentation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 smtClean="0"/>
              <a:t>Staff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  3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err="1"/>
              <a:t>Supervisory</a:t>
            </a:r>
            <a:r>
              <a:rPr lang="cs-CZ" dirty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 3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Direktor 1 person.</a:t>
            </a:r>
          </a:p>
          <a:p>
            <a:r>
              <a:rPr lang="cs-CZ" dirty="0" smtClean="0"/>
              <a:t>IT department 3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smtClean="0"/>
              <a:t>Logistik </a:t>
            </a:r>
            <a:r>
              <a:rPr lang="cs-CZ" dirty="0" err="1" smtClean="0"/>
              <a:t>manager</a:t>
            </a:r>
            <a:r>
              <a:rPr lang="cs-CZ" dirty="0" smtClean="0"/>
              <a:t> 1 person.</a:t>
            </a:r>
          </a:p>
          <a:p>
            <a:r>
              <a:rPr lang="cs-CZ" dirty="0" smtClean="0"/>
              <a:t>Sales department : 12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Economy</a:t>
            </a:r>
            <a:r>
              <a:rPr lang="cs-CZ" dirty="0" smtClean="0"/>
              <a:t> department : 2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316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332656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Skills</a:t>
            </a:r>
            <a:r>
              <a:rPr lang="cs-CZ" b="1" dirty="0" smtClean="0"/>
              <a:t>: </a:t>
            </a:r>
          </a:p>
          <a:p>
            <a:r>
              <a:rPr lang="cs-CZ" dirty="0" err="1" smtClean="0"/>
              <a:t>Categorizing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.</a:t>
            </a:r>
          </a:p>
          <a:p>
            <a:r>
              <a:rPr lang="cs-CZ" dirty="0" smtClean="0"/>
              <a:t>Audit </a:t>
            </a:r>
            <a:r>
              <a:rPr lang="cs-CZ" dirty="0" err="1" smtClean="0"/>
              <a:t>skills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Process</a:t>
            </a:r>
            <a:r>
              <a:rPr lang="cs-CZ" dirty="0" smtClean="0"/>
              <a:t> modeling.</a:t>
            </a:r>
          </a:p>
          <a:p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analyzing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Project management. </a:t>
            </a:r>
          </a:p>
          <a:p>
            <a:r>
              <a:rPr lang="cs-CZ" dirty="0" err="1" smtClean="0"/>
              <a:t>Lead</a:t>
            </a:r>
            <a:r>
              <a:rPr lang="cs-CZ" dirty="0" smtClean="0"/>
              <a:t> auditor </a:t>
            </a:r>
            <a:r>
              <a:rPr lang="cs-CZ" dirty="0" err="1" smtClean="0"/>
              <a:t>for</a:t>
            </a:r>
            <a:r>
              <a:rPr lang="cs-CZ" dirty="0" smtClean="0"/>
              <a:t> ISO 9001, 14001, 18001, 20001, 27001.</a:t>
            </a:r>
          </a:p>
          <a:p>
            <a:r>
              <a:rPr lang="cs-CZ" dirty="0" err="1" smtClean="0"/>
              <a:t>Coordinating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Risk management.</a:t>
            </a:r>
          </a:p>
          <a:p>
            <a:endParaRPr lang="cs-CZ" dirty="0"/>
          </a:p>
          <a:p>
            <a:r>
              <a:rPr lang="cs-CZ" b="1" dirty="0" err="1" smtClean="0"/>
              <a:t>Shared</a:t>
            </a:r>
            <a:r>
              <a:rPr lang="cs-CZ" b="1" dirty="0" smtClean="0"/>
              <a:t> </a:t>
            </a:r>
            <a:r>
              <a:rPr lang="cs-CZ" b="1" dirty="0" err="1" smtClean="0"/>
              <a:t>values</a:t>
            </a:r>
            <a:r>
              <a:rPr lang="cs-CZ" b="1" dirty="0" smtClean="0"/>
              <a:t>:</a:t>
            </a:r>
          </a:p>
          <a:p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Interviewing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Diplomacy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Advising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7933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1628800"/>
            <a:ext cx="813690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risks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factor</a:t>
            </a:r>
            <a:r>
              <a:rPr lang="cs-CZ" dirty="0" smtClean="0"/>
              <a:t> : </a:t>
            </a:r>
          </a:p>
          <a:p>
            <a:endParaRPr lang="cs-CZ" dirty="0" smtClean="0"/>
          </a:p>
          <a:p>
            <a:r>
              <a:rPr lang="cs-CZ" dirty="0" smtClean="0"/>
              <a:t>Substance abuse</a:t>
            </a:r>
          </a:p>
          <a:p>
            <a:r>
              <a:rPr lang="cs-CZ" dirty="0" smtClean="0"/>
              <a:t>Stres </a:t>
            </a:r>
            <a:r>
              <a:rPr lang="cs-CZ" dirty="0" err="1" smtClean="0"/>
              <a:t>sitaution</a:t>
            </a:r>
            <a:endParaRPr lang="cs-CZ" dirty="0" smtClean="0"/>
          </a:p>
          <a:p>
            <a:r>
              <a:rPr lang="cs-CZ" dirty="0" err="1" smtClean="0"/>
              <a:t>Certifikation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Information</a:t>
            </a:r>
            <a:r>
              <a:rPr lang="cs-CZ" dirty="0" smtClean="0"/>
              <a:t> and technology </a:t>
            </a:r>
            <a:r>
              <a:rPr lang="cs-CZ" dirty="0" err="1" smtClean="0"/>
              <a:t>risks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dirty="0" smtClean="0"/>
              <a:t>Integrity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  <a:p>
            <a:r>
              <a:rPr lang="cs-CZ" dirty="0" smtClean="0"/>
              <a:t>I</a:t>
            </a:r>
            <a:r>
              <a:rPr lang="en-US" dirty="0" err="1" smtClean="0"/>
              <a:t>ncorrectly</a:t>
            </a:r>
            <a:r>
              <a:rPr lang="en-US" dirty="0" smtClean="0"/>
              <a:t> </a:t>
            </a:r>
            <a:r>
              <a:rPr lang="en-US" dirty="0"/>
              <a:t>specified requirements for HW and SW and their </a:t>
            </a:r>
            <a:r>
              <a:rPr lang="en-US" dirty="0" smtClean="0"/>
              <a:t>evaluation</a:t>
            </a:r>
            <a:endParaRPr lang="cs-CZ" dirty="0" smtClean="0"/>
          </a:p>
          <a:p>
            <a:r>
              <a:rPr lang="en-US" dirty="0"/>
              <a:t>Unauthorized use of information, destruction, damage and its </a:t>
            </a:r>
            <a:r>
              <a:rPr lang="en-US" dirty="0" smtClean="0"/>
              <a:t>modification</a:t>
            </a:r>
            <a:endParaRPr lang="cs-CZ" dirty="0" smtClean="0"/>
          </a:p>
          <a:p>
            <a:r>
              <a:rPr lang="en-US" dirty="0"/>
              <a:t>Intentional interference with SW or HW 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Operation</a:t>
            </a:r>
            <a:r>
              <a:rPr lang="cs-CZ" dirty="0" smtClean="0"/>
              <a:t> </a:t>
            </a:r>
            <a:r>
              <a:rPr lang="cs-CZ" dirty="0" err="1" smtClean="0"/>
              <a:t>risks</a:t>
            </a:r>
            <a:r>
              <a:rPr lang="cs-CZ" dirty="0" smtClean="0"/>
              <a:t>: </a:t>
            </a:r>
          </a:p>
          <a:p>
            <a:r>
              <a:rPr lang="cs-CZ" dirty="0" err="1"/>
              <a:t>Defective</a:t>
            </a:r>
            <a:r>
              <a:rPr lang="cs-CZ" dirty="0"/>
              <a:t> feedback </a:t>
            </a:r>
            <a:r>
              <a:rPr lang="cs-CZ" dirty="0" err="1" smtClean="0"/>
              <a:t>system</a:t>
            </a:r>
            <a:endParaRPr lang="cs-CZ" dirty="0" smtClean="0"/>
          </a:p>
          <a:p>
            <a:r>
              <a:rPr lang="cs-CZ" dirty="0" err="1"/>
              <a:t>Complexity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processes</a:t>
            </a:r>
            <a:r>
              <a:rPr lang="cs-CZ" dirty="0"/>
              <a:t>, </a:t>
            </a:r>
            <a:r>
              <a:rPr lang="cs-CZ" dirty="0" err="1"/>
              <a:t>operations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 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4870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621</Words>
  <Application>Microsoft Office PowerPoint</Application>
  <PresentationFormat>Předvádění na obrazovce (4:3)</PresentationFormat>
  <Paragraphs>123</Paragraphs>
  <Slides>11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Risk management seminar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seminar</dc:title>
  <dc:creator>Stanislav Masák</dc:creator>
  <cp:lastModifiedBy>Stanislav Masák</cp:lastModifiedBy>
  <cp:revision>18</cp:revision>
  <dcterms:created xsi:type="dcterms:W3CDTF">2021-09-30T07:09:07Z</dcterms:created>
  <dcterms:modified xsi:type="dcterms:W3CDTF">2022-11-10T09:36:44Z</dcterms:modified>
</cp:coreProperties>
</file>