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87" r:id="rId2"/>
    <p:sldId id="927" r:id="rId3"/>
    <p:sldId id="260" r:id="rId4"/>
    <p:sldId id="273" r:id="rId5"/>
    <p:sldId id="289" r:id="rId6"/>
    <p:sldId id="296" r:id="rId7"/>
    <p:sldId id="292" r:id="rId8"/>
    <p:sldId id="291" r:id="rId9"/>
    <p:sldId id="312" r:id="rId10"/>
    <p:sldId id="309" r:id="rId11"/>
    <p:sldId id="294" r:id="rId12"/>
    <p:sldId id="789" r:id="rId13"/>
    <p:sldId id="757" r:id="rId14"/>
    <p:sldId id="972" r:id="rId15"/>
    <p:sldId id="963" r:id="rId16"/>
    <p:sldId id="905" r:id="rId17"/>
    <p:sldId id="814" r:id="rId18"/>
    <p:sldId id="964" r:id="rId19"/>
    <p:sldId id="936" r:id="rId20"/>
    <p:sldId id="840" r:id="rId21"/>
    <p:sldId id="841" r:id="rId22"/>
    <p:sldId id="926" r:id="rId23"/>
    <p:sldId id="965" r:id="rId24"/>
    <p:sldId id="966" r:id="rId25"/>
    <p:sldId id="967" r:id="rId26"/>
    <p:sldId id="937" r:id="rId27"/>
    <p:sldId id="701" r:id="rId28"/>
    <p:sldId id="702" r:id="rId29"/>
    <p:sldId id="842" r:id="rId30"/>
    <p:sldId id="846" r:id="rId31"/>
    <p:sldId id="973" r:id="rId32"/>
    <p:sldId id="969" r:id="rId33"/>
    <p:sldId id="970" r:id="rId34"/>
    <p:sldId id="971" r:id="rId35"/>
    <p:sldId id="947" r:id="rId36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C0"/>
    <a:srgbClr val="149031"/>
    <a:srgbClr val="3333FF"/>
    <a:srgbClr val="1F1F1F"/>
    <a:srgbClr val="39464A"/>
    <a:srgbClr val="62BB46"/>
    <a:srgbClr val="000099"/>
    <a:srgbClr val="7AC143"/>
    <a:srgbClr val="F6F7F7"/>
    <a:srgbClr val="EB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86391" autoAdjust="0"/>
  </p:normalViewPr>
  <p:slideViewPr>
    <p:cSldViewPr snapToGrid="0" showGuides="1">
      <p:cViewPr>
        <p:scale>
          <a:sx n="70" d="100"/>
          <a:sy n="70" d="100"/>
        </p:scale>
        <p:origin x="816" y="-96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4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4CF884-1405-DDA3-3089-5AF167595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9C3895E-5534-361B-FADF-8AFF0BD4D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86694EA-AEDD-F15A-AC22-A96143884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38F1251-D10B-717D-B08F-86A985FC5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CA053A4-4A5F-77BC-B0F6-1D6D9344AD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90CBA0D-2E48-8DE0-8A7A-1650496AD3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0B80EAD5-77A5-BDD4-3EB6-45E7FA8DFA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44188E63-5DD9-7DE5-1630-DD3FFFCB2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106C4A67-E993-41A8-A892-DE2F4B589480}" type="slidenum">
              <a:rPr lang="de-DE" altLang="en-US" sz="1200" smtClean="0">
                <a:solidFill>
                  <a:schemeClr val="tx1"/>
                </a:solidFill>
              </a:rPr>
              <a:pPr/>
              <a:t>12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6958CD1E-DD3B-36F0-EDC0-F2384816F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66763"/>
            <a:ext cx="6823075" cy="3838575"/>
          </a:xfrm>
          <a:ln/>
        </p:spPr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C8EB01D5-33F9-F9AA-2F55-1D4110CE0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8BA445D-FBCE-FC34-CA59-009F95A531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D65EF5B-261E-1F72-4F22-869EA48926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9262EE5D-FAC4-8D81-F7AE-E29AE71721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F7D1357D-2C7E-6E19-C92D-61F5DC7AC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27E5C5E7-EBF5-40C1-B262-F4CFB27B65A0}" type="slidenum">
              <a:rPr lang="de-DE" altLang="en-US" sz="1200" smtClean="0">
                <a:solidFill>
                  <a:schemeClr val="tx1"/>
                </a:solidFill>
              </a:rPr>
              <a:pPr/>
              <a:t>13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27654" name="Rectangle 2">
            <a:extLst>
              <a:ext uri="{FF2B5EF4-FFF2-40B4-BE49-F238E27FC236}">
                <a16:creationId xmlns:a16="http://schemas.microsoft.com/office/drawing/2014/main" id="{A39FC148-8BFF-023D-57A6-0504D9F26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66763"/>
            <a:ext cx="6823075" cy="3838575"/>
          </a:xfrm>
          <a:ln/>
        </p:spPr>
      </p:sp>
      <p:sp>
        <p:nvSpPr>
          <p:cNvPr id="27655" name="Rectangle 3">
            <a:extLst>
              <a:ext uri="{FF2B5EF4-FFF2-40B4-BE49-F238E27FC236}">
                <a16:creationId xmlns:a16="http://schemas.microsoft.com/office/drawing/2014/main" id="{1C6B9281-B080-733D-5773-D19267F7F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65E8CF-8A40-385C-BD97-3548FD49FA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7BAD7FA-06A0-6613-78F7-208FAC8788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0DA271D6-35CD-E66E-BDED-CF968F2023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01B15B9B-17FA-FAB8-A05D-9FA011985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553DFA04-82B3-4938-8DFB-07F4018E2571}" type="slidenum">
              <a:rPr lang="de-DE" altLang="en-US" sz="1200" smtClean="0">
                <a:solidFill>
                  <a:schemeClr val="tx1"/>
                </a:solidFill>
              </a:rPr>
              <a:pPr/>
              <a:t>14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D386AAB0-3B23-3E43-8912-7BA15595C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66763"/>
            <a:ext cx="6823075" cy="3838575"/>
          </a:xfrm>
          <a:ln/>
        </p:spPr>
      </p:sp>
      <p:sp>
        <p:nvSpPr>
          <p:cNvPr id="29703" name="Rectangle 3">
            <a:extLst>
              <a:ext uri="{FF2B5EF4-FFF2-40B4-BE49-F238E27FC236}">
                <a16:creationId xmlns:a16="http://schemas.microsoft.com/office/drawing/2014/main" id="{85876AF9-3A35-07F1-79D5-C035EDC82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23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D12363-5B88-E205-FCC8-AF6C41C59E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451A688-EB39-A517-F0DB-304AAFABEA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31748" name="Rectangle 6">
            <a:extLst>
              <a:ext uri="{FF2B5EF4-FFF2-40B4-BE49-F238E27FC236}">
                <a16:creationId xmlns:a16="http://schemas.microsoft.com/office/drawing/2014/main" id="{66EA675B-D094-5AB3-7667-5B3E4ABE7A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1749" name="Rectangle 7">
            <a:extLst>
              <a:ext uri="{FF2B5EF4-FFF2-40B4-BE49-F238E27FC236}">
                <a16:creationId xmlns:a16="http://schemas.microsoft.com/office/drawing/2014/main" id="{524BE71B-9547-B03E-1B1B-FCCA934C9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DDF0D09C-C95A-4760-B0EA-A65CBF987BA7}" type="slidenum">
              <a:rPr lang="de-DE" altLang="en-US" sz="1200" smtClean="0">
                <a:solidFill>
                  <a:schemeClr val="tx1"/>
                </a:solidFill>
              </a:rPr>
              <a:pPr/>
              <a:t>15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E2D8800F-0A99-751E-9303-B406939DA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66763"/>
            <a:ext cx="6823075" cy="3838575"/>
          </a:xfrm>
          <a:ln/>
        </p:spPr>
      </p:sp>
      <p:sp>
        <p:nvSpPr>
          <p:cNvPr id="31751" name="Rectangle 3">
            <a:extLst>
              <a:ext uri="{FF2B5EF4-FFF2-40B4-BE49-F238E27FC236}">
                <a16:creationId xmlns:a16="http://schemas.microsoft.com/office/drawing/2014/main" id="{B2427ED8-7B10-66D0-EC9C-2E8CF1AA4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294580-0608-F129-B1CB-2837962FB0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34D71D4-279A-A717-70A2-DDB403E096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D5D99324-12C7-3E31-3F34-B0B0A99D1F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1C36D100-1604-0507-07C9-816BB61C9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476ECDB4-7E25-4968-AF43-3E1D9BB4E007}" type="slidenum">
              <a:rPr lang="de-DE" altLang="en-US" sz="1200" smtClean="0">
                <a:solidFill>
                  <a:schemeClr val="tx1"/>
                </a:solidFill>
              </a:rPr>
              <a:pPr/>
              <a:t>16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3798" name="Rectangle 2">
            <a:extLst>
              <a:ext uri="{FF2B5EF4-FFF2-40B4-BE49-F238E27FC236}">
                <a16:creationId xmlns:a16="http://schemas.microsoft.com/office/drawing/2014/main" id="{62BF33C0-0C3E-5443-BD2F-3DE2286A0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66763"/>
            <a:ext cx="6823075" cy="3838575"/>
          </a:xfrm>
          <a:ln/>
        </p:spPr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2109E7B2-C9C4-3B9C-86E7-94B26FA2A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4F40D7E-3A2E-12BA-433F-D625FBD38A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4B0A366-39B0-1E95-EAE3-DA980D6FA2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BB608D34-9730-090A-622F-3FE745C854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EBE7ED70-1284-06D1-B4B5-58E3E66D9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1503F142-693D-413E-9C8F-3C9C74EB00A3}" type="slidenum">
              <a:rPr lang="de-DE" altLang="en-US" sz="1200" smtClean="0">
                <a:solidFill>
                  <a:schemeClr val="tx1"/>
                </a:solidFill>
              </a:rPr>
              <a:pPr/>
              <a:t>17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C873856F-6F54-CF88-0EA9-07B0DCD21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938" y="766763"/>
            <a:ext cx="6823075" cy="3838575"/>
          </a:xfrm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A08FFFCC-F617-AE6D-B085-C4FCBC2D3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862513"/>
            <a:ext cx="5210175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EC5EC09-17F9-6B97-C0FA-BCEFBF7F1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71525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771525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771525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771525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771525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D15A08B5-0BB6-41DA-AA34-220B6D739E6B}" type="slidenum">
              <a:rPr lang="cs-CZ" altLang="en-US" sz="1000" smtClean="0">
                <a:solidFill>
                  <a:schemeClr val="tx1"/>
                </a:solidFill>
              </a:rPr>
              <a:pPr eaLnBrk="0" hangingPunct="0"/>
              <a:t>18</a:t>
            </a:fld>
            <a:endParaRPr lang="cs-CZ" altLang="en-US" sz="10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958FDCC-FF72-E156-AB35-43F72440C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2687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3646418-C283-03D0-0BCD-7F4D8AFA1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8577250-0400-5C1D-90B4-4D56C6E3F1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17ABCBA-DA4B-FCEC-E718-D8D3F00611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976D394F-7F38-A5AD-9CBA-FF10040DCB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2229" name="Rectangle 7">
            <a:extLst>
              <a:ext uri="{FF2B5EF4-FFF2-40B4-BE49-F238E27FC236}">
                <a16:creationId xmlns:a16="http://schemas.microsoft.com/office/drawing/2014/main" id="{EA2EA32B-4144-C950-F69E-CE7467165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F7ED2972-4BEF-41C9-B8B0-D97F4BDE7ED5}" type="slidenum">
              <a:rPr lang="de-DE" altLang="en-US" sz="1200" smtClean="0">
                <a:solidFill>
                  <a:schemeClr val="tx1"/>
                </a:solidFill>
              </a:rPr>
              <a:pPr/>
              <a:t>19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2F80BB68-8566-2930-D358-CC5584561D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C0C30989-7312-A4A7-2E6D-1896FC5F1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C9CDA0D-8058-1248-287B-AC1AF0E886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BCCF7B9-AA1E-46FD-B938-85073813F1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2635B2F0-0F21-D535-1FB2-FDA74BB55C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1989" name="Rectangle 7">
            <a:extLst>
              <a:ext uri="{FF2B5EF4-FFF2-40B4-BE49-F238E27FC236}">
                <a16:creationId xmlns:a16="http://schemas.microsoft.com/office/drawing/2014/main" id="{17465E59-75CE-F8B9-E48B-6B7629ABF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11B7D065-1851-4170-BB93-90B29822B817}" type="slidenum">
              <a:rPr lang="de-DE" altLang="en-US" sz="1200" smtClean="0">
                <a:solidFill>
                  <a:schemeClr val="tx1"/>
                </a:solidFill>
              </a:rPr>
              <a:pPr/>
              <a:t>20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6027BCD0-8626-D2AE-3C97-820C6F377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666E8F1B-D48E-2ED5-5920-FA4305E46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FEC31CE-9F12-E67F-332E-4B1B538193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575B776-0313-BC7F-8BF0-C1D5986A2D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44036" name="Rectangle 6">
            <a:extLst>
              <a:ext uri="{FF2B5EF4-FFF2-40B4-BE49-F238E27FC236}">
                <a16:creationId xmlns:a16="http://schemas.microsoft.com/office/drawing/2014/main" id="{7FE961D8-C8EE-1EC4-3443-E4C7B4F21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B920E14B-2849-654C-7367-19F1E013B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07B21D20-61B4-4BB4-AE4A-2EDF48D6A532}" type="slidenum">
              <a:rPr lang="de-DE" altLang="en-US" sz="1200" smtClean="0">
                <a:solidFill>
                  <a:schemeClr val="tx1"/>
                </a:solidFill>
              </a:rPr>
              <a:pPr/>
              <a:t>21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EEC8E25B-BB4D-3C82-8BA1-3107763F9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44039" name="Rectangle 3">
            <a:extLst>
              <a:ext uri="{FF2B5EF4-FFF2-40B4-BE49-F238E27FC236}">
                <a16:creationId xmlns:a16="http://schemas.microsoft.com/office/drawing/2014/main" id="{8394D54C-5523-1A8E-28B2-AF7DE8F8A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78BA395-762F-3A57-DEE5-311DC16522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80D0CF3-A51A-5CDA-0A65-E7EFF0E94D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58C336A7-932A-F521-2A78-CB502704D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id="{D8558978-1E10-1298-F874-21FBF4172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AFD0C710-1C06-4B4C-B20B-7014C9436C76}" type="slidenum">
              <a:rPr lang="de-DE" altLang="en-US" sz="1200" smtClean="0">
                <a:solidFill>
                  <a:schemeClr val="tx1"/>
                </a:solidFill>
              </a:rPr>
              <a:pPr/>
              <a:t>22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71CE710B-C649-75B8-56D0-85BEDAECE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FBA18406-4ABB-BC18-5CCA-B231F02B9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E5F72E2-1BAA-277C-F1F3-144F1AA354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9BE3686-4610-A1AC-FBF4-129E5815CF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3AE1C7AA-0F58-F2D3-EF91-A1B4CAAD20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id="{B372B4EE-27FA-1D61-EE35-DA17CEF2F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75BC0155-BA8A-460E-8B24-052BDFDA58D1}" type="slidenum">
              <a:rPr lang="de-DE" altLang="en-US" sz="1200" smtClean="0">
                <a:solidFill>
                  <a:schemeClr val="tx1"/>
                </a:solidFill>
              </a:rPr>
              <a:pPr/>
              <a:t>23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8134" name="Rectangle 2">
            <a:extLst>
              <a:ext uri="{FF2B5EF4-FFF2-40B4-BE49-F238E27FC236}">
                <a16:creationId xmlns:a16="http://schemas.microsoft.com/office/drawing/2014/main" id="{3F40BFD8-EC58-6A3B-8D1F-2C07AC33E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91F8ED6A-1A96-3398-D4ED-0B75554CF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4810A15-032C-B8D2-792C-1F1E7E8ACA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F63E11B-C8D9-140C-B6A4-F79D1B70AA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0180" name="Rectangle 6">
            <a:extLst>
              <a:ext uri="{FF2B5EF4-FFF2-40B4-BE49-F238E27FC236}">
                <a16:creationId xmlns:a16="http://schemas.microsoft.com/office/drawing/2014/main" id="{CE572B2A-CEA6-4CDD-D215-CEAEE931AE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0181" name="Rectangle 7">
            <a:extLst>
              <a:ext uri="{FF2B5EF4-FFF2-40B4-BE49-F238E27FC236}">
                <a16:creationId xmlns:a16="http://schemas.microsoft.com/office/drawing/2014/main" id="{BBD9AB1A-5189-7C11-D86F-95FC0749E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2E72D3CB-762F-43AA-A5AD-A532207D18E0}" type="slidenum">
              <a:rPr lang="de-DE" altLang="en-US" sz="1200" smtClean="0">
                <a:solidFill>
                  <a:schemeClr val="tx1"/>
                </a:solidFill>
              </a:rPr>
              <a:pPr/>
              <a:t>24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141ADB1B-5425-BCD0-E945-C1BEFC205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6D32D99E-9F7C-F784-00E5-EB4C6A64A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F323133-E631-6260-F288-361185F79D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0853D44-9E66-61A4-4F7E-A39DCCC04F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F24492F6-4566-2A06-3630-D10982D883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2229" name="Rectangle 7">
            <a:extLst>
              <a:ext uri="{FF2B5EF4-FFF2-40B4-BE49-F238E27FC236}">
                <a16:creationId xmlns:a16="http://schemas.microsoft.com/office/drawing/2014/main" id="{3264FDA9-EE27-9617-65CE-AD422B40F3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1C9C1B1A-3C3E-4F3C-A2FB-9A53995A2A97}" type="slidenum">
              <a:rPr lang="de-DE" altLang="en-US" sz="1200" smtClean="0">
                <a:solidFill>
                  <a:schemeClr val="tx1"/>
                </a:solidFill>
              </a:rPr>
              <a:pPr/>
              <a:t>25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E6837166-1088-AD4D-243D-72E929A1D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57D90809-CF5D-4106-5E4E-D982996EF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8577250-0400-5C1D-90B4-4D56C6E3F1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17ABCBA-DA4B-FCEC-E718-D8D3F00611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2228" name="Rectangle 6">
            <a:extLst>
              <a:ext uri="{FF2B5EF4-FFF2-40B4-BE49-F238E27FC236}">
                <a16:creationId xmlns:a16="http://schemas.microsoft.com/office/drawing/2014/main" id="{976D394F-7F38-A5AD-9CBA-FF10040DCB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2229" name="Rectangle 7">
            <a:extLst>
              <a:ext uri="{FF2B5EF4-FFF2-40B4-BE49-F238E27FC236}">
                <a16:creationId xmlns:a16="http://schemas.microsoft.com/office/drawing/2014/main" id="{EA2EA32B-4144-C950-F69E-CE7467165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F7ED2972-4BEF-41C9-B8B0-D97F4BDE7ED5}" type="slidenum">
              <a:rPr lang="de-DE" altLang="en-US" sz="1200" smtClean="0">
                <a:solidFill>
                  <a:schemeClr val="tx1"/>
                </a:solidFill>
              </a:rPr>
              <a:pPr/>
              <a:t>26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2F80BB68-8566-2930-D358-CC5584561D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C0C30989-7312-A4A7-2E6D-1896FC5F1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15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66F7479-B53A-0E6F-E3A8-2FC55C146B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0249ED9-3755-A2F0-28E1-D7D97C4FE2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6324" name="Rectangle 6">
            <a:extLst>
              <a:ext uri="{FF2B5EF4-FFF2-40B4-BE49-F238E27FC236}">
                <a16:creationId xmlns:a16="http://schemas.microsoft.com/office/drawing/2014/main" id="{EAF893C2-7D5B-B732-4D94-3CB4C453B9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04443E67-5600-829D-DD5F-DF41B4AB1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9C0A3EBF-2DA2-4B7C-838A-7AEE0BBBA044}" type="slidenum">
              <a:rPr lang="de-DE" altLang="en-US" sz="1200" smtClean="0">
                <a:solidFill>
                  <a:schemeClr val="tx1"/>
                </a:solidFill>
                <a:ea typeface="MS PGothic" panose="020B0600070205080204" pitchFamily="34" charset="-128"/>
              </a:rPr>
              <a:pPr/>
              <a:t>27</a:t>
            </a:fld>
            <a:endParaRPr lang="de-DE" altLang="en-US" sz="12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56326" name="Rectangle 2">
            <a:extLst>
              <a:ext uri="{FF2B5EF4-FFF2-40B4-BE49-F238E27FC236}">
                <a16:creationId xmlns:a16="http://schemas.microsoft.com/office/drawing/2014/main" id="{D4C13220-0957-F81B-19F0-9FDF53900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09588"/>
            <a:ext cx="4530725" cy="2549525"/>
          </a:xfrm>
          <a:ln/>
        </p:spPr>
      </p:sp>
      <p:sp>
        <p:nvSpPr>
          <p:cNvPr id="56327" name="Rectangle 3">
            <a:extLst>
              <a:ext uri="{FF2B5EF4-FFF2-40B4-BE49-F238E27FC236}">
                <a16:creationId xmlns:a16="http://schemas.microsoft.com/office/drawing/2014/main" id="{7C8D9204-91FD-140E-46F3-ED6FADCC3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5037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6826C5E-5346-8288-809F-1FBAF4E559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9AA5647-31A2-7FBB-7702-3B26F2796B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89FCD28B-B44E-18EE-5A0D-B114EA3C39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DB4577B4-7078-351D-BEEB-83293C5DDA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C9DE3EDD-8090-4D4F-B2E6-D92F545F0FC9}" type="slidenum">
              <a:rPr lang="de-DE" altLang="en-US" sz="1200" smtClean="0">
                <a:solidFill>
                  <a:schemeClr val="tx1"/>
                </a:solidFill>
                <a:ea typeface="MS PGothic" panose="020B0600070205080204" pitchFamily="34" charset="-128"/>
              </a:rPr>
              <a:pPr/>
              <a:t>28</a:t>
            </a:fld>
            <a:endParaRPr lang="de-DE" altLang="en-US" sz="120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58374" name="Rectangle 2">
            <a:extLst>
              <a:ext uri="{FF2B5EF4-FFF2-40B4-BE49-F238E27FC236}">
                <a16:creationId xmlns:a16="http://schemas.microsoft.com/office/drawing/2014/main" id="{30C6C209-8044-EC89-8C3A-E2F3BA96E9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5575" y="509588"/>
            <a:ext cx="4530725" cy="2549525"/>
          </a:xfrm>
          <a:ln/>
        </p:spPr>
      </p:sp>
      <p:sp>
        <p:nvSpPr>
          <p:cNvPr id="58375" name="Rectangle 3">
            <a:extLst>
              <a:ext uri="{FF2B5EF4-FFF2-40B4-BE49-F238E27FC236}">
                <a16:creationId xmlns:a16="http://schemas.microsoft.com/office/drawing/2014/main" id="{26D680DF-25AA-C983-5AEB-E21E69F33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2388" y="3230563"/>
            <a:ext cx="7285037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B6CC1D1-63DB-27AE-C1B5-0E5E040840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E647757-7368-C096-3940-83ACA8C44A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F58079AA-6171-4B0D-B99F-2B2885196B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0421" name="Rectangle 7">
            <a:extLst>
              <a:ext uri="{FF2B5EF4-FFF2-40B4-BE49-F238E27FC236}">
                <a16:creationId xmlns:a16="http://schemas.microsoft.com/office/drawing/2014/main" id="{47D968F0-F31B-8F7E-288F-ECDADE693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9B9F936A-C6ED-4355-979D-1FF25764598B}" type="slidenum">
              <a:rPr lang="de-DE" altLang="en-US" sz="1200" smtClean="0">
                <a:solidFill>
                  <a:schemeClr val="tx1"/>
                </a:solidFill>
              </a:rPr>
              <a:pPr/>
              <a:t>29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0422" name="Rectangle 2">
            <a:extLst>
              <a:ext uri="{FF2B5EF4-FFF2-40B4-BE49-F238E27FC236}">
                <a16:creationId xmlns:a16="http://schemas.microsoft.com/office/drawing/2014/main" id="{1B04BB37-6700-54CD-6C4D-49FA88306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60423" name="Rectangle 3">
            <a:extLst>
              <a:ext uri="{FF2B5EF4-FFF2-40B4-BE49-F238E27FC236}">
                <a16:creationId xmlns:a16="http://schemas.microsoft.com/office/drawing/2014/main" id="{255EFFD3-2BB7-0F74-BB9D-D57B7AAD2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7124064-ABE5-6FF4-877E-932E79BD0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EF0E39-8E0D-F35B-6F0A-885455F4A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E6C96FA-5AB7-2115-BA18-733D6C1F1B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7F8C65C-754F-38D2-90BA-C76E035C4F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FF7FA0FA-0A8F-7B3E-78FB-D1A8A63859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17573ACF-D280-E627-834B-62AC272D1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CF592D16-1790-4C62-935C-E8B323DE7FAD}" type="slidenum">
              <a:rPr lang="de-DE" altLang="en-US" sz="1200" smtClean="0">
                <a:solidFill>
                  <a:schemeClr val="tx1"/>
                </a:solidFill>
              </a:rPr>
              <a:pPr/>
              <a:t>30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2470" name="Rectangle 2">
            <a:extLst>
              <a:ext uri="{FF2B5EF4-FFF2-40B4-BE49-F238E27FC236}">
                <a16:creationId xmlns:a16="http://schemas.microsoft.com/office/drawing/2014/main" id="{2C4423F3-4B45-1D4E-BA8E-FFECC72C9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62471" name="Rectangle 3">
            <a:extLst>
              <a:ext uri="{FF2B5EF4-FFF2-40B4-BE49-F238E27FC236}">
                <a16:creationId xmlns:a16="http://schemas.microsoft.com/office/drawing/2014/main" id="{21E22E47-3EE5-8136-B123-99380A976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E6C96FA-5AB7-2115-BA18-733D6C1F1B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7F8C65C-754F-38D2-90BA-C76E035C4F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FF7FA0FA-0A8F-7B3E-78FB-D1A8A63859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62469" name="Rectangle 7">
            <a:extLst>
              <a:ext uri="{FF2B5EF4-FFF2-40B4-BE49-F238E27FC236}">
                <a16:creationId xmlns:a16="http://schemas.microsoft.com/office/drawing/2014/main" id="{17573ACF-D280-E627-834B-62AC272D1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CF592D16-1790-4C62-935C-E8B323DE7FAD}" type="slidenum">
              <a:rPr lang="de-DE" altLang="en-US" sz="1200" smtClean="0">
                <a:solidFill>
                  <a:schemeClr val="tx1"/>
                </a:solidFill>
              </a:rPr>
              <a:pPr/>
              <a:t>31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62470" name="Rectangle 2">
            <a:extLst>
              <a:ext uri="{FF2B5EF4-FFF2-40B4-BE49-F238E27FC236}">
                <a16:creationId xmlns:a16="http://schemas.microsoft.com/office/drawing/2014/main" id="{2C4423F3-4B45-1D4E-BA8E-FFECC72C9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62471" name="Rectangle 3">
            <a:extLst>
              <a:ext uri="{FF2B5EF4-FFF2-40B4-BE49-F238E27FC236}">
                <a16:creationId xmlns:a16="http://schemas.microsoft.com/office/drawing/2014/main" id="{21E22E47-3EE5-8136-B123-99380A976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179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5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2FA1366-3CC2-EFBC-35A2-5ECFB43A25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GSC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6CAA893-8ABD-5D35-D616-7C9F8E8340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1.10.2005</a:t>
            </a: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E08A4D6A-630D-40EE-BF27-7B425FCCD2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200">
                <a:solidFill>
                  <a:schemeClr val="tx1"/>
                </a:solidFill>
              </a:rPr>
              <a:t>PSE Bereichspräsentation</a:t>
            </a: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345EB729-B43A-F06A-0030-B8E281D30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B162433A-9192-4D16-A491-83FD336E8D7F}" type="slidenum">
              <a:rPr lang="de-DE" altLang="en-US" sz="1200" smtClean="0">
                <a:solidFill>
                  <a:schemeClr val="tx1"/>
                </a:solidFill>
              </a:rPr>
              <a:pPr/>
              <a:t>34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0F966206-F1D4-1C02-AF7E-C78663CB82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9938"/>
            <a:ext cx="6813550" cy="3833812"/>
          </a:xfrm>
          <a:ln w="12700" cap="flat"/>
        </p:spPr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A59F5DCA-8C49-E5B8-CCF4-936F3C469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736" tIns="49868" rIns="99736" bIns="4986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815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23C753-6D83-0D09-0D13-A57B5460D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F90F463-7AA6-C476-82B0-19E420387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04585E-0B78-0D5E-BE4C-D10C18BF7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A0145A0-99D4-1287-AAAD-B406565DD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480F4EA-81E4-AE08-7A01-1CEB493DE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CDE2480-4899-6946-8ABA-1BB978B6C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2826A1-86B2-7056-0043-57BED7F68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D324D84-ACE9-4A86-2302-880FE51B8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AC2EF3-9C06-7CB0-BCDA-640171FFD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D9A9E26-2B8B-7A0A-E906-9D8EFC2B8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C9B90A7-1B6A-8195-EAC9-CFCEAF2EB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594475" cy="3709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35E8405-0809-A246-119A-C3B459FA7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D5F3CA-36BC-4D5C-8C42-8CED5BE448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4B685-CFA1-4464-8529-905FEFC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9087-1842-44DB-BB79-81977A0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593CE-C65C-430F-BAA7-1712F38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0E3403-9337-4A39-8B2D-87B1289DA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696566"/>
            <a:ext cx="2280168" cy="6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59ED6C-1EB3-4712-BF5C-70DCD3AAE8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1 +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1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952B-CD96-4622-A77D-60AFBF8C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1AEE-DAAA-4A1F-B4D5-C1D7F373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CEITEC at Masaryk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2A22-6712-4C0F-85B7-FFFB9E80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3919" y="6408258"/>
            <a:ext cx="7887356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AC143"/>
                </a:solidFill>
              </a:defRPr>
            </a:lvl1pPr>
          </a:lstStyle>
          <a:p>
            <a:r>
              <a:rPr lang="en-US"/>
              <a:t>CEITEC at Masaryk University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2" r:id="rId6"/>
    <p:sldLayoutId id="2147483661" r:id="rId7"/>
    <p:sldLayoutId id="2147483650" r:id="rId8"/>
    <p:sldLayoutId id="2147483652" r:id="rId9"/>
    <p:sldLayoutId id="2147483656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6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886-852C-4DD0-BB5B-48BD5A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49742"/>
            <a:ext cx="11258550" cy="297925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/>
              <a:t>Computer</a:t>
            </a:r>
            <a:r>
              <a:rPr lang="cs-CZ" sz="4400" b="1" dirty="0"/>
              <a:t> model </a:t>
            </a:r>
            <a:r>
              <a:rPr lang="cs-CZ" sz="4400" b="1" dirty="0" err="1"/>
              <a:t>of</a:t>
            </a:r>
            <a:r>
              <a:rPr lang="cs-CZ" sz="4400" b="1" dirty="0"/>
              <a:t> a </a:t>
            </a:r>
            <a:r>
              <a:rPr lang="cs-CZ" sz="4400" b="1" dirty="0" err="1"/>
              <a:t>molecule</a:t>
            </a:r>
            <a:br>
              <a:rPr lang="cs-CZ" b="1" dirty="0"/>
            </a:br>
            <a:br>
              <a:rPr lang="cs-CZ" b="1" dirty="0"/>
            </a:br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FC98A-5E15-4D57-894D-E1C7E00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017C9F86-2F07-AEDE-0DB8-6592B2C40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30" y="1991620"/>
            <a:ext cx="2885450" cy="190712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516BE1C-A276-06AD-8C46-BE63C1997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4268" r="13838"/>
          <a:stretch>
            <a:fillRect/>
          </a:stretch>
        </p:blipFill>
        <p:spPr bwMode="auto">
          <a:xfrm>
            <a:off x="8718392" y="2859802"/>
            <a:ext cx="22685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ED3A0EB5-46A0-6DB1-B11D-0009EC100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980" y="4400543"/>
            <a:ext cx="1816731" cy="1738636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7D1AFE0-5780-4498-9983-BCEAD9CCC8AB}"/>
              </a:ext>
            </a:extLst>
          </p:cNvPr>
          <p:cNvSpPr/>
          <p:nvPr/>
        </p:nvSpPr>
        <p:spPr>
          <a:xfrm>
            <a:off x="0" y="6153150"/>
            <a:ext cx="26479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B10252D-5257-BD91-9C63-BB74BBE709B7}"/>
              </a:ext>
            </a:extLst>
          </p:cNvPr>
          <p:cNvSpPr/>
          <p:nvPr/>
        </p:nvSpPr>
        <p:spPr>
          <a:xfrm>
            <a:off x="9440100" y="6151083"/>
            <a:ext cx="26479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9F4E21-D519-B9A1-E0C2-84DDD1C1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83" y="3958649"/>
            <a:ext cx="1417731" cy="21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062DB5-06FC-7B7F-6D0C-B7F599191029}"/>
              </a:ext>
            </a:extLst>
          </p:cNvPr>
          <p:cNvSpPr txBox="1"/>
          <p:nvPr/>
        </p:nvSpPr>
        <p:spPr>
          <a:xfrm>
            <a:off x="4375345" y="2567414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Radka Svobodová</a:t>
            </a:r>
          </a:p>
        </p:txBody>
      </p:sp>
    </p:spTree>
    <p:extLst>
      <p:ext uri="{BB962C8B-B14F-4D97-AF65-F5344CB8AC3E}">
        <p14:creationId xmlns:p14="http://schemas.microsoft.com/office/powerpoint/2010/main" val="395421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F172FD8-E3B9-C4A0-4B13-F01EB7281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7620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VIII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379B45A-A3D1-3472-2F39-9A3211668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543800" cy="41148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 err="1">
                <a:solidFill>
                  <a:srgbClr val="21A9C0"/>
                </a:solidFill>
              </a:rPr>
              <a:t>Molecular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  <a:r>
              <a:rPr lang="cs-CZ" altLang="cs-CZ" dirty="0" err="1">
                <a:solidFill>
                  <a:srgbClr val="21A9C0"/>
                </a:solidFill>
              </a:rPr>
              <a:t>system</a:t>
            </a:r>
            <a:r>
              <a:rPr lang="cs-CZ" altLang="cs-CZ" dirty="0">
                <a:solidFill>
                  <a:srgbClr val="21A9C0"/>
                </a:solidFill>
              </a:rPr>
              <a:t>: </a:t>
            </a:r>
            <a:r>
              <a:rPr lang="en-US" altLang="cs-CZ" dirty="0"/>
              <a:t>A </a:t>
            </a:r>
            <a:r>
              <a:rPr lang="cs-CZ" altLang="cs-CZ" dirty="0" err="1"/>
              <a:t>system</a:t>
            </a:r>
            <a:r>
              <a:rPr lang="cs-CZ" altLang="cs-CZ" dirty="0"/>
              <a:t> </a:t>
            </a:r>
            <a:r>
              <a:rPr lang="en-US" altLang="cs-CZ" dirty="0"/>
              <a:t>containing one or more molecules.</a:t>
            </a:r>
            <a:endParaRPr lang="cs-CZ" altLang="cs-CZ" dirty="0"/>
          </a:p>
          <a:p>
            <a:pPr marL="0" indent="0" eaLnBrk="0" hangingPunct="0">
              <a:buNone/>
            </a:pPr>
            <a:endParaRPr lang="cs-CZ" altLang="cs-CZ" dirty="0"/>
          </a:p>
          <a:p>
            <a:pPr marL="0" indent="0" eaLnBrk="0" hangingPunct="0">
              <a:buNone/>
            </a:pPr>
            <a:r>
              <a:rPr lang="en-US" altLang="cs-CZ" dirty="0"/>
              <a:t>Example:</a:t>
            </a:r>
            <a:endParaRPr lang="cs-CZ" altLang="cs-CZ" dirty="0"/>
          </a:p>
        </p:txBody>
      </p:sp>
      <p:pic>
        <p:nvPicPr>
          <p:cNvPr id="5122" name="Picture 2" descr="Molecular recognition - Wikipedia">
            <a:extLst>
              <a:ext uri="{FF2B5EF4-FFF2-40B4-BE49-F238E27FC236}">
                <a16:creationId xmlns:a16="http://schemas.microsoft.com/office/drawing/2014/main" id="{F390F767-5786-E0A0-1E53-4AAF56EC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5" y="2178836"/>
            <a:ext cx="5264059" cy="46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EA551A51-4A9E-59EF-B8CB-8F3D3DA226C3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3B09D42-D8FF-5BB2-89F8-AAE950DD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2556EE-7CC1-0E78-9C92-C1476C5A5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IX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314783A-ED71-E9B9-53A4-F340E2870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0526" y="1447800"/>
            <a:ext cx="10842171" cy="41148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 err="1">
                <a:solidFill>
                  <a:srgbClr val="21A9C0"/>
                </a:solidFill>
              </a:rPr>
              <a:t>Organic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  <a:r>
              <a:rPr lang="cs-CZ" altLang="cs-CZ" dirty="0" err="1">
                <a:solidFill>
                  <a:srgbClr val="21A9C0"/>
                </a:solidFill>
              </a:rPr>
              <a:t>molecules</a:t>
            </a:r>
            <a:r>
              <a:rPr lang="cs-CZ" altLang="cs-CZ" dirty="0">
                <a:solidFill>
                  <a:srgbClr val="21A9C0"/>
                </a:solidFill>
              </a:rPr>
              <a:t>: </a:t>
            </a:r>
          </a:p>
          <a:p>
            <a:pPr lvl="1"/>
            <a:r>
              <a:rPr lang="en-US" altLang="cs-CZ" dirty="0"/>
              <a:t>Their main component is carbon, the only element that is able to form longer chains of the (-C-)n type, n &gt; 10.</a:t>
            </a:r>
            <a:endParaRPr lang="cs-CZ" altLang="cs-CZ" dirty="0"/>
          </a:p>
          <a:p>
            <a:pPr lvl="1"/>
            <a:r>
              <a:rPr lang="en-US" altLang="cs-CZ" dirty="0"/>
              <a:t>This property of carbon allows the formation of complex molecules - the building blocks of living systems.</a:t>
            </a:r>
            <a:endParaRPr lang="cs-CZ" altLang="cs-CZ" dirty="0"/>
          </a:p>
          <a:p>
            <a:pPr lvl="1"/>
            <a:r>
              <a:rPr lang="en-US" altLang="cs-CZ" dirty="0"/>
              <a:t>Organic </a:t>
            </a:r>
            <a:r>
              <a:rPr lang="cs-CZ" altLang="cs-CZ" dirty="0" err="1"/>
              <a:t>molecules</a:t>
            </a:r>
            <a:r>
              <a:rPr lang="en-US" altLang="cs-CZ" dirty="0"/>
              <a:t> also contain elements: H, O, S, N, F, Cl, Br, I</a:t>
            </a:r>
            <a:endParaRPr lang="cs-CZ" altLang="cs-CZ" dirty="0"/>
          </a:p>
          <a:p>
            <a:pPr eaLnBrk="0" hangingPunct="0"/>
            <a:endParaRPr lang="cs-CZ" altLang="cs-CZ" dirty="0">
              <a:solidFill>
                <a:srgbClr val="21A9C0"/>
              </a:solidFill>
            </a:endParaRPr>
          </a:p>
          <a:p>
            <a:pPr eaLnBrk="0" hangingPunct="0"/>
            <a:r>
              <a:rPr lang="cs-CZ" altLang="cs-CZ" dirty="0" err="1">
                <a:solidFill>
                  <a:srgbClr val="21A9C0"/>
                </a:solidFill>
              </a:rPr>
              <a:t>Inorganic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  <a:r>
              <a:rPr lang="cs-CZ" altLang="cs-CZ" dirty="0" err="1">
                <a:solidFill>
                  <a:srgbClr val="21A9C0"/>
                </a:solidFill>
              </a:rPr>
              <a:t>molecules</a:t>
            </a:r>
            <a:r>
              <a:rPr lang="cs-CZ" altLang="cs-CZ" dirty="0">
                <a:solidFill>
                  <a:srgbClr val="21A9C0"/>
                </a:solidFill>
              </a:rPr>
              <a:t>:</a:t>
            </a:r>
          </a:p>
          <a:p>
            <a:pPr lvl="1"/>
            <a:r>
              <a:rPr lang="en-US" altLang="cs-CZ" dirty="0"/>
              <a:t>All molecules, that are not organic.</a:t>
            </a:r>
            <a:endParaRPr lang="cs-CZ" altLang="cs-CZ" dirty="0"/>
          </a:p>
        </p:txBody>
      </p:sp>
      <p:pic>
        <p:nvPicPr>
          <p:cNvPr id="3078" name="Picture 6" descr="Differences Between Organic and Inorganic Molecules - YouTube">
            <a:extLst>
              <a:ext uri="{FF2B5EF4-FFF2-40B4-BE49-F238E27FC236}">
                <a16:creationId xmlns:a16="http://schemas.microsoft.com/office/drawing/2014/main" id="{527A0434-2B4C-584C-4D9E-C7031E7A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98" y="3350333"/>
            <a:ext cx="5902992" cy="33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F23381B-607B-CDF0-88AE-5D8367C9879B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34CAF93-2B8D-3A0F-05C4-72692998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BA21732-E6E6-7D1F-69E8-8A94C32D4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DB2044F7-02AC-45D6-8152-B2A65C960AC4}" type="slidenum">
              <a:rPr lang="de-DE" altLang="en-US" sz="1200">
                <a:solidFill>
                  <a:schemeClr val="tx1"/>
                </a:solidFill>
              </a:rPr>
              <a:pPr/>
              <a:t>12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50E379EA-E4AD-DABA-F261-D385498BF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How to </a:t>
            </a:r>
            <a:r>
              <a:rPr lang="cs-CZ" altLang="en-US" dirty="0" err="1"/>
              <a:t>describe</a:t>
            </a:r>
            <a:r>
              <a:rPr lang="en-US" altLang="en-US" dirty="0"/>
              <a:t> a molecule in a computer?</a:t>
            </a:r>
            <a:br>
              <a:rPr lang="en-US" altLang="en-US" dirty="0"/>
            </a:br>
            <a:endParaRPr lang="de-DE" altLang="en-US" b="0" dirty="0"/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98F697A-64E8-0AD2-2010-B97CC431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484314"/>
            <a:ext cx="835342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90500" indent="-1905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8572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2763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954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1145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Find out which information describes the molecule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Write them into the computer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en-US" b="1" dirty="0"/>
          </a:p>
          <a:p>
            <a:pPr eaLnBrk="1" hangingPunct="1">
              <a:spcBef>
                <a:spcPct val="50000"/>
              </a:spcBef>
            </a:pPr>
            <a:endParaRPr lang="en-US" altLang="en-US" b="1" dirty="0"/>
          </a:p>
        </p:txBody>
      </p:sp>
      <p:pic>
        <p:nvPicPr>
          <p:cNvPr id="24582" name="Picture 6" descr="about">
            <a:extLst>
              <a:ext uri="{FF2B5EF4-FFF2-40B4-BE49-F238E27FC236}">
                <a16:creationId xmlns:a16="http://schemas.microsoft.com/office/drawing/2014/main" id="{DE2A8EF1-AB4F-7C54-0CC4-8ED2D6A5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4" y="2605088"/>
            <a:ext cx="37877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364B7E4-4618-CF10-FF1E-16B4AA2915CC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310931A-4812-9650-FC89-C1C4B8EE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>
            <a:extLst>
              <a:ext uri="{FF2B5EF4-FFF2-40B4-BE49-F238E27FC236}">
                <a16:creationId xmlns:a16="http://schemas.microsoft.com/office/drawing/2014/main" id="{A610783D-DAE8-C8DB-7E31-F6CBD4D2E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Which information describes the molecule?</a:t>
            </a:r>
            <a:br>
              <a:rPr lang="en-US" altLang="en-US" dirty="0"/>
            </a:br>
            <a:endParaRPr lang="de-DE" altLang="en-US" b="0" dirty="0"/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0E6A7063-A872-8884-38F8-5D16C8A1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348343"/>
            <a:ext cx="8234363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1">
            <a:extLst>
              <a:ext uri="{FF2B5EF4-FFF2-40B4-BE49-F238E27FC236}">
                <a16:creationId xmlns:a16="http://schemas.microsoft.com/office/drawing/2014/main" id="{69048FB7-8753-3AFF-18A9-FB704519B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6" y="2348343"/>
            <a:ext cx="5834063" cy="327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266700" indent="-2667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GB" altLang="cs-CZ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B81BC2D-9509-2729-FF71-811C31E90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40" y="1484313"/>
            <a:ext cx="116213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0500" indent="-1905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8572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2763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954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1145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Number of atoms?						</a:t>
            </a:r>
            <a:r>
              <a:rPr lang="cs-CZ" altLang="en-US" b="1" dirty="0">
                <a:solidFill>
                  <a:schemeClr val="tx1"/>
                </a:solidFill>
              </a:rPr>
              <a:t>			</a:t>
            </a:r>
            <a:endParaRPr lang="cs-CZ" altLang="en-US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FFEFA5A-163E-CAD6-6150-ECF6E094A953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BE5DAD2-9AF5-26B9-D61F-BDED7325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110D9D6F-ED80-96CE-67D3-A26892BAE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Which information describes the molecule?</a:t>
            </a:r>
            <a:br>
              <a:rPr lang="en-US" altLang="en-US" dirty="0"/>
            </a:br>
            <a:endParaRPr lang="de-DE" altLang="en-US" b="0" dirty="0"/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7C97085-DF64-CD8C-E9ED-8D6DE2B0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054921"/>
            <a:ext cx="8234363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1">
            <a:extLst>
              <a:ext uri="{FF2B5EF4-FFF2-40B4-BE49-F238E27FC236}">
                <a16:creationId xmlns:a16="http://schemas.microsoft.com/office/drawing/2014/main" id="{D53B317C-B39C-67F2-62B1-BEC58B4D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744" y="3054921"/>
            <a:ext cx="2049094" cy="327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266700" indent="-2667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GB" altLang="cs-CZ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ABA8A3-BFAC-CD48-66C3-02F76D16A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40" y="1484313"/>
            <a:ext cx="116213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0500" indent="-1905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8572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2763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954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1145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Number of atoms?						</a:t>
            </a:r>
            <a:r>
              <a:rPr lang="cs-CZ" altLang="en-US" b="1" dirty="0">
                <a:solidFill>
                  <a:schemeClr val="tx1"/>
                </a:solidFill>
              </a:rPr>
              <a:t>			</a:t>
            </a:r>
            <a:r>
              <a:rPr lang="en-US" altLang="en-US" b="1" dirty="0">
                <a:solidFill>
                  <a:schemeClr val="tx1"/>
                </a:solidFill>
              </a:rPr>
              <a:t>Not enough</a:t>
            </a:r>
          </a:p>
          <a:p>
            <a:pPr>
              <a:lnSpc>
                <a:spcPts val="2400"/>
              </a:lnSpc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Number of atoms and positions of bonds?			</a:t>
            </a:r>
            <a:r>
              <a:rPr lang="cs-CZ" altLang="en-US" b="1" dirty="0">
                <a:solidFill>
                  <a:schemeClr val="tx1"/>
                </a:solidFill>
              </a:rPr>
              <a:t>		</a:t>
            </a:r>
            <a:endParaRPr lang="cs-CZ" altLang="en-US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81B52DC-2CD3-45A9-00B2-C2873FF931B9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DA7978A-E0DB-7F5B-EC7D-F5A755C3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>
            <a:extLst>
              <a:ext uri="{FF2B5EF4-FFF2-40B4-BE49-F238E27FC236}">
                <a16:creationId xmlns:a16="http://schemas.microsoft.com/office/drawing/2014/main" id="{2E7B923E-0F8C-D299-3E25-4E143C15A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Which information describes the molecule?</a:t>
            </a:r>
            <a:br>
              <a:rPr lang="en-US" altLang="en-US" dirty="0"/>
            </a:br>
            <a:endParaRPr lang="de-DE" altLang="en-US" b="0" dirty="0"/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4C543F18-5B94-FDB8-F62B-E01909C7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40" y="1484313"/>
            <a:ext cx="1162138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190500" indent="-1905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8572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2763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954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1145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Number of atoms?						</a:t>
            </a:r>
            <a:r>
              <a:rPr lang="cs-CZ" altLang="en-US" b="1" dirty="0">
                <a:solidFill>
                  <a:schemeClr val="tx1"/>
                </a:solidFill>
              </a:rPr>
              <a:t>			</a:t>
            </a:r>
            <a:r>
              <a:rPr lang="en-US" altLang="en-US" b="1" dirty="0">
                <a:solidFill>
                  <a:schemeClr val="tx1"/>
                </a:solidFill>
              </a:rPr>
              <a:t>Not enough</a:t>
            </a:r>
          </a:p>
          <a:p>
            <a:pPr>
              <a:lnSpc>
                <a:spcPts val="2400"/>
              </a:lnSpc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Number of atoms and positions of bonds?			</a:t>
            </a:r>
            <a:r>
              <a:rPr lang="cs-CZ" altLang="en-US" b="1" dirty="0">
                <a:solidFill>
                  <a:schemeClr val="tx1"/>
                </a:solidFill>
              </a:rPr>
              <a:t>			</a:t>
            </a:r>
            <a:r>
              <a:rPr lang="en-US" altLang="en-US" b="1" dirty="0">
                <a:solidFill>
                  <a:schemeClr val="tx1"/>
                </a:solidFill>
              </a:rPr>
              <a:t>Better</a:t>
            </a:r>
            <a:endParaRPr lang="cs-CZ" altLang="en-US" b="1" dirty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</a:pPr>
            <a:endParaRPr lang="cs-CZ" altLang="en-US" b="1" dirty="0"/>
          </a:p>
          <a:p>
            <a:pPr>
              <a:lnSpc>
                <a:spcPts val="24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Number of atoms</a:t>
            </a:r>
            <a:r>
              <a:rPr lang="cs-CZ" altLang="en-US" b="1" dirty="0">
                <a:solidFill>
                  <a:schemeClr val="tx1"/>
                </a:solidFill>
              </a:rPr>
              <a:t>,</a:t>
            </a:r>
            <a:r>
              <a:rPr lang="en-US" altLang="en-US" b="1" dirty="0">
                <a:solidFill>
                  <a:schemeClr val="tx1"/>
                </a:solidFill>
              </a:rPr>
              <a:t> positions of bonds</a:t>
            </a:r>
            <a:r>
              <a:rPr lang="cs-CZ" altLang="en-US" b="1" dirty="0">
                <a:solidFill>
                  <a:schemeClr val="tx1"/>
                </a:solidFill>
              </a:rPr>
              <a:t> and </a:t>
            </a:r>
            <a:r>
              <a:rPr lang="cs-CZ" altLang="en-US" b="1" dirty="0" err="1">
                <a:solidFill>
                  <a:schemeClr val="tx1"/>
                </a:solidFill>
              </a:rPr>
              <a:t>positions</a:t>
            </a:r>
            <a:r>
              <a:rPr lang="cs-CZ" altLang="en-US" b="1" dirty="0">
                <a:solidFill>
                  <a:schemeClr val="tx1"/>
                </a:solidFill>
              </a:rPr>
              <a:t> </a:t>
            </a:r>
            <a:r>
              <a:rPr lang="cs-CZ" altLang="en-US" b="1" dirty="0" err="1">
                <a:solidFill>
                  <a:schemeClr val="tx1"/>
                </a:solidFill>
              </a:rPr>
              <a:t>of</a:t>
            </a:r>
            <a:r>
              <a:rPr lang="cs-CZ" altLang="en-US" b="1" dirty="0">
                <a:solidFill>
                  <a:schemeClr val="tx1"/>
                </a:solidFill>
              </a:rPr>
              <a:t> </a:t>
            </a:r>
            <a:r>
              <a:rPr lang="cs-CZ" altLang="en-US" b="1" dirty="0" err="1">
                <a:solidFill>
                  <a:schemeClr val="tx1"/>
                </a:solidFill>
              </a:rPr>
              <a:t>atoms</a:t>
            </a:r>
            <a:r>
              <a:rPr lang="cs-CZ" altLang="en-US" b="1" dirty="0">
                <a:solidFill>
                  <a:schemeClr val="tx1"/>
                </a:solidFill>
              </a:rPr>
              <a:t> in 3D </a:t>
            </a:r>
            <a:r>
              <a:rPr lang="cs-CZ" altLang="en-US" b="1" dirty="0" err="1">
                <a:solidFill>
                  <a:schemeClr val="tx1"/>
                </a:solidFill>
              </a:rPr>
              <a:t>space</a:t>
            </a:r>
            <a:r>
              <a:rPr lang="en-US" altLang="en-US" b="1" dirty="0">
                <a:solidFill>
                  <a:schemeClr val="tx1"/>
                </a:solidFill>
              </a:rPr>
              <a:t>? </a:t>
            </a:r>
            <a:r>
              <a:rPr lang="cs-CZ" altLang="en-US" b="1" dirty="0">
                <a:solidFill>
                  <a:schemeClr val="tx1"/>
                </a:solidFill>
              </a:rPr>
              <a:t>		</a:t>
            </a:r>
            <a:r>
              <a:rPr lang="cs-CZ" altLang="en-US" b="1" dirty="0" err="1">
                <a:solidFill>
                  <a:schemeClr val="tx1"/>
                </a:solidFill>
              </a:rPr>
              <a:t>Yes</a:t>
            </a:r>
            <a:endParaRPr lang="cs-CZ" altLang="en-US" b="1" dirty="0">
              <a:solidFill>
                <a:schemeClr val="tx1"/>
              </a:solidFill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01E16017-AD5A-F7D6-62C5-D795FBCA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429000"/>
            <a:ext cx="8234363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E2C4EDF-78CD-B888-A780-C636EE76FE69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50F12AB-D5BA-CFE0-5E4D-C10E8C53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E97BA2FE-0C78-A8BB-3BA8-D684BAF09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dirty="0"/>
              <a:t>Model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molecule</a:t>
            </a:r>
            <a:r>
              <a:rPr lang="cs-CZ" altLang="en-US" dirty="0"/>
              <a:t> </a:t>
            </a:r>
            <a:r>
              <a:rPr lang="cs-CZ" altLang="en-US" dirty="0" err="1"/>
              <a:t>for</a:t>
            </a:r>
            <a:r>
              <a:rPr lang="cs-CZ" altLang="en-US" dirty="0"/>
              <a:t> </a:t>
            </a:r>
            <a:r>
              <a:rPr lang="cs-CZ" altLang="en-US" dirty="0" err="1"/>
              <a:t>computer</a:t>
            </a:r>
            <a:r>
              <a:rPr lang="cs-CZ" altLang="en-US" dirty="0"/>
              <a:t> </a:t>
            </a:r>
            <a:r>
              <a:rPr lang="cs-CZ" altLang="en-US" dirty="0" err="1"/>
              <a:t>processing</a:t>
            </a:r>
            <a:br>
              <a:rPr lang="cs-CZ" altLang="en-US" dirty="0"/>
            </a:br>
            <a:endParaRPr lang="de-DE" altLang="en-US" b="0" dirty="0"/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BE26389-7788-F6D2-1ECF-1B7F6EE19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42" y="1632247"/>
            <a:ext cx="835342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90500" indent="-1905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8572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2763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954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11455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717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30289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861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94335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Atoms: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Points in space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Chemical symbol of the element listed for each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en-US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Bonds:</a:t>
            </a:r>
            <a:endParaRPr lang="cs-CZ" altLang="en-US" sz="1800" b="1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Pairs of atoms that are bonded</a:t>
            </a:r>
            <a:endParaRPr lang="cs-CZ" altLang="en-US" sz="1800" dirty="0">
              <a:solidFill>
                <a:schemeClr val="tx1"/>
              </a:solidFill>
            </a:endParaRP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Bond </a:t>
            </a:r>
            <a:r>
              <a:rPr lang="cs-CZ" altLang="en-US" sz="1800" dirty="0" err="1">
                <a:solidFill>
                  <a:schemeClr val="tx1"/>
                </a:solidFill>
              </a:rPr>
              <a:t>order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32774" name="Picture 4">
            <a:extLst>
              <a:ext uri="{FF2B5EF4-FFF2-40B4-BE49-F238E27FC236}">
                <a16:creationId xmlns:a16="http://schemas.microsoft.com/office/drawing/2014/main" id="{DB542948-FFAB-715B-647C-033F614B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1830388"/>
            <a:ext cx="30337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C171450-CDBE-7C55-B98E-EFCA27BF98DB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F9C384A-1F59-6025-F269-B984EA52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A6E2E9C7-6E6B-46FE-F8E4-79753777B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0"/>
            <a:ext cx="92519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US" altLang="en-US"/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9F3FFC35-07EC-A92F-A24A-930B4C296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dirty="0" err="1"/>
              <a:t>Description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a </a:t>
            </a:r>
            <a:r>
              <a:rPr lang="cs-CZ" altLang="en-US" dirty="0" err="1"/>
              <a:t>molecule</a:t>
            </a:r>
            <a:r>
              <a:rPr lang="cs-CZ" altLang="en-US" dirty="0"/>
              <a:t> in a </a:t>
            </a:r>
            <a:r>
              <a:rPr lang="cs-CZ" altLang="en-US" dirty="0" err="1"/>
              <a:t>computer</a:t>
            </a:r>
            <a:br>
              <a:rPr lang="en-US" altLang="en-US" dirty="0"/>
            </a:br>
            <a:endParaRPr lang="de-DE" altLang="en-US" b="0" dirty="0"/>
          </a:p>
        </p:txBody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A0CDA9BB-2957-D8F6-54F3-005D219D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6381751"/>
            <a:ext cx="2016125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US" altLang="en-US"/>
          </a:p>
        </p:txBody>
      </p:sp>
      <p:pic>
        <p:nvPicPr>
          <p:cNvPr id="34823" name="Picture 5">
            <a:extLst>
              <a:ext uri="{FF2B5EF4-FFF2-40B4-BE49-F238E27FC236}">
                <a16:creationId xmlns:a16="http://schemas.microsoft.com/office/drawing/2014/main" id="{01D397CD-15A9-039F-79EE-225BD03D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087439"/>
            <a:ext cx="7561263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4" name="Rectangle 6">
            <a:extLst>
              <a:ext uri="{FF2B5EF4-FFF2-40B4-BE49-F238E27FC236}">
                <a16:creationId xmlns:a16="http://schemas.microsoft.com/office/drawing/2014/main" id="{3EC7A5BD-E595-EBEA-B949-F0D2BC38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1196976"/>
            <a:ext cx="1403350" cy="566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US" alt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8553CC2-C813-D0F1-4815-4F9F7E8D6EC5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E8A84C9-BCFD-6ECA-17C4-F933C02F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AD934CE3-7EFF-0F12-B427-F7150F60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266700" indent="-2667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US" altLang="en-US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5FC5D28-FE6B-AE99-3157-9D0D58327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2788" y="3275013"/>
            <a:ext cx="2951162" cy="8112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dirty="0" err="1"/>
              <a:t>Challenge</a:t>
            </a:r>
            <a:r>
              <a:rPr lang="cs-CZ" altLang="en-US" dirty="0"/>
              <a:t>:</a:t>
            </a:r>
            <a:br>
              <a:rPr lang="cs-CZ" altLang="en-US" dirty="0"/>
            </a:br>
            <a:br>
              <a:rPr lang="en-US" altLang="en-US" dirty="0"/>
            </a:br>
            <a:br>
              <a:rPr lang="en-US" altLang="en-US" sz="1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Draw this molecule. What is the name of the molecule?</a:t>
            </a:r>
            <a:endParaRPr lang="de-DE" altLang="en-US" sz="2800" dirty="0">
              <a:latin typeface="+mn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6F6026C-999B-24CF-5AE5-B9D654D51B98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5F8F734A-299B-35A8-00A7-027DC5E3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88"/>
            <a:ext cx="52800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8388DBA-3D36-90F7-65A5-EEAACE4C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>
            <a:extLst>
              <a:ext uri="{FF2B5EF4-FFF2-40B4-BE49-F238E27FC236}">
                <a16:creationId xmlns:a16="http://schemas.microsoft.com/office/drawing/2014/main" id="{4395CE7F-3EA2-13BA-59C4-14E5FF84AA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331913" y="6427788"/>
            <a:ext cx="12620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8019DEB3-50F1-4B33-87E2-C01062E6F303}" type="datetime1">
              <a:rPr lang="de-DE" altLang="en-US" smtClean="0"/>
              <a:pPr>
                <a:defRPr/>
              </a:pPr>
              <a:t>08.10.2024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16AF877-40AD-7F70-F514-762C70BE4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2" y="188913"/>
            <a:ext cx="9336087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cs-CZ" altLang="en-US" b="1" dirty="0" err="1"/>
              <a:t>Databases</a:t>
            </a:r>
            <a:r>
              <a:rPr lang="cs-CZ" altLang="en-US" b="1" dirty="0"/>
              <a:t> </a:t>
            </a:r>
            <a:r>
              <a:rPr lang="cs-CZ" altLang="en-US" b="1" dirty="0" err="1"/>
              <a:t>of</a:t>
            </a:r>
            <a:r>
              <a:rPr lang="cs-CZ" altLang="en-US" b="1" dirty="0"/>
              <a:t> </a:t>
            </a:r>
            <a:r>
              <a:rPr lang="cs-CZ" altLang="en-US" b="1" dirty="0" err="1"/>
              <a:t>small</a:t>
            </a:r>
            <a:r>
              <a:rPr lang="cs-CZ" altLang="en-US" b="1" dirty="0"/>
              <a:t> </a:t>
            </a:r>
            <a:r>
              <a:rPr lang="en-GB" altLang="en-US" b="1" dirty="0"/>
              <a:t>organic</a:t>
            </a:r>
            <a:r>
              <a:rPr lang="cs-CZ" altLang="en-US" b="1" dirty="0"/>
              <a:t> </a:t>
            </a:r>
            <a:r>
              <a:rPr lang="cs-CZ" altLang="en-US" b="1" dirty="0" err="1"/>
              <a:t>molecules</a:t>
            </a:r>
            <a:endParaRPr lang="cs-CZ" altLang="en-US" b="1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0FEF6D5-F34F-41F8-F95E-192B0A83286C}"/>
              </a:ext>
            </a:extLst>
          </p:cNvPr>
          <p:cNvSpPr txBox="1">
            <a:spLocks/>
          </p:cNvSpPr>
          <p:nvPr/>
        </p:nvSpPr>
        <p:spPr>
          <a:xfrm>
            <a:off x="14269275" y="6408258"/>
            <a:ext cx="504000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/>
              <a:pPr/>
              <a:t>19</a:t>
            </a:fld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9C7D7B5-6294-8F28-F8C7-93CE3981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31" y="1577287"/>
            <a:ext cx="8006832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dirty="0">
                <a:solidFill>
                  <a:srgbClr val="21A9C0"/>
                </a:solidFill>
              </a:rPr>
              <a:t>&gt; </a:t>
            </a:r>
            <a:r>
              <a:rPr lang="cs-CZ" altLang="en-US" b="1" dirty="0">
                <a:solidFill>
                  <a:srgbClr val="21A9C0"/>
                </a:solidFill>
              </a:rPr>
              <a:t>1</a:t>
            </a:r>
            <a:r>
              <a:rPr lang="en-GB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>
                <a:solidFill>
                  <a:srgbClr val="21A9C0"/>
                </a:solidFill>
              </a:rPr>
              <a:t>M</a:t>
            </a:r>
            <a:r>
              <a:rPr lang="en-GB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structures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of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small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molecules</a:t>
            </a:r>
            <a:endParaRPr lang="cs-CZ" altLang="en-US" b="1" dirty="0">
              <a:solidFill>
                <a:srgbClr val="21A9C0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en-US" dirty="0" err="1">
                <a:solidFill>
                  <a:schemeClr val="tx1"/>
                </a:solidFill>
              </a:rPr>
              <a:t>Small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molecule</a:t>
            </a:r>
            <a:r>
              <a:rPr lang="cs-CZ" altLang="en-US" dirty="0">
                <a:solidFill>
                  <a:schemeClr val="tx1"/>
                </a:solidFill>
              </a:rPr>
              <a:t>: </a:t>
            </a:r>
            <a:r>
              <a:rPr lang="en-GB" altLang="en-US" dirty="0">
                <a:solidFill>
                  <a:schemeClr val="tx1"/>
                </a:solidFill>
              </a:rPr>
              <a:t>&lt; 100 atoms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GB" altLang="en-US" dirty="0">
                <a:solidFill>
                  <a:schemeClr val="tx1"/>
                </a:solidFill>
              </a:rPr>
              <a:t>Small molecules = “drug-like” molecules</a:t>
            </a:r>
            <a:endParaRPr lang="cs-CZ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cs-CZ" altLang="en-US" dirty="0">
                <a:solidFill>
                  <a:schemeClr val="tx1"/>
                </a:solidFill>
              </a:rPr>
              <a:t>Experiment</a:t>
            </a:r>
            <a:r>
              <a:rPr lang="en-GB" altLang="en-US" dirty="0">
                <a:solidFill>
                  <a:schemeClr val="tx1"/>
                </a:solidFill>
              </a:rPr>
              <a:t>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stru</a:t>
            </a:r>
            <a:r>
              <a:rPr lang="en-GB" altLang="en-US" dirty="0">
                <a:solidFill>
                  <a:schemeClr val="tx1"/>
                </a:solidFill>
              </a:rPr>
              <a:t>c</a:t>
            </a:r>
            <a:r>
              <a:rPr lang="cs-CZ" altLang="en-US" dirty="0">
                <a:solidFill>
                  <a:schemeClr val="tx1"/>
                </a:solidFill>
              </a:rPr>
              <a:t>tur</a:t>
            </a:r>
            <a:r>
              <a:rPr lang="en-GB" altLang="en-US" dirty="0">
                <a:solidFill>
                  <a:schemeClr val="tx1"/>
                </a:solidFill>
              </a:rPr>
              <a:t>es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n-GB" altLang="en-US" dirty="0">
                <a:solidFill>
                  <a:schemeClr val="tx1"/>
                </a:solidFill>
              </a:rPr>
              <a:t>Predicted (computed) structures</a:t>
            </a:r>
            <a:endParaRPr lang="cs-CZ" altLang="en-US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cs-CZ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PubChem">
            <a:extLst>
              <a:ext uri="{FF2B5EF4-FFF2-40B4-BE49-F238E27FC236}">
                <a16:creationId xmlns:a16="http://schemas.microsoft.com/office/drawing/2014/main" id="{26A38259-0F6F-54DA-9118-FE092E06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79" y="3898214"/>
            <a:ext cx="4083854" cy="21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rugbank - A New Tech Startup | Edmonton Global">
            <a:extLst>
              <a:ext uri="{FF2B5EF4-FFF2-40B4-BE49-F238E27FC236}">
                <a16:creationId xmlns:a16="http://schemas.microsoft.com/office/drawing/2014/main" id="{6124DDBF-5278-25A4-2250-BC5225BE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08" y="5743482"/>
            <a:ext cx="4660692" cy="89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391A0CA-5818-C70A-5083-88ACAB556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94" y="4617886"/>
            <a:ext cx="18954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hEMBL is 10 years old in 2019!">
            <a:extLst>
              <a:ext uri="{FF2B5EF4-FFF2-40B4-BE49-F238E27FC236}">
                <a16:creationId xmlns:a16="http://schemas.microsoft.com/office/drawing/2014/main" id="{8736480C-9C81-8705-BD88-50472CEC9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0" y="5643074"/>
            <a:ext cx="4124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916C0D6-0AB1-9B9C-B310-F736C5A9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886-852C-4DD0-BB5B-48BD5A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11241"/>
            <a:ext cx="11258550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Content</a:t>
            </a:r>
            <a:br>
              <a:rPr lang="cs-CZ" b="1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FC98A-5E15-4D57-894D-E1C7E00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C7F9840-BE21-876C-1962-7A111C69DA02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46782F9-89CB-3536-8DD6-8C28249EF8E9}"/>
              </a:ext>
            </a:extLst>
          </p:cNvPr>
          <p:cNvSpPr txBox="1"/>
          <p:nvPr/>
        </p:nvSpPr>
        <p:spPr>
          <a:xfrm>
            <a:off x="221785" y="1236741"/>
            <a:ext cx="8414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Introduction</a:t>
            </a:r>
            <a:r>
              <a:rPr lang="cs-CZ" sz="2400" b="1" dirty="0"/>
              <a:t>:</a:t>
            </a:r>
            <a:r>
              <a:rPr lang="en-US" sz="2400" b="1" dirty="0"/>
              <a:t> </a:t>
            </a:r>
            <a:r>
              <a:rPr lang="en-US" sz="2400" dirty="0"/>
              <a:t>concept of </a:t>
            </a:r>
            <a:r>
              <a:rPr lang="en-US" sz="2400" dirty="0" err="1"/>
              <a:t>chemoinformatics</a:t>
            </a:r>
            <a:r>
              <a:rPr lang="en-US" sz="2400" dirty="0"/>
              <a:t>, content of the subject, history of the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1" dirty="0" err="1"/>
              <a:t>Computer</a:t>
            </a:r>
            <a:r>
              <a:rPr lang="cs-CZ" sz="2400" b="1" dirty="0"/>
              <a:t> model </a:t>
            </a:r>
            <a:r>
              <a:rPr lang="cs-CZ" sz="2400" b="1" dirty="0" err="1"/>
              <a:t>of</a:t>
            </a:r>
            <a:r>
              <a:rPr lang="cs-CZ" sz="2400" b="1" dirty="0"/>
              <a:t> a </a:t>
            </a:r>
            <a:r>
              <a:rPr lang="cs-CZ" sz="2400" b="1" dirty="0" err="1"/>
              <a:t>molecule</a:t>
            </a:r>
            <a:r>
              <a:rPr lang="cs-CZ" sz="2400" b="1" dirty="0"/>
              <a:t>: </a:t>
            </a:r>
            <a:r>
              <a:rPr lang="en-US" sz="2400" dirty="0"/>
              <a:t>1D, 2D and 3D structure</a:t>
            </a:r>
            <a:r>
              <a:rPr lang="cs-CZ" sz="2400" dirty="0"/>
              <a:t>,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en-US" sz="2400" dirty="0"/>
              <a:t>representation using graph and matrix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2D structure (topology) of a molecule</a:t>
            </a:r>
            <a:r>
              <a:rPr lang="cs-CZ" sz="2400" b="1" dirty="0"/>
              <a:t>:</a:t>
            </a:r>
            <a:r>
              <a:rPr lang="en-US" sz="2400" b="1" dirty="0"/>
              <a:t> </a:t>
            </a:r>
            <a:endParaRPr lang="cs-CZ" sz="24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writing a molecule using a string (SMILES, </a:t>
            </a:r>
            <a:r>
              <a:rPr lang="en-US" sz="2400" dirty="0" err="1"/>
              <a:t>InChi</a:t>
            </a:r>
            <a:r>
              <a:rPr lang="en-US" sz="2400" dirty="0"/>
              <a:t>, </a:t>
            </a:r>
            <a:r>
              <a:rPr lang="en-US" sz="2400" dirty="0" err="1"/>
              <a:t>InChiKey</a:t>
            </a:r>
            <a:r>
              <a:rPr lang="en-US" sz="24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</a:t>
            </a:r>
            <a:r>
              <a:rPr lang="en-US" sz="2400" b="1" dirty="0" err="1"/>
              <a:t>olecular</a:t>
            </a:r>
            <a:r>
              <a:rPr lang="en-US" sz="2400" b="1" dirty="0"/>
              <a:t> graphs</a:t>
            </a:r>
            <a:r>
              <a:rPr lang="cs-CZ" sz="2400" b="1" dirty="0"/>
              <a:t>:</a:t>
            </a:r>
            <a:r>
              <a:rPr lang="cs-CZ" sz="2400" dirty="0"/>
              <a:t> </a:t>
            </a:r>
            <a:r>
              <a:rPr lang="en-US" sz="2400" dirty="0"/>
              <a:t>Isomorphism and canonical indexing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Cycle search, fingerprints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3D structure (geometry) of the molecule</a:t>
            </a:r>
            <a:r>
              <a:rPr lang="cs-CZ" sz="2400" b="1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representation using Cartesian and internal coordinates, data formats, geometry comparison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013406B9-34C7-7739-18B0-66BBB17BE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3429000"/>
            <a:ext cx="32480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www.rcsb.org/pdb/images/MAN_600.gif">
            <a:extLst>
              <a:ext uri="{FF2B5EF4-FFF2-40B4-BE49-F238E27FC236}">
                <a16:creationId xmlns:a16="http://schemas.microsoft.com/office/drawing/2014/main" id="{74ABE5DB-EC2A-9D8E-4DBF-C55ED5EC3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4" y="1236741"/>
            <a:ext cx="17303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2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6E24EFFA-A6FF-374E-C9BB-DBAE8FE2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-26988"/>
            <a:ext cx="7772400" cy="114300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dirty="0" err="1"/>
              <a:t>DrugBank</a:t>
            </a:r>
            <a:r>
              <a:rPr lang="cs-CZ" altLang="en-US" dirty="0"/>
              <a:t> – </a:t>
            </a:r>
            <a:r>
              <a:rPr lang="en-GB" altLang="en-US" dirty="0"/>
              <a:t>database of drugs</a:t>
            </a:r>
            <a:endParaRPr lang="cs-CZ" altLang="en-US" dirty="0"/>
          </a:p>
        </p:txBody>
      </p:sp>
      <p:pic>
        <p:nvPicPr>
          <p:cNvPr id="40964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BF74FE-1C3D-755F-6843-403285AD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614921"/>
            <a:ext cx="5951538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FE5C30A-CADF-766A-ED99-3D9BE4AC69A3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77111F4-0EFD-2B3E-F6E7-574480F0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>
            <a:extLst>
              <a:ext uri="{FF2B5EF4-FFF2-40B4-BE49-F238E27FC236}">
                <a16:creationId xmlns:a16="http://schemas.microsoft.com/office/drawing/2014/main" id="{D753A8AF-D7BC-34A7-E04B-B4768B1CAE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331913" y="6427788"/>
            <a:ext cx="12620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50E7E51-2BAD-4DC2-A71B-4470867DE340}" type="datetime1">
              <a:rPr lang="de-DE" altLang="en-US" smtClean="0"/>
              <a:pPr>
                <a:defRPr/>
              </a:pPr>
              <a:t>08.10.2024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2237271-A806-B71E-140D-70A9EA3C3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-26988"/>
            <a:ext cx="7772400" cy="114300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dirty="0" err="1"/>
              <a:t>DrugBank</a:t>
            </a:r>
            <a:r>
              <a:rPr lang="cs-CZ" altLang="en-US" dirty="0"/>
              <a:t> – </a:t>
            </a:r>
            <a:r>
              <a:rPr lang="en-GB" altLang="en-US" dirty="0"/>
              <a:t>database of drugs</a:t>
            </a:r>
            <a:endParaRPr lang="cs-CZ" altLang="en-US" dirty="0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F38D34F7-62E6-A8CC-CF5B-7EE6479F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454151"/>
            <a:ext cx="52578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>
            <a:extLst>
              <a:ext uri="{FF2B5EF4-FFF2-40B4-BE49-F238E27FC236}">
                <a16:creationId xmlns:a16="http://schemas.microsoft.com/office/drawing/2014/main" id="{535E6CB6-94D9-CB9C-CC10-F382090F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482726"/>
            <a:ext cx="31432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9184FE9-F891-C87E-F1DC-A35A49D07191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3BC926D-8202-6A7F-345D-F8341724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B53D33B-B308-0F11-6415-C1D64CF7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sz="2800" b="1" dirty="0" err="1"/>
              <a:t>PubChem</a:t>
            </a:r>
            <a:r>
              <a:rPr lang="cs-CZ" altLang="en-US" sz="2800" b="1" dirty="0"/>
              <a:t> – </a:t>
            </a:r>
            <a:r>
              <a:rPr lang="en-GB" altLang="en-US" sz="2800" b="1" dirty="0"/>
              <a:t>database of organic molecules</a:t>
            </a:r>
            <a:endParaRPr lang="cs-CZ" altLang="en-US" sz="2800" b="1" dirty="0"/>
          </a:p>
        </p:txBody>
      </p:sp>
      <p:pic>
        <p:nvPicPr>
          <p:cNvPr id="45059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C3C2A-685C-A000-4346-8A90084F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343025"/>
            <a:ext cx="700405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A1D35B8-3A1C-A86B-47B6-D59389879465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E1432E8-4D94-2B7D-DC1D-FB4639A7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>
            <a:extLst>
              <a:ext uri="{FF2B5EF4-FFF2-40B4-BE49-F238E27FC236}">
                <a16:creationId xmlns:a16="http://schemas.microsoft.com/office/drawing/2014/main" id="{73AAAAAD-B416-A077-E79D-A06715A42F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1331913" y="6427788"/>
            <a:ext cx="12620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50E7E51-2BAD-4DC2-A71B-4470867DE340}" type="datetime1">
              <a:rPr lang="de-DE" altLang="en-US" smtClean="0"/>
              <a:pPr>
                <a:defRPr/>
              </a:pPr>
              <a:t>08.10.2024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E78FBE0-4714-8B14-30B2-EA3F310B3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sz="2800" b="1" dirty="0" err="1"/>
              <a:t>PubChem</a:t>
            </a:r>
            <a:r>
              <a:rPr lang="cs-CZ" altLang="en-US" sz="2800" b="1" dirty="0"/>
              <a:t> – </a:t>
            </a:r>
            <a:r>
              <a:rPr lang="en-GB" altLang="en-US" sz="2800" b="1" dirty="0"/>
              <a:t>database of organic molecules</a:t>
            </a:r>
            <a:endParaRPr lang="cs-CZ" altLang="en-US" sz="28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3123C94-DF0D-4F09-67A1-96D89D37AC38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49626C62-4449-685E-8B0A-185602C31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343025"/>
            <a:ext cx="73866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43E89E0-7FFE-A596-E35A-0F909EDF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D5BC766-FB57-D885-ADDC-C2DC1A8B96DB}"/>
              </a:ext>
            </a:extLst>
          </p:cNvPr>
          <p:cNvSpPr txBox="1">
            <a:spLocks/>
          </p:cNvSpPr>
          <p:nvPr/>
        </p:nvSpPr>
        <p:spPr>
          <a:xfrm>
            <a:off x="11373675" y="65606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7AC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E35B8466-8CBE-2214-F4C6-33AC2210D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sz="2400" dirty="0"/>
              <a:t>Ligand Expo – </a:t>
            </a:r>
            <a:r>
              <a:rPr lang="en-GB" altLang="en-US" sz="2400" dirty="0"/>
              <a:t>database of ligands </a:t>
            </a:r>
            <a:br>
              <a:rPr lang="en-GB" altLang="en-US" sz="2400" dirty="0"/>
            </a:br>
            <a:r>
              <a:rPr lang="en-GB" altLang="en-US" sz="2400" dirty="0"/>
              <a:t>Ligand = molecule bound in a protein</a:t>
            </a:r>
            <a:endParaRPr lang="cs-CZ" altLang="en-US" sz="2400" dirty="0"/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F5F2F9B-4F4D-B764-7293-8B5814DA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5" y="1271807"/>
            <a:ext cx="6939590" cy="558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A7F670D-D598-5468-0989-6EE202BE3F19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95E0D2A-0E59-721E-B770-094E09AC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BBEB0DC-3CCA-13B3-D51C-E9DD921A1FD7}"/>
              </a:ext>
            </a:extLst>
          </p:cNvPr>
          <p:cNvSpPr txBox="1">
            <a:spLocks/>
          </p:cNvSpPr>
          <p:nvPr/>
        </p:nvSpPr>
        <p:spPr>
          <a:xfrm>
            <a:off x="11373675" y="65606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7AC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>
            <a:extLst>
              <a:ext uri="{FF2B5EF4-FFF2-40B4-BE49-F238E27FC236}">
                <a16:creationId xmlns:a16="http://schemas.microsoft.com/office/drawing/2014/main" id="{A53CF510-6B38-7F0F-4F5B-C47C6B00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70" y="1454126"/>
            <a:ext cx="6151518" cy="497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1D7D6C-4118-AA88-984D-8F6EB8848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sz="2400" dirty="0"/>
              <a:t>Ligand Expo – </a:t>
            </a:r>
            <a:r>
              <a:rPr lang="en-GB" altLang="en-US" sz="2400" dirty="0"/>
              <a:t>database of ligands </a:t>
            </a:r>
            <a:br>
              <a:rPr lang="en-GB" altLang="en-US" sz="2400" dirty="0"/>
            </a:br>
            <a:r>
              <a:rPr lang="en-GB" altLang="en-US" sz="2400" dirty="0"/>
              <a:t>Ligand = molecule bound in a protein</a:t>
            </a:r>
            <a:endParaRPr lang="cs-CZ" altLang="en-US" sz="2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BC49C34-8262-9B50-0871-9F7A1CD14798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43987-C1C7-6BE7-4D91-0242AD4D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05EBA62-7A84-7073-0AEB-F6DC6D3CAD00}"/>
              </a:ext>
            </a:extLst>
          </p:cNvPr>
          <p:cNvSpPr txBox="1">
            <a:spLocks/>
          </p:cNvSpPr>
          <p:nvPr/>
        </p:nvSpPr>
        <p:spPr>
          <a:xfrm>
            <a:off x="11373675" y="65606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7AC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A16AF877-40AD-7F70-F514-762C70BE4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665" y="188913"/>
            <a:ext cx="10207256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sz="3200" b="1" dirty="0" err="1"/>
              <a:t>Datab</a:t>
            </a:r>
            <a:r>
              <a:rPr lang="en-GB" altLang="en-US" sz="3200" b="1" dirty="0" err="1"/>
              <a:t>ases</a:t>
            </a:r>
            <a:r>
              <a:rPr lang="en-GB" altLang="en-US" sz="3200" b="1" dirty="0"/>
              <a:t> of </a:t>
            </a:r>
            <a:r>
              <a:rPr lang="cs-CZ" altLang="en-US" sz="3200" b="1" dirty="0" err="1"/>
              <a:t>bioma</a:t>
            </a:r>
            <a:r>
              <a:rPr lang="en-GB" altLang="en-US" sz="3200" b="1" dirty="0"/>
              <a:t>c</a:t>
            </a:r>
            <a:r>
              <a:rPr lang="cs-CZ" altLang="en-US" sz="3200" b="1" dirty="0" err="1"/>
              <a:t>romole</a:t>
            </a:r>
            <a:r>
              <a:rPr lang="en-GB" altLang="en-US" sz="3200" b="1" dirty="0"/>
              <a:t>c</a:t>
            </a:r>
            <a:r>
              <a:rPr lang="cs-CZ" altLang="en-US" sz="3200" b="1" dirty="0"/>
              <a:t>ul</a:t>
            </a:r>
            <a:r>
              <a:rPr lang="en-GB" altLang="en-US" sz="3200" b="1" dirty="0"/>
              <a:t>es</a:t>
            </a:r>
            <a:endParaRPr lang="cs-CZ" altLang="en-US" sz="3200" b="1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0FEF6D5-F34F-41F8-F95E-192B0A83286C}"/>
              </a:ext>
            </a:extLst>
          </p:cNvPr>
          <p:cNvSpPr txBox="1">
            <a:spLocks/>
          </p:cNvSpPr>
          <p:nvPr/>
        </p:nvSpPr>
        <p:spPr>
          <a:xfrm>
            <a:off x="14269275" y="6408258"/>
            <a:ext cx="504000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/>
              <a:pPr/>
              <a:t>26</a:t>
            </a:fld>
            <a:endParaRPr lang="en-US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9C7D7B5-6294-8F28-F8C7-93CE39812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31" y="1577287"/>
            <a:ext cx="6745583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dirty="0">
                <a:solidFill>
                  <a:srgbClr val="21A9C0"/>
                </a:solidFill>
              </a:rPr>
              <a:t>Mainly proteins 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dirty="0">
                <a:solidFill>
                  <a:srgbClr val="21A9C0"/>
                </a:solidFill>
              </a:rPr>
              <a:t>&gt; </a:t>
            </a:r>
            <a:r>
              <a:rPr lang="cs-CZ" altLang="en-US" b="1" dirty="0">
                <a:solidFill>
                  <a:srgbClr val="21A9C0"/>
                </a:solidFill>
              </a:rPr>
              <a:t>200</a:t>
            </a:r>
            <a:r>
              <a:rPr lang="en-GB" altLang="en-US" b="1" dirty="0">
                <a:solidFill>
                  <a:srgbClr val="21A9C0"/>
                </a:solidFill>
              </a:rPr>
              <a:t> k</a:t>
            </a:r>
            <a:r>
              <a:rPr lang="cs-CZ" altLang="en-US" b="1" dirty="0">
                <a:solidFill>
                  <a:srgbClr val="21A9C0"/>
                </a:solidFill>
              </a:rPr>
              <a:t> ex</a:t>
            </a:r>
            <a:r>
              <a:rPr lang="en-GB" altLang="en-US" b="1" dirty="0" err="1">
                <a:solidFill>
                  <a:srgbClr val="21A9C0"/>
                </a:solidFill>
              </a:rPr>
              <a:t>perimental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en-GB" altLang="en-US" b="1" dirty="0">
                <a:solidFill>
                  <a:srgbClr val="21A9C0"/>
                </a:solidFill>
              </a:rPr>
              <a:t>structures</a:t>
            </a:r>
            <a:endParaRPr lang="cs-CZ" altLang="en-US" b="1" dirty="0">
              <a:solidFill>
                <a:srgbClr val="21A9C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b="1" dirty="0">
                <a:solidFill>
                  <a:srgbClr val="21A9C0"/>
                </a:solidFill>
              </a:rPr>
              <a:t>&gt; </a:t>
            </a:r>
            <a:r>
              <a:rPr lang="cs-CZ" altLang="en-US" b="1" dirty="0">
                <a:solidFill>
                  <a:srgbClr val="21A9C0"/>
                </a:solidFill>
              </a:rPr>
              <a:t>200</a:t>
            </a:r>
            <a:r>
              <a:rPr lang="en-GB" altLang="en-US" b="1" dirty="0">
                <a:solidFill>
                  <a:srgbClr val="21A9C0"/>
                </a:solidFill>
              </a:rPr>
              <a:t> M computed structures</a:t>
            </a:r>
            <a:endParaRPr lang="cs-CZ" altLang="en-US" b="1" dirty="0">
              <a:solidFill>
                <a:srgbClr val="21A9C0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cs-CZ" altLang="en-US" b="1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97F667-7C1A-7A79-28D5-F47EFB06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9" y="3284985"/>
            <a:ext cx="2448267" cy="10097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78B0B9-EF49-84AA-FAE2-58168BA99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75" y="4875927"/>
            <a:ext cx="4791744" cy="11717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3A9D64D-8BF5-78C7-CBBF-0A8A781B4F52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89C44-1133-A450-5970-8BF3DA40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DF3DC45-AFA3-7E10-B43D-37D13F53A286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B5F06C3-9856-395A-1224-5136DD287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95388"/>
            <a:ext cx="9144000" cy="56626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GB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1BC6B41-D4F7-0D79-05C1-246E5014B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1039" y="200026"/>
            <a:ext cx="8537575" cy="792163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en-US" dirty="0"/>
              <a:t>Protein Data Bank – </a:t>
            </a:r>
            <a:r>
              <a:rPr lang="en-GB" altLang="en-US" dirty="0"/>
              <a:t>sources of data</a:t>
            </a:r>
            <a:br>
              <a:rPr lang="en-GB" altLang="en-US" dirty="0"/>
            </a:br>
            <a:endParaRPr lang="de-DE" altLang="en-US" dirty="0"/>
          </a:p>
        </p:txBody>
      </p:sp>
      <p:sp>
        <p:nvSpPr>
          <p:cNvPr id="55300" name="Zástupný symbol pro číslo snímku 1">
            <a:extLst>
              <a:ext uri="{FF2B5EF4-FFF2-40B4-BE49-F238E27FC236}">
                <a16:creationId xmlns:a16="http://schemas.microsoft.com/office/drawing/2014/main" id="{A9CDCDE2-431F-4E46-D820-7AE7B4B51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855913" y="6427788"/>
            <a:ext cx="1262062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D2C3FA99-96A3-4E23-B694-D831FFF970FE}" type="slidenum">
              <a:rPr lang="cs-CZ" altLang="en-US" sz="1300">
                <a:solidFill>
                  <a:srgbClr val="FFFFFF"/>
                </a:solidFill>
              </a:rPr>
              <a:pPr>
                <a:buFontTx/>
                <a:buNone/>
              </a:pPr>
              <a:t>27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pic>
        <p:nvPicPr>
          <p:cNvPr id="55301" name="Picture 7">
            <a:extLst>
              <a:ext uri="{FF2B5EF4-FFF2-40B4-BE49-F238E27FC236}">
                <a16:creationId xmlns:a16="http://schemas.microsoft.com/office/drawing/2014/main" id="{75CC3152-AE57-C31D-FF9E-6DE22EEC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7"/>
          <a:stretch>
            <a:fillRect/>
          </a:stretch>
        </p:blipFill>
        <p:spPr bwMode="auto">
          <a:xfrm>
            <a:off x="4938714" y="1312864"/>
            <a:ext cx="20907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8">
            <a:extLst>
              <a:ext uri="{FF2B5EF4-FFF2-40B4-BE49-F238E27FC236}">
                <a16:creationId xmlns:a16="http://schemas.microsoft.com/office/drawing/2014/main" id="{1F26ACE7-A925-907D-CD2E-69A02146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2970214"/>
            <a:ext cx="276383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a typeface="Geneva"/>
                <a:cs typeface="Geneva"/>
              </a:rPr>
              <a:t>10% NMR </a:t>
            </a:r>
            <a:r>
              <a:rPr lang="cs-CZ" altLang="en-US" sz="1800" dirty="0">
                <a:solidFill>
                  <a:srgbClr val="000000"/>
                </a:solidFill>
                <a:ea typeface="Geneva"/>
                <a:cs typeface="Geneva"/>
              </a:rPr>
              <a:t> </a:t>
            </a:r>
            <a:endParaRPr lang="en-GB" altLang="en-US" sz="1800" dirty="0">
              <a:solidFill>
                <a:srgbClr val="000000"/>
              </a:solidFill>
              <a:ea typeface="Geneva"/>
              <a:cs typeface="Geneva"/>
            </a:endParaRPr>
          </a:p>
          <a:p>
            <a:pPr algn="ctr">
              <a:buFontTx/>
              <a:buNone/>
            </a:pPr>
            <a:r>
              <a:rPr lang="en-GB" altLang="en-US" sz="1800" dirty="0" err="1">
                <a:solidFill>
                  <a:srgbClr val="000000"/>
                </a:solidFill>
                <a:ea typeface="Geneva"/>
                <a:cs typeface="Geneva"/>
              </a:rPr>
              <a:t>spectros</a:t>
            </a:r>
            <a:r>
              <a:rPr lang="cs-CZ" altLang="en-US" sz="1800" dirty="0">
                <a:solidFill>
                  <a:srgbClr val="000000"/>
                </a:solidFill>
                <a:ea typeface="Geneva"/>
                <a:cs typeface="Geneva"/>
              </a:rPr>
              <a:t>c</a:t>
            </a:r>
            <a:r>
              <a:rPr lang="en-GB" altLang="en-US" sz="1800" dirty="0" err="1">
                <a:solidFill>
                  <a:srgbClr val="000000"/>
                </a:solidFill>
                <a:ea typeface="Geneva"/>
                <a:cs typeface="Geneva"/>
              </a:rPr>
              <a:t>opy</a:t>
            </a:r>
            <a:endParaRPr lang="en-GB" altLang="en-US" sz="1800" dirty="0">
              <a:solidFill>
                <a:srgbClr val="000000"/>
              </a:solidFill>
              <a:ea typeface="Geneva"/>
              <a:cs typeface="Geneva"/>
            </a:endParaRPr>
          </a:p>
        </p:txBody>
      </p:sp>
      <p:pic>
        <p:nvPicPr>
          <p:cNvPr id="55303" name="Picture 10">
            <a:extLst>
              <a:ext uri="{FF2B5EF4-FFF2-40B4-BE49-F238E27FC236}">
                <a16:creationId xmlns:a16="http://schemas.microsoft.com/office/drawing/2014/main" id="{5759AA7A-095C-C641-242C-2C8829BFF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1322389"/>
            <a:ext cx="204311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11">
            <a:extLst>
              <a:ext uri="{FF2B5EF4-FFF2-40B4-BE49-F238E27FC236}">
                <a16:creationId xmlns:a16="http://schemas.microsoft.com/office/drawing/2014/main" id="{15D5D346-DF34-1ABB-2A7B-24B988AD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2970214"/>
            <a:ext cx="298608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a typeface="Geneva"/>
                <a:cs typeface="Geneva"/>
              </a:rPr>
              <a:t>1% </a:t>
            </a:r>
            <a:r>
              <a:rPr lang="en-GB" altLang="en-US" sz="1800" dirty="0" err="1">
                <a:solidFill>
                  <a:srgbClr val="000000"/>
                </a:solidFill>
                <a:ea typeface="Geneva"/>
                <a:cs typeface="Geneva"/>
              </a:rPr>
              <a:t>cryo</a:t>
            </a:r>
            <a:r>
              <a:rPr lang="cs-CZ" altLang="en-US" sz="1800" dirty="0">
                <a:solidFill>
                  <a:srgbClr val="000000"/>
                </a:solidFill>
                <a:ea typeface="Geneva"/>
                <a:cs typeface="Geneva"/>
              </a:rPr>
              <a:t>e</a:t>
            </a:r>
            <a:r>
              <a:rPr lang="en-GB" altLang="en-US" sz="1800" dirty="0" err="1">
                <a:solidFill>
                  <a:srgbClr val="000000"/>
                </a:solidFill>
                <a:ea typeface="Geneva"/>
                <a:cs typeface="Geneva"/>
              </a:rPr>
              <a:t>lectron</a:t>
            </a:r>
            <a:r>
              <a:rPr lang="en-GB" altLang="en-US" sz="1800" dirty="0">
                <a:solidFill>
                  <a:srgbClr val="000000"/>
                </a:solidFill>
                <a:ea typeface="Geneva"/>
                <a:cs typeface="Geneva"/>
              </a:rPr>
              <a:t> microscopy</a:t>
            </a:r>
          </a:p>
        </p:txBody>
      </p:sp>
      <p:pic>
        <p:nvPicPr>
          <p:cNvPr id="55305" name="Picture 13">
            <a:extLst>
              <a:ext uri="{FF2B5EF4-FFF2-40B4-BE49-F238E27FC236}">
                <a16:creationId xmlns:a16="http://schemas.microsoft.com/office/drawing/2014/main" id="{1D742C1E-68B1-33A7-23E2-07B90C23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311276"/>
            <a:ext cx="22018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Rectangle 14">
            <a:extLst>
              <a:ext uri="{FF2B5EF4-FFF2-40B4-BE49-F238E27FC236}">
                <a16:creationId xmlns:a16="http://schemas.microsoft.com/office/drawing/2014/main" id="{261C75A8-65CC-861C-0B79-09F3E2B7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6" y="2970214"/>
            <a:ext cx="27289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ea typeface="Geneva"/>
                <a:cs typeface="Geneva"/>
              </a:rPr>
              <a:t>8</a:t>
            </a:r>
            <a:r>
              <a:rPr lang="cs-CZ" altLang="en-US" sz="1800" dirty="0">
                <a:solidFill>
                  <a:srgbClr val="000000"/>
                </a:solidFill>
                <a:ea typeface="Geneva"/>
                <a:cs typeface="Geneva"/>
              </a:rPr>
              <a:t>9</a:t>
            </a:r>
            <a:r>
              <a:rPr lang="en-GB" altLang="en-US" sz="1800" dirty="0">
                <a:solidFill>
                  <a:srgbClr val="000000"/>
                </a:solidFill>
                <a:ea typeface="Geneva"/>
                <a:cs typeface="Geneva"/>
              </a:rPr>
              <a:t>% X-ray crystallography</a:t>
            </a:r>
          </a:p>
        </p:txBody>
      </p:sp>
      <p:sp>
        <p:nvSpPr>
          <p:cNvPr id="55307" name="TextBox 1">
            <a:extLst>
              <a:ext uri="{FF2B5EF4-FFF2-40B4-BE49-F238E27FC236}">
                <a16:creationId xmlns:a16="http://schemas.microsoft.com/office/drawing/2014/main" id="{164015F0-C3C1-8EF6-1C3F-BB3C61380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4" y="4276725"/>
            <a:ext cx="6403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buFontTx/>
              <a:buNone/>
            </a:pPr>
            <a:r>
              <a:rPr lang="pt-BR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ATOM   46  C   GLY A  70    51.536  23.360  40.507  </a:t>
            </a:r>
          </a:p>
          <a:p>
            <a:pPr>
              <a:buFontTx/>
              <a:buNone/>
            </a:pPr>
            <a:r>
              <a:rPr lang="pt-BR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ATOM   47  O   GLY A  70    50.947  22.279  40.325  </a:t>
            </a:r>
          </a:p>
          <a:p>
            <a:pPr>
              <a:buFontTx/>
              <a:buNone/>
            </a:pPr>
            <a:r>
              <a:rPr lang="pt-BR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ATOM   48  N   ILE A  71    50.965  24.532  40.270  </a:t>
            </a:r>
          </a:p>
          <a:p>
            <a:pPr>
              <a:buFontTx/>
              <a:buNone/>
            </a:pPr>
            <a:r>
              <a:rPr lang="pt-BR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ATOM   49  CA  ILE A  71    49.595  24.644  39.786  </a:t>
            </a:r>
          </a:p>
          <a:p>
            <a:pPr>
              <a:buFontTx/>
              <a:buNone/>
            </a:pPr>
            <a:r>
              <a:rPr lang="pt-BR" alt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alt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308" name="TextBox 2">
            <a:extLst>
              <a:ext uri="{FF2B5EF4-FFF2-40B4-BE49-F238E27FC236}">
                <a16:creationId xmlns:a16="http://schemas.microsoft.com/office/drawing/2014/main" id="{5D630FD8-77F7-69F8-6599-FB3D19F5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3998913"/>
            <a:ext cx="154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en-US" sz="1800" b="1"/>
              <a:t>3D struktura</a:t>
            </a:r>
            <a:endParaRPr lang="en-US" altLang="en-US" sz="1800" b="1"/>
          </a:p>
        </p:txBody>
      </p:sp>
      <p:sp>
        <p:nvSpPr>
          <p:cNvPr id="55309" name="Rectangle 3">
            <a:extLst>
              <a:ext uri="{FF2B5EF4-FFF2-40B4-BE49-F238E27FC236}">
                <a16:creationId xmlns:a16="http://schemas.microsoft.com/office/drawing/2014/main" id="{F62DF655-442C-29AC-F9A9-6A14757C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9" y="4362451"/>
            <a:ext cx="5684837" cy="13890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endParaRPr lang="en-US" altLang="en-US" sz="1800"/>
          </a:p>
        </p:txBody>
      </p:sp>
      <p:cxnSp>
        <p:nvCxnSpPr>
          <p:cNvPr id="55310" name="Straight Arrow Connector 28">
            <a:extLst>
              <a:ext uri="{FF2B5EF4-FFF2-40B4-BE49-F238E27FC236}">
                <a16:creationId xmlns:a16="http://schemas.microsoft.com/office/drawing/2014/main" id="{48E0C62A-763B-3C56-CEA4-8894057ABB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9289" y="3619500"/>
            <a:ext cx="2867025" cy="446088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 type="none" w="med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1" name="Rectangle 25">
            <a:extLst>
              <a:ext uri="{FF2B5EF4-FFF2-40B4-BE49-F238E27FC236}">
                <a16:creationId xmlns:a16="http://schemas.microsoft.com/office/drawing/2014/main" id="{434E78F3-463E-B51D-1D6B-F5119686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1" y="7872413"/>
            <a:ext cx="201613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endParaRPr lang="en-US" altLang="en-US" sz="1800"/>
          </a:p>
        </p:txBody>
      </p:sp>
      <p:pic>
        <p:nvPicPr>
          <p:cNvPr id="55312" name="Picture 16" descr="https://cdn.rcsb.org/pdb101/motm/images/tn/197-Zika_Virus-5ire_glyc-tn.png">
            <a:extLst>
              <a:ext uri="{FF2B5EF4-FFF2-40B4-BE49-F238E27FC236}">
                <a16:creationId xmlns:a16="http://schemas.microsoft.com/office/drawing/2014/main" id="{D80B1106-5A32-A4D2-DE1B-3CD0DE2D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4" y="3998913"/>
            <a:ext cx="942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18" descr="https://cdn.rcsb.org/pdb101/motm/images/2wdk_2wdl_front.jpg">
            <a:extLst>
              <a:ext uri="{FF2B5EF4-FFF2-40B4-BE49-F238E27FC236}">
                <a16:creationId xmlns:a16="http://schemas.microsoft.com/office/drawing/2014/main" id="{E066857D-6D9A-4020-A42D-0CE601A1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5040314"/>
            <a:ext cx="118586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26">
            <a:extLst>
              <a:ext uri="{FF2B5EF4-FFF2-40B4-BE49-F238E27FC236}">
                <a16:creationId xmlns:a16="http://schemas.microsoft.com/office/drawing/2014/main" id="{1F4C91C0-D3F7-AFB4-87FA-DC5F8A752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6" y="3833814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29">
            <a:extLst>
              <a:ext uri="{FF2B5EF4-FFF2-40B4-BE49-F238E27FC236}">
                <a16:creationId xmlns:a16="http://schemas.microsoft.com/office/drawing/2014/main" id="{63479B47-87C1-1678-BD7A-3CC573C02A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9" y="6075364"/>
            <a:ext cx="19335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316" name="Straight Arrow Connector 34">
            <a:extLst>
              <a:ext uri="{FF2B5EF4-FFF2-40B4-BE49-F238E27FC236}">
                <a16:creationId xmlns:a16="http://schemas.microsoft.com/office/drawing/2014/main" id="{77310099-B033-0EA0-A465-02C05D4D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48388" y="5751513"/>
            <a:ext cx="0" cy="323850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 type="none" w="med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5317" name="Picture 22" descr="Výsledek obrázku pro CYTOCHROME C450">
            <a:extLst>
              <a:ext uri="{FF2B5EF4-FFF2-40B4-BE49-F238E27FC236}">
                <a16:creationId xmlns:a16="http://schemas.microsoft.com/office/drawing/2014/main" id="{FA28DC3B-8F8C-A17D-816E-20E76458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6" y="5040313"/>
            <a:ext cx="11541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318" name="Straight Arrow Connector 55">
            <a:extLst>
              <a:ext uri="{FF2B5EF4-FFF2-40B4-BE49-F238E27FC236}">
                <a16:creationId xmlns:a16="http://schemas.microsoft.com/office/drawing/2014/main" id="{1E4698D1-C3F1-2045-150B-C90CFE4BA587}"/>
              </a:ext>
            </a:extLst>
          </p:cNvPr>
          <p:cNvCxnSpPr>
            <a:cxnSpLocks noChangeShapeType="1"/>
            <a:stCxn id="55304" idx="2"/>
          </p:cNvCxnSpPr>
          <p:nvPr/>
        </p:nvCxnSpPr>
        <p:spPr bwMode="auto">
          <a:xfrm flipH="1">
            <a:off x="6032501" y="3618726"/>
            <a:ext cx="2963068" cy="435750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 type="none" w="med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9" name="Straight Arrow Connector 48">
            <a:extLst>
              <a:ext uri="{FF2B5EF4-FFF2-40B4-BE49-F238E27FC236}">
                <a16:creationId xmlns:a16="http://schemas.microsoft.com/office/drawing/2014/main" id="{D976D389-2792-DE04-D8EE-7E09AC493C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48375" y="3608388"/>
            <a:ext cx="0" cy="457200"/>
          </a:xfrm>
          <a:prstGeom prst="straightConnector1">
            <a:avLst/>
          </a:prstGeom>
          <a:noFill/>
          <a:ln w="25400" algn="ctr">
            <a:solidFill>
              <a:srgbClr val="92D050"/>
            </a:solidFill>
            <a:round/>
            <a:headEnd type="none" w="med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D779EBB-FCBF-1969-7595-C246F1E2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3551EDC-F3E5-FE14-BE0D-60F30FFB5D44}"/>
              </a:ext>
            </a:extLst>
          </p:cNvPr>
          <p:cNvSpPr/>
          <p:nvPr/>
        </p:nvSpPr>
        <p:spPr>
          <a:xfrm>
            <a:off x="0" y="6397624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346" name="Rectangle 1">
            <a:extLst>
              <a:ext uri="{FF2B5EF4-FFF2-40B4-BE49-F238E27FC236}">
                <a16:creationId xmlns:a16="http://schemas.microsoft.com/office/drawing/2014/main" id="{6C4E6292-65D1-9776-94E0-BF785F06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95388"/>
            <a:ext cx="9144000" cy="56626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en-GB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9D852BC-4283-36EE-0E46-ADBDCC436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1039" y="200026"/>
            <a:ext cx="8537575" cy="792163"/>
          </a:xfrm>
        </p:spPr>
        <p:txBody>
          <a:bodyPr/>
          <a:lstStyle/>
          <a:p>
            <a:r>
              <a:rPr lang="en-US" altLang="en-US"/>
              <a:t>Protein Data Bank</a:t>
            </a:r>
            <a:endParaRPr lang="de-DE" altLang="en-US"/>
          </a:p>
        </p:txBody>
      </p:sp>
      <p:sp>
        <p:nvSpPr>
          <p:cNvPr id="57348" name="Zástupný symbol pro číslo snímku 1">
            <a:extLst>
              <a:ext uri="{FF2B5EF4-FFF2-40B4-BE49-F238E27FC236}">
                <a16:creationId xmlns:a16="http://schemas.microsoft.com/office/drawing/2014/main" id="{B28367A6-6B60-89A1-8D79-EC748FFF2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855913" y="6427788"/>
            <a:ext cx="1262062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EA13C48-3328-4B28-9413-FEB66A8B20B8}" type="slidenum">
              <a:rPr lang="cs-CZ" altLang="en-US" sz="1300">
                <a:solidFill>
                  <a:srgbClr val="FFFFFF"/>
                </a:solidFill>
              </a:rPr>
              <a:pPr>
                <a:buFontTx/>
                <a:buNone/>
              </a:pPr>
              <a:t>28</a:t>
            </a:fld>
            <a:endParaRPr lang="cs-CZ" altLang="en-US" sz="1300">
              <a:solidFill>
                <a:srgbClr val="E1F0D2"/>
              </a:solidFill>
            </a:endParaRPr>
          </a:p>
        </p:txBody>
      </p:sp>
      <p:sp>
        <p:nvSpPr>
          <p:cNvPr id="57349" name="AutoShape 4" descr="Výsledek obrázku pro Protein data bank ww">
            <a:extLst>
              <a:ext uri="{FF2B5EF4-FFF2-40B4-BE49-F238E27FC236}">
                <a16:creationId xmlns:a16="http://schemas.microsoft.com/office/drawing/2014/main" id="{9A57B5CA-ECB8-106D-F4A5-407C71DA1D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1800"/>
          </a:p>
        </p:txBody>
      </p:sp>
      <p:sp>
        <p:nvSpPr>
          <p:cNvPr id="57350" name="TextBox 13">
            <a:extLst>
              <a:ext uri="{FF2B5EF4-FFF2-40B4-BE49-F238E27FC236}">
                <a16:creationId xmlns:a16="http://schemas.microsoft.com/office/drawing/2014/main" id="{25345924-6993-2439-1866-DE5E8C69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6372226"/>
            <a:ext cx="6078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400" b="1" dirty="0"/>
              <a:t>&gt; 2</a:t>
            </a:r>
            <a:r>
              <a:rPr lang="en-US" altLang="en-US" sz="2400" b="1" dirty="0"/>
              <a:t>25</a:t>
            </a:r>
            <a:r>
              <a:rPr lang="cs-CZ" altLang="en-US" sz="2400" b="1" dirty="0"/>
              <a:t> 000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biomacromolecular</a:t>
            </a:r>
            <a:r>
              <a:rPr lang="en-US" altLang="en-US" sz="2400" b="1" dirty="0"/>
              <a:t> structures</a:t>
            </a:r>
          </a:p>
        </p:txBody>
      </p:sp>
      <p:pic>
        <p:nvPicPr>
          <p:cNvPr id="57351" name="Picture 16">
            <a:extLst>
              <a:ext uri="{FF2B5EF4-FFF2-40B4-BE49-F238E27FC236}">
                <a16:creationId xmlns:a16="http://schemas.microsoft.com/office/drawing/2014/main" id="{1FDDF86A-23EE-3F50-C7CD-7DBFBF312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239839"/>
            <a:ext cx="76009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79E48DC-B5ED-1768-613F-D60F2AC4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56F512-16E5-C66C-F309-E8055A3AA89B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F4855C63-826C-360B-E9AB-4A88A5F8A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-26988"/>
            <a:ext cx="7772400" cy="114300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dirty="0"/>
              <a:t>Protein Data Bank</a:t>
            </a:r>
          </a:p>
        </p:txBody>
      </p:sp>
      <p:pic>
        <p:nvPicPr>
          <p:cNvPr id="5939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62F66C2-664B-97DC-4078-74AFDD5BA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116014"/>
            <a:ext cx="71913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4A0ABD0-A5CA-5BD6-FD81-B18DC87B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C4F005F-7D24-4B4F-AFC3-6C75D2EFF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762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A954235-B382-7926-BA7E-1FE282BB7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17" y="1624148"/>
            <a:ext cx="5196840" cy="40386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sz="2800" dirty="0">
                <a:solidFill>
                  <a:srgbClr val="21A9C0"/>
                </a:solidFill>
              </a:rPr>
              <a:t>Atom: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  <a:r>
              <a:rPr lang="cs-CZ" altLang="cs-CZ" sz="2800" dirty="0"/>
              <a:t>basic </a:t>
            </a:r>
            <a:r>
              <a:rPr lang="cs-CZ" altLang="cs-CZ" sz="2800" dirty="0" err="1"/>
              <a:t>building</a:t>
            </a:r>
            <a:r>
              <a:rPr lang="cs-CZ" altLang="cs-CZ" sz="2800" dirty="0"/>
              <a:t> </a:t>
            </a:r>
            <a:r>
              <a:rPr lang="cs-CZ" altLang="cs-CZ" sz="2800" dirty="0" err="1"/>
              <a:t>block</a:t>
            </a:r>
            <a:r>
              <a:rPr lang="cs-CZ" altLang="cs-CZ" sz="2800" dirty="0"/>
              <a:t> </a:t>
            </a:r>
            <a:r>
              <a:rPr lang="en-US" altLang="cs-CZ" sz="2800" dirty="0"/>
              <a:t>from which substances are formed</a:t>
            </a:r>
            <a:r>
              <a:rPr lang="cs-CZ" altLang="cs-CZ" sz="2800" dirty="0"/>
              <a:t> </a:t>
            </a:r>
          </a:p>
          <a:p>
            <a:pPr eaLnBrk="0" hangingPunct="0">
              <a:buFontTx/>
              <a:buNone/>
            </a:pPr>
            <a:endParaRPr lang="cs-CZ" altLang="cs-CZ" sz="2800" dirty="0">
              <a:solidFill>
                <a:srgbClr val="21A9C0"/>
              </a:solidFill>
            </a:endParaRPr>
          </a:p>
          <a:p>
            <a:pPr eaLnBrk="0" hangingPunct="0"/>
            <a:r>
              <a:rPr lang="cs-CZ" altLang="cs-CZ" sz="2800" dirty="0" err="1">
                <a:solidFill>
                  <a:srgbClr val="21A9C0"/>
                </a:solidFill>
              </a:rPr>
              <a:t>Structure</a:t>
            </a:r>
            <a:r>
              <a:rPr lang="cs-CZ" altLang="cs-CZ" sz="2800" dirty="0">
                <a:solidFill>
                  <a:srgbClr val="21A9C0"/>
                </a:solidFill>
              </a:rPr>
              <a:t> </a:t>
            </a:r>
            <a:r>
              <a:rPr lang="cs-CZ" altLang="cs-CZ" sz="2800" dirty="0" err="1">
                <a:solidFill>
                  <a:srgbClr val="21A9C0"/>
                </a:solidFill>
              </a:rPr>
              <a:t>of</a:t>
            </a:r>
            <a:r>
              <a:rPr lang="cs-CZ" altLang="cs-CZ" sz="2800" dirty="0">
                <a:solidFill>
                  <a:srgbClr val="21A9C0"/>
                </a:solidFill>
              </a:rPr>
              <a:t> </a:t>
            </a:r>
            <a:r>
              <a:rPr lang="cs-CZ" altLang="cs-CZ" sz="2800" dirty="0" err="1">
                <a:solidFill>
                  <a:srgbClr val="21A9C0"/>
                </a:solidFill>
              </a:rPr>
              <a:t>an</a:t>
            </a:r>
            <a:r>
              <a:rPr lang="cs-CZ" altLang="cs-CZ" sz="2800" dirty="0">
                <a:solidFill>
                  <a:srgbClr val="21A9C0"/>
                </a:solidFill>
              </a:rPr>
              <a:t> atom:</a:t>
            </a:r>
            <a:r>
              <a:rPr lang="cs-CZ" altLang="cs-CZ" dirty="0">
                <a:solidFill>
                  <a:srgbClr val="21A9C0"/>
                </a:solidFill>
              </a:rPr>
              <a:t> </a:t>
            </a:r>
          </a:p>
          <a:p>
            <a:pPr lvl="1" eaLnBrk="0" hangingPunct="0"/>
            <a:r>
              <a:rPr lang="cs-CZ" altLang="cs-CZ" sz="2400" dirty="0"/>
              <a:t>Atom core: </a:t>
            </a:r>
            <a:r>
              <a:rPr lang="cs-CZ" altLang="cs-CZ" sz="2400" dirty="0" err="1"/>
              <a:t>protons</a:t>
            </a:r>
            <a:r>
              <a:rPr lang="cs-CZ" altLang="cs-CZ" sz="2400" dirty="0"/>
              <a:t> (positive </a:t>
            </a:r>
            <a:r>
              <a:rPr lang="cs-CZ" altLang="cs-CZ" sz="2400" dirty="0" err="1"/>
              <a:t>charge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neutrons</a:t>
            </a:r>
            <a:r>
              <a:rPr lang="cs-CZ" altLang="cs-CZ" sz="2400" dirty="0"/>
              <a:t> (no </a:t>
            </a:r>
            <a:r>
              <a:rPr lang="cs-CZ" altLang="cs-CZ" sz="2400" dirty="0" err="1"/>
              <a:t>charge</a:t>
            </a:r>
            <a:r>
              <a:rPr lang="cs-CZ" altLang="cs-CZ" sz="2400" dirty="0"/>
              <a:t>)</a:t>
            </a:r>
          </a:p>
          <a:p>
            <a:pPr lvl="1" eaLnBrk="0" hangingPunct="0"/>
            <a:r>
              <a:rPr lang="cs-CZ" altLang="cs-CZ" sz="2400" dirty="0" err="1"/>
              <a:t>Electron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shell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electrons</a:t>
            </a:r>
            <a:r>
              <a:rPr lang="cs-CZ" altLang="cs-CZ" sz="2400" dirty="0"/>
              <a:t> (negative </a:t>
            </a:r>
            <a:r>
              <a:rPr lang="cs-CZ" altLang="cs-CZ" sz="2400" dirty="0" err="1"/>
              <a:t>charge</a:t>
            </a:r>
            <a:r>
              <a:rPr lang="cs-CZ" altLang="cs-CZ" sz="2400" dirty="0"/>
              <a:t>)</a:t>
            </a:r>
          </a:p>
          <a:p>
            <a:pPr eaLnBrk="0" hangingPunct="0">
              <a:buFontTx/>
              <a:buNone/>
            </a:pPr>
            <a:endParaRPr lang="cs-CZ" altLang="cs-CZ" sz="2800" dirty="0"/>
          </a:p>
          <a:p>
            <a:pPr eaLnBrk="0" hangingPunct="0">
              <a:buFontTx/>
              <a:buNone/>
            </a:pPr>
            <a:endParaRPr lang="cs-CZ" altLang="cs-CZ" sz="2800" dirty="0"/>
          </a:p>
        </p:txBody>
      </p:sp>
      <p:pic>
        <p:nvPicPr>
          <p:cNvPr id="19462" name="Picture 6" descr="Bohr model | Description, Hydrogen, Development, &amp; Facts | Britannica">
            <a:extLst>
              <a:ext uri="{FF2B5EF4-FFF2-40B4-BE49-F238E27FC236}">
                <a16:creationId xmlns:a16="http://schemas.microsoft.com/office/drawing/2014/main" id="{E551694A-3DDA-4375-AE6E-A289A6D3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26" y="1972490"/>
            <a:ext cx="5288824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34C6D32-3087-ADA8-549A-E4D941D5B6F7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14DF632-67DE-5AB3-A8A2-409A8FBC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5A0919E-96CA-1DCB-8FA9-C6A6F55DB4B1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4018AF9-5C91-BF14-FEA1-E5AF762D9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-26988"/>
            <a:ext cx="7772400" cy="114300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dirty="0"/>
              <a:t>Protein Data Bank</a:t>
            </a:r>
          </a:p>
        </p:txBody>
      </p:sp>
      <p:pic>
        <p:nvPicPr>
          <p:cNvPr id="6144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37B901A-2BC5-1F7D-8EC4-983CEC53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022350"/>
            <a:ext cx="7507287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82CFAD4-0718-C2BA-0B4A-A7308725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5A0919E-96CA-1DCB-8FA9-C6A6F55DB4B1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4018AF9-5C91-BF14-FEA1-E5AF762D9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-26988"/>
            <a:ext cx="7772400" cy="114300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cs-CZ" altLang="en-US" dirty="0"/>
              <a:t>Protein Data Bank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82CFAD4-0718-C2BA-0B4A-A7308725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31</a:t>
            </a:fld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074062-7474-EA20-60D1-1B8A322B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27" y="904522"/>
            <a:ext cx="5696745" cy="50489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42A766-64FB-2185-A7E2-5587A361E4B3}"/>
              </a:ext>
            </a:extLst>
          </p:cNvPr>
          <p:cNvSpPr txBox="1"/>
          <p:nvPr/>
        </p:nvSpPr>
        <p:spPr>
          <a:xfrm>
            <a:off x="3051544" y="512489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Symbol" panose="05050102010706020507" pitchFamily="18" charset="2"/>
              </a:rPr>
              <a:t>a</a:t>
            </a:r>
            <a:r>
              <a:rPr lang="cs-CZ" dirty="0"/>
              <a:t>-helix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9DA5BC3-1DAC-E464-ED48-444A3540DE12}"/>
              </a:ext>
            </a:extLst>
          </p:cNvPr>
          <p:cNvSpPr txBox="1"/>
          <p:nvPr/>
        </p:nvSpPr>
        <p:spPr>
          <a:xfrm>
            <a:off x="1992313" y="30596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-</a:t>
            </a:r>
            <a:r>
              <a:rPr lang="cs-CZ" dirty="0" err="1"/>
              <a:t>sheet</a:t>
            </a: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D88EAAB-0739-423F-8BE0-CF7B1A9D2A8E}"/>
              </a:ext>
            </a:extLst>
          </p:cNvPr>
          <p:cNvCxnSpPr>
            <a:cxnSpLocks/>
          </p:cNvCxnSpPr>
          <p:nvPr/>
        </p:nvCxnSpPr>
        <p:spPr>
          <a:xfrm flipV="1">
            <a:off x="3827721" y="4603898"/>
            <a:ext cx="754912" cy="52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77B5EAA-0414-CA10-A58C-983E23E7BDF5}"/>
              </a:ext>
            </a:extLst>
          </p:cNvPr>
          <p:cNvCxnSpPr>
            <a:cxnSpLocks/>
          </p:cNvCxnSpPr>
          <p:nvPr/>
        </p:nvCxnSpPr>
        <p:spPr>
          <a:xfrm>
            <a:off x="3078215" y="3320164"/>
            <a:ext cx="749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3F627E7-3639-E361-746F-2DFCAC74AA1F}"/>
              </a:ext>
            </a:extLst>
          </p:cNvPr>
          <p:cNvSpPr txBox="1"/>
          <p:nvPr/>
        </p:nvSpPr>
        <p:spPr>
          <a:xfrm>
            <a:off x="9845749" y="139286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Scabin</a:t>
            </a:r>
            <a:endParaRPr lang="cs-CZ" dirty="0"/>
          </a:p>
          <a:p>
            <a:r>
              <a:rPr lang="cs-CZ" dirty="0"/>
              <a:t>6vv4</a:t>
            </a:r>
          </a:p>
        </p:txBody>
      </p:sp>
    </p:spTree>
    <p:extLst>
      <p:ext uri="{BB962C8B-B14F-4D97-AF65-F5344CB8AC3E}">
        <p14:creationId xmlns:p14="http://schemas.microsoft.com/office/powerpoint/2010/main" val="4010857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886-852C-4DD0-BB5B-48BD5A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11241"/>
            <a:ext cx="11258550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Predi</a:t>
            </a:r>
            <a:r>
              <a:rPr lang="en-GB" b="1" dirty="0" err="1">
                <a:solidFill>
                  <a:schemeClr val="tx1"/>
                </a:solidFill>
              </a:rPr>
              <a:t>ction</a:t>
            </a:r>
            <a:r>
              <a:rPr lang="en-GB" b="1" dirty="0">
                <a:solidFill>
                  <a:schemeClr val="tx1"/>
                </a:solidFill>
              </a:rPr>
              <a:t> of protein structures by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 err="1">
                <a:solidFill>
                  <a:schemeClr val="tx1"/>
                </a:solidFill>
              </a:rPr>
              <a:t>AlphaFold</a:t>
            </a:r>
            <a:endParaRPr lang="cs-CZ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FC98A-5E15-4D57-894D-E1C7E00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32</a:t>
            </a:fld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C7F9840-BE21-876C-1962-7A111C69DA02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00150CF-D676-CCB5-CEC2-7351688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33" y="1327370"/>
            <a:ext cx="1075313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cs-CZ" altLang="en-US" b="1" dirty="0" err="1">
                <a:solidFill>
                  <a:srgbClr val="21A9C0"/>
                </a:solidFill>
              </a:rPr>
              <a:t>Structures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generated</a:t>
            </a:r>
            <a:r>
              <a:rPr lang="cs-CZ" altLang="en-US" b="1" dirty="0">
                <a:solidFill>
                  <a:srgbClr val="21A9C0"/>
                </a:solidFill>
              </a:rPr>
              <a:t> by </a:t>
            </a:r>
            <a:r>
              <a:rPr lang="cs-CZ" altLang="en-US" b="1" dirty="0" err="1">
                <a:solidFill>
                  <a:srgbClr val="21A9C0"/>
                </a:solidFill>
              </a:rPr>
              <a:t>artificial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intelligence</a:t>
            </a:r>
            <a:endParaRPr lang="cs-CZ" altLang="en-US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cs-CZ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endParaRPr lang="cs-CZ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5741A5-EE0D-E127-528A-B5F25966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00" y="1910797"/>
            <a:ext cx="6441322" cy="44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E6751D54-A7E8-DDEF-EEB8-0A93D2EC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859" y="6500566"/>
            <a:ext cx="807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</a:rPr>
              <a:t>https://predictioncenter.org/casp14/doc/presentations/2020_11_30_CASP14_Introduction_Moult.pdf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C72310B-91EA-2A03-226E-A878DCD5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650" y="2365274"/>
            <a:ext cx="1952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 dirty="0" err="1">
                <a:solidFill>
                  <a:srgbClr val="FF0000"/>
                </a:solidFill>
              </a:rPr>
              <a:t>Structure</a:t>
            </a:r>
            <a:r>
              <a:rPr lang="cs-CZ" altLang="en-US" sz="1800" b="1" dirty="0">
                <a:solidFill>
                  <a:srgbClr val="FF0000"/>
                </a:solidFill>
              </a:rPr>
              <a:t> p</a:t>
            </a:r>
            <a:r>
              <a:rPr lang="en-GB" altLang="en-US" sz="1800" b="1" dirty="0" err="1">
                <a:solidFill>
                  <a:srgbClr val="FF0000"/>
                </a:solidFill>
              </a:rPr>
              <a:t>rediction</a:t>
            </a:r>
            <a:r>
              <a:rPr lang="en-GB" altLang="en-US" sz="1800" b="1" dirty="0">
                <a:solidFill>
                  <a:srgbClr val="FF0000"/>
                </a:solidFill>
              </a:rPr>
              <a:t> challenge 2020</a:t>
            </a:r>
            <a:r>
              <a:rPr lang="cs-CZ" altLang="en-US" sz="1800" b="1" dirty="0">
                <a:solidFill>
                  <a:srgbClr val="FF0000"/>
                </a:solidFill>
              </a:rPr>
              <a:t>:</a:t>
            </a:r>
            <a:r>
              <a:rPr lang="en-GB" altLang="en-US" sz="1800" b="1" dirty="0">
                <a:solidFill>
                  <a:srgbClr val="FF0000"/>
                </a:solidFill>
              </a:rPr>
              <a:t> AlphaFold2 wins</a:t>
            </a:r>
          </a:p>
        </p:txBody>
      </p:sp>
      <p:cxnSp>
        <p:nvCxnSpPr>
          <p:cNvPr id="10" name="Straight Arrow Connector 8">
            <a:extLst>
              <a:ext uri="{FF2B5EF4-FFF2-40B4-BE49-F238E27FC236}">
                <a16:creationId xmlns:a16="http://schemas.microsoft.com/office/drawing/2014/main" id="{FD6379D8-6442-63A9-D573-A1CF81249D95}"/>
              </a:ext>
            </a:extLst>
          </p:cNvPr>
          <p:cNvCxnSpPr>
            <a:cxnSpLocks/>
          </p:cNvCxnSpPr>
          <p:nvPr/>
        </p:nvCxnSpPr>
        <p:spPr bwMode="auto">
          <a:xfrm>
            <a:off x="7731889" y="2604304"/>
            <a:ext cx="1666754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56BC9A-64FE-AF21-4E54-32C794157A6C}"/>
              </a:ext>
            </a:extLst>
          </p:cNvPr>
          <p:cNvSpPr txBox="1">
            <a:spLocks/>
          </p:cNvSpPr>
          <p:nvPr/>
        </p:nvSpPr>
        <p:spPr>
          <a:xfrm>
            <a:off x="11373675" y="65606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7AC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24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886-852C-4DD0-BB5B-48BD5A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11241"/>
            <a:ext cx="11258550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Predi</a:t>
            </a:r>
            <a:r>
              <a:rPr lang="en-GB" b="1" dirty="0" err="1">
                <a:solidFill>
                  <a:schemeClr val="tx1"/>
                </a:solidFill>
              </a:rPr>
              <a:t>ction</a:t>
            </a:r>
            <a:r>
              <a:rPr lang="en-GB" b="1" dirty="0">
                <a:solidFill>
                  <a:schemeClr val="tx1"/>
                </a:solidFill>
              </a:rPr>
              <a:t> of protein structures by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 err="1">
                <a:solidFill>
                  <a:schemeClr val="tx1"/>
                </a:solidFill>
              </a:rPr>
              <a:t>AlphaFold</a:t>
            </a:r>
            <a:endParaRPr lang="cs-CZ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FC98A-5E15-4D57-894D-E1C7E00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33</a:t>
            </a:fld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C7F9840-BE21-876C-1962-7A111C69DA02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00150CF-D676-CCB5-CEC2-7351688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33" y="1585271"/>
            <a:ext cx="1075313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cs-CZ" altLang="en-US" b="1" dirty="0" err="1">
                <a:solidFill>
                  <a:srgbClr val="21A9C0"/>
                </a:solidFill>
              </a:rPr>
              <a:t>Structures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generated</a:t>
            </a:r>
            <a:r>
              <a:rPr lang="cs-CZ" altLang="en-US" b="1" dirty="0">
                <a:solidFill>
                  <a:srgbClr val="21A9C0"/>
                </a:solidFill>
              </a:rPr>
              <a:t> by </a:t>
            </a:r>
            <a:r>
              <a:rPr lang="cs-CZ" altLang="en-US" b="1" dirty="0" err="1">
                <a:solidFill>
                  <a:srgbClr val="21A9C0"/>
                </a:solidFill>
              </a:rPr>
              <a:t>artificial</a:t>
            </a:r>
            <a:r>
              <a:rPr lang="cs-CZ" altLang="en-US" b="1" dirty="0">
                <a:solidFill>
                  <a:srgbClr val="21A9C0"/>
                </a:solidFill>
              </a:rPr>
              <a:t> </a:t>
            </a:r>
            <a:r>
              <a:rPr lang="cs-CZ" altLang="en-US" b="1" dirty="0" err="1">
                <a:solidFill>
                  <a:srgbClr val="21A9C0"/>
                </a:solidFill>
              </a:rPr>
              <a:t>intelligence</a:t>
            </a:r>
            <a:endParaRPr lang="cs-CZ" altLang="en-US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cs-CZ" altLang="en-US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defRPr/>
            </a:pPr>
            <a:endParaRPr lang="cs-CZ" alt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37530F-1F94-ACD8-3E69-C07E820A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66" y="2112802"/>
            <a:ext cx="5284150" cy="39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4222AA46-1145-6BDB-CE02-B9156938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212" y="6034941"/>
            <a:ext cx="3938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&gt; </a:t>
            </a:r>
            <a:r>
              <a:rPr lang="en-GB" altLang="en-US" sz="2400" b="1" dirty="0">
                <a:solidFill>
                  <a:schemeClr val="tx1"/>
                </a:solidFill>
              </a:rPr>
              <a:t>200</a:t>
            </a:r>
            <a:r>
              <a:rPr lang="en-US" altLang="en-US" sz="2400" b="1" dirty="0">
                <a:solidFill>
                  <a:schemeClr val="tx1"/>
                </a:solidFill>
              </a:rPr>
              <a:t>M </a:t>
            </a:r>
            <a:r>
              <a:rPr lang="cs-CZ" altLang="en-US" sz="2400" b="1" dirty="0">
                <a:solidFill>
                  <a:schemeClr val="tx1"/>
                </a:solidFill>
              </a:rPr>
              <a:t>protein</a:t>
            </a:r>
            <a:r>
              <a:rPr lang="en-US" altLang="en-US" sz="2400" b="1" dirty="0">
                <a:solidFill>
                  <a:schemeClr val="tx1"/>
                </a:solidFill>
              </a:rPr>
              <a:t> structures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2C6BECD-E922-928B-9FA6-8FB115AEEE55}"/>
              </a:ext>
            </a:extLst>
          </p:cNvPr>
          <p:cNvSpPr txBox="1">
            <a:spLocks/>
          </p:cNvSpPr>
          <p:nvPr/>
        </p:nvSpPr>
        <p:spPr>
          <a:xfrm>
            <a:off x="11373675" y="65606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rgbClr val="7AC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E3D702-57F1-4CB0-B451-B14F76DC04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2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166EA36A-AF41-CADC-071A-67D3B333E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GB" altLang="en-US" dirty="0"/>
              <a:t>Exercises</a:t>
            </a:r>
            <a:endParaRPr lang="cs-CZ" altLang="en-US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3CAB35-1906-89F1-1CE2-9D906AE38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634" y="1371600"/>
            <a:ext cx="815122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Search the PubChem database for a testosterone molecule</a:t>
            </a:r>
            <a:r>
              <a:rPr lang="cs-CZ" altLang="en-US" sz="2000" dirty="0"/>
              <a:t>:</a:t>
            </a:r>
          </a:p>
          <a:p>
            <a:pPr lvl="1"/>
            <a:r>
              <a:rPr lang="en-US" altLang="en-US" sz="1600" dirty="0"/>
              <a:t>See its 2D structure. How many O's does it have?</a:t>
            </a:r>
            <a:endParaRPr lang="cs-CZ" altLang="en-US" sz="1600" dirty="0"/>
          </a:p>
          <a:p>
            <a:pPr lvl="1"/>
            <a:r>
              <a:rPr lang="en-US" altLang="en-US" sz="1600" dirty="0"/>
              <a:t>Look at its 3D structure. Is any of its cycles planar?</a:t>
            </a:r>
            <a:endParaRPr lang="cs-CZ" altLang="en-US" sz="1600" dirty="0"/>
          </a:p>
          <a:p>
            <a:pPr lvl="1"/>
            <a:r>
              <a:rPr lang="en-US" altLang="en-US" sz="1600" dirty="0"/>
              <a:t>Look at its SDF file. What are the x, y, and z coordinates of the first atom?</a:t>
            </a:r>
            <a:endParaRPr lang="cs-CZ" altLang="en-US" sz="1600" dirty="0"/>
          </a:p>
          <a:p>
            <a:r>
              <a:rPr lang="en-US" altLang="en-US" sz="2000" dirty="0"/>
              <a:t>Search the </a:t>
            </a:r>
            <a:r>
              <a:rPr lang="en-US" altLang="en-US" sz="2000" dirty="0" err="1"/>
              <a:t>DrugBank</a:t>
            </a:r>
            <a:r>
              <a:rPr lang="en-US" altLang="en-US" sz="2000" dirty="0"/>
              <a:t> database for a penicillin molecule</a:t>
            </a:r>
            <a:r>
              <a:rPr lang="cs-CZ" altLang="en-US" sz="2000" dirty="0"/>
              <a:t>:</a:t>
            </a:r>
          </a:p>
          <a:p>
            <a:pPr lvl="1"/>
            <a:r>
              <a:rPr lang="en-US" altLang="en-US" sz="1600" dirty="0"/>
              <a:t>How many S atoms does it have?</a:t>
            </a:r>
            <a:endParaRPr lang="cs-CZ" altLang="en-US" sz="1600" dirty="0"/>
          </a:p>
          <a:p>
            <a:pPr lvl="1"/>
            <a:r>
              <a:rPr lang="en-US" altLang="en-US" sz="1600" dirty="0"/>
              <a:t>Are any of its cycles planar?</a:t>
            </a:r>
            <a:endParaRPr lang="cs-CZ" altLang="en-US" sz="1600" dirty="0"/>
          </a:p>
          <a:p>
            <a:pPr lvl="1"/>
            <a:r>
              <a:rPr lang="en-US" altLang="en-US" sz="1600" dirty="0"/>
              <a:t>Look at its SDF file. What 2 atoms form the first bond?</a:t>
            </a:r>
            <a:endParaRPr lang="cs-CZ" altLang="en-US" sz="1600" dirty="0"/>
          </a:p>
          <a:p>
            <a:r>
              <a:rPr lang="en-US" altLang="en-US" sz="2000" dirty="0"/>
              <a:t>Search the </a:t>
            </a:r>
            <a:r>
              <a:rPr lang="en-US" altLang="en-US" sz="2000" dirty="0" err="1"/>
              <a:t>LigandExpo</a:t>
            </a:r>
            <a:r>
              <a:rPr lang="en-US" altLang="en-US" sz="2000" dirty="0"/>
              <a:t> database for a fructose molecule:</a:t>
            </a:r>
            <a:endParaRPr lang="cs-CZ" altLang="en-US" sz="2000" dirty="0"/>
          </a:p>
          <a:p>
            <a:pPr lvl="1"/>
            <a:r>
              <a:rPr lang="en-US" altLang="en-US" sz="1600" dirty="0"/>
              <a:t>How many double bonds does it ha</a:t>
            </a:r>
            <a:r>
              <a:rPr lang="cs-CZ" altLang="en-US" sz="1600" dirty="0"/>
              <a:t>s</a:t>
            </a:r>
            <a:r>
              <a:rPr lang="en-US" altLang="en-US" sz="1600" dirty="0"/>
              <a:t>?</a:t>
            </a:r>
            <a:endParaRPr lang="cs-CZ" altLang="en-US" sz="1600" dirty="0"/>
          </a:p>
          <a:p>
            <a:pPr lvl="1"/>
            <a:r>
              <a:rPr lang="en-US" altLang="en-US" sz="1600" dirty="0"/>
              <a:t>How many C's are off cycle?</a:t>
            </a:r>
            <a:endParaRPr lang="cs-CZ" altLang="en-US" sz="1600" dirty="0"/>
          </a:p>
          <a:p>
            <a:pPr lvl="1"/>
            <a:r>
              <a:rPr lang="en-US" altLang="en-US" sz="1600" dirty="0"/>
              <a:t>Look at its SDF file. What are the coordinates of the first hydrogen?</a:t>
            </a:r>
            <a:endParaRPr lang="cs-CZ" altLang="en-US" sz="1600" dirty="0"/>
          </a:p>
          <a:p>
            <a:r>
              <a:rPr lang="en-US" altLang="en-US" sz="2000" dirty="0"/>
              <a:t>Look up the green mamba venom molecule in the Protein Data Bank:</a:t>
            </a:r>
            <a:endParaRPr lang="cs-CZ" altLang="en-US" sz="2000" dirty="0"/>
          </a:p>
          <a:p>
            <a:pPr lvl="1"/>
            <a:r>
              <a:rPr lang="en-US" altLang="en-US" sz="1600" dirty="0"/>
              <a:t>How many beta-sheets does it have?</a:t>
            </a:r>
            <a:endParaRPr lang="cs-CZ" altLang="en-US" sz="1600" dirty="0"/>
          </a:p>
          <a:p>
            <a:pPr lvl="1"/>
            <a:r>
              <a:rPr lang="en-US" altLang="en-US" sz="1600" dirty="0"/>
              <a:t>Look at the PDB file. Which amino acid is the first?</a:t>
            </a:r>
            <a:endParaRPr lang="cs-CZ" altLang="en-US" sz="1600" dirty="0"/>
          </a:p>
        </p:txBody>
      </p:sp>
      <p:pic>
        <p:nvPicPr>
          <p:cNvPr id="38917" name="Picture 6">
            <a:extLst>
              <a:ext uri="{FF2B5EF4-FFF2-40B4-BE49-F238E27FC236}">
                <a16:creationId xmlns:a16="http://schemas.microsoft.com/office/drawing/2014/main" id="{81764FA1-B543-44A4-F949-4B0EF857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939" y="1482725"/>
            <a:ext cx="2989262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409804D-04C7-AAE7-57DC-01013C3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2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886-852C-4DD0-BB5B-48BD5A74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11241"/>
            <a:ext cx="11258550" cy="825500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FC98A-5E15-4D57-894D-E1C7E00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35</a:t>
            </a:fld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C7F9840-BE21-876C-1962-7A111C69DA02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D00150CF-D676-CCB5-CEC2-73516881C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142" y="1215897"/>
            <a:ext cx="1075313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rgbClr val="292929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rgbClr val="292929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cs-CZ" b="1" dirty="0" err="1">
                <a:solidFill>
                  <a:srgbClr val="21A9C0"/>
                </a:solidFill>
              </a:rPr>
              <a:t>Thank</a:t>
            </a:r>
            <a:r>
              <a:rPr lang="cs-CZ" b="1" dirty="0">
                <a:solidFill>
                  <a:srgbClr val="21A9C0"/>
                </a:solidFill>
              </a:rPr>
              <a:t> </a:t>
            </a:r>
            <a:r>
              <a:rPr lang="cs-CZ" b="1" dirty="0" err="1">
                <a:solidFill>
                  <a:srgbClr val="21A9C0"/>
                </a:solidFill>
              </a:rPr>
              <a:t>you</a:t>
            </a:r>
            <a:r>
              <a:rPr lang="cs-CZ" b="1" dirty="0">
                <a:solidFill>
                  <a:srgbClr val="21A9C0"/>
                </a:solidFill>
              </a:rPr>
              <a:t> </a:t>
            </a:r>
            <a:r>
              <a:rPr lang="cs-CZ" b="1" dirty="0" err="1">
                <a:solidFill>
                  <a:srgbClr val="21A9C0"/>
                </a:solidFill>
              </a:rPr>
              <a:t>for</a:t>
            </a:r>
            <a:r>
              <a:rPr lang="cs-CZ" b="1" dirty="0">
                <a:solidFill>
                  <a:srgbClr val="21A9C0"/>
                </a:solidFill>
              </a:rPr>
              <a:t> </a:t>
            </a:r>
            <a:r>
              <a:rPr lang="cs-CZ" b="1" dirty="0" err="1">
                <a:solidFill>
                  <a:srgbClr val="21A9C0"/>
                </a:solidFill>
              </a:rPr>
              <a:t>your</a:t>
            </a:r>
            <a:r>
              <a:rPr lang="cs-CZ" b="1" dirty="0">
                <a:solidFill>
                  <a:srgbClr val="21A9C0"/>
                </a:solidFill>
              </a:rPr>
              <a:t> </a:t>
            </a:r>
            <a:r>
              <a:rPr lang="cs-CZ" b="1" dirty="0" err="1">
                <a:solidFill>
                  <a:srgbClr val="21A9C0"/>
                </a:solidFill>
              </a:rPr>
              <a:t>attention</a:t>
            </a:r>
            <a:endParaRPr lang="cs-CZ" altLang="en-US" sz="2800" b="1" dirty="0">
              <a:solidFill>
                <a:srgbClr val="21A9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E8B8A03-544E-5E2F-2840-7F4A45F4E200}"/>
              </a:ext>
            </a:extLst>
          </p:cNvPr>
          <p:cNvSpPr txBox="1"/>
          <p:nvPr/>
        </p:nvSpPr>
        <p:spPr>
          <a:xfrm flipH="1">
            <a:off x="656397" y="3044969"/>
            <a:ext cx="421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Bioinformatics</a:t>
            </a:r>
            <a:endParaRPr lang="cs-CZ" sz="28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732037F-428A-F45C-9303-0FEE539E7A78}"/>
              </a:ext>
            </a:extLst>
          </p:cNvPr>
          <p:cNvSpPr txBox="1"/>
          <p:nvPr/>
        </p:nvSpPr>
        <p:spPr>
          <a:xfrm flipH="1">
            <a:off x="7817676" y="3110213"/>
            <a:ext cx="340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Chemoinformatics</a:t>
            </a:r>
            <a:endParaRPr lang="cs-CZ" sz="2800" b="1" dirty="0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BEF92310-B3B9-437A-CAB2-2F64402F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3" y="3612300"/>
            <a:ext cx="1604509" cy="14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6637447-7BFB-C77E-0583-A48ED8DE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51" y="3700348"/>
            <a:ext cx="1267211" cy="12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A8404A-3F77-7696-DFE2-4E71B9793568}"/>
              </a:ext>
            </a:extLst>
          </p:cNvPr>
          <p:cNvSpPr txBox="1"/>
          <p:nvPr/>
        </p:nvSpPr>
        <p:spPr>
          <a:xfrm flipH="1">
            <a:off x="4598898" y="3885006"/>
            <a:ext cx="2052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Tools</a:t>
            </a:r>
          </a:p>
          <a:p>
            <a:pPr algn="ctr"/>
            <a:r>
              <a:rPr lang="en-GB" sz="2800" b="1" dirty="0"/>
              <a:t>Databases</a:t>
            </a:r>
          </a:p>
          <a:p>
            <a:pPr algn="ctr"/>
            <a:r>
              <a:rPr lang="en-GB" sz="2800" b="1" dirty="0"/>
              <a:t>AI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987D0A-D7E9-789E-A2D9-68BBB760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66" y="5117737"/>
            <a:ext cx="1503703" cy="145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73E6F2C3-738B-86C2-6D37-47C01D845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4268" r="13838"/>
          <a:stretch>
            <a:fillRect/>
          </a:stretch>
        </p:blipFill>
        <p:spPr bwMode="auto">
          <a:xfrm>
            <a:off x="7230618" y="3781120"/>
            <a:ext cx="22685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ttp://www.rcsb.org/pdb/images/MAN_600.gif">
            <a:extLst>
              <a:ext uri="{FF2B5EF4-FFF2-40B4-BE49-F238E27FC236}">
                <a16:creationId xmlns:a16="http://schemas.microsoft.com/office/drawing/2014/main" id="{450FAC27-C33A-24CB-5B1A-58ECA5DB9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68" y="5270001"/>
            <a:ext cx="1377414" cy="13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42DC757-DE02-AD20-E33A-D998EEE6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489" y="3781120"/>
            <a:ext cx="183753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F0BA0AE-0CD9-C160-C537-DFD910410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7620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II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C2ECD53-50A2-9E28-97AD-80BACC16D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7772400" cy="1752600"/>
          </a:xfrm>
          <a:noFill/>
          <a:ln/>
        </p:spPr>
        <p:txBody>
          <a:bodyPr/>
          <a:lstStyle/>
          <a:p>
            <a:pPr eaLnBrk="0" hangingPunct="0"/>
            <a:r>
              <a:rPr lang="en-US" altLang="cs-CZ" dirty="0"/>
              <a:t>All systems tend to occupy the state with the lowest possible total energy.</a:t>
            </a:r>
            <a:endParaRPr lang="cs-CZ" altLang="cs-CZ" dirty="0"/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CB29FB84-AC79-F0A4-9E46-24A86954E395}"/>
              </a:ext>
            </a:extLst>
          </p:cNvPr>
          <p:cNvGraphicFramePr>
            <a:graphicFrameLocks/>
          </p:cNvGraphicFramePr>
          <p:nvPr/>
        </p:nvGraphicFramePr>
        <p:xfrm>
          <a:off x="2819400" y="3124201"/>
          <a:ext cx="75565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755640" imgH="2043000" progId="MS_ClipArt_Gallery.2">
                  <p:embed/>
                </p:oleObj>
              </mc:Choice>
              <mc:Fallback>
                <p:oleObj name="Clip" r:id="rId3" imgW="755640" imgH="2043000" progId="MS_ClipArt_Gallery.2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CB29FB84-AC79-F0A4-9E46-24A86954E3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1"/>
                        <a:ext cx="755650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5">
            <a:extLst>
              <a:ext uri="{FF2B5EF4-FFF2-40B4-BE49-F238E27FC236}">
                <a16:creationId xmlns:a16="http://schemas.microsoft.com/office/drawing/2014/main" id="{8AC4A0F0-9A04-D444-58D8-70DC15FEE11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48100"/>
            <a:ext cx="19177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2D0A4D89-CB30-1F7B-89B2-A0C1FDA28B1F}"/>
              </a:ext>
            </a:extLst>
          </p:cNvPr>
          <p:cNvGraphicFramePr>
            <a:graphicFrameLocks/>
          </p:cNvGraphicFramePr>
          <p:nvPr/>
        </p:nvGraphicFramePr>
        <p:xfrm>
          <a:off x="6477000" y="3657600"/>
          <a:ext cx="2298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2298600" imgH="952200" progId="MS_ClipArt_Gallery.2">
                  <p:embed/>
                </p:oleObj>
              </mc:Choice>
              <mc:Fallback>
                <p:oleObj name="Clip" r:id="rId6" imgW="2298600" imgH="952200" progId="MS_ClipArt_Gallery.2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2D0A4D89-CB30-1F7B-89B2-A0C1FDA28B1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57600"/>
                        <a:ext cx="2298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0AC77660-7933-1A95-574E-10CAC438BF61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65B11ED-155A-9A82-2C7D-1CFB7FC1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3C89541-B924-FCBD-97DA-6543EAEA5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858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III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FF1061A-7988-6518-2FC7-0A3D2794C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5137" y="1177834"/>
            <a:ext cx="5270863" cy="4974771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altLang="cs-CZ" dirty="0"/>
              <a:t>The space of the electron shell can be divided into so-called</a:t>
            </a:r>
            <a:r>
              <a:rPr lang="en-US" altLang="cs-CZ" b="1" dirty="0">
                <a:solidFill>
                  <a:srgbClr val="21A9C0"/>
                </a:solidFill>
              </a:rPr>
              <a:t> layers</a:t>
            </a:r>
            <a:r>
              <a:rPr lang="en-US" altLang="cs-CZ" dirty="0"/>
              <a:t>. </a:t>
            </a:r>
            <a:endParaRPr lang="cs-CZ" altLang="cs-CZ" dirty="0"/>
          </a:p>
          <a:p>
            <a:pPr eaLnBrk="0" hangingPunct="0"/>
            <a:r>
              <a:rPr lang="en-US" altLang="cs-CZ" dirty="0"/>
              <a:t>All electrons in a layer have the same energy value (this energy is </a:t>
            </a:r>
            <a:r>
              <a:rPr lang="en-US" altLang="cs-CZ" dirty="0">
                <a:solidFill>
                  <a:srgbClr val="21A9C0"/>
                </a:solidFill>
              </a:rPr>
              <a:t>characteristic </a:t>
            </a:r>
            <a:r>
              <a:rPr lang="en-US" altLang="cs-CZ" dirty="0"/>
              <a:t>of that layer).</a:t>
            </a:r>
            <a:endParaRPr lang="cs-CZ" altLang="cs-CZ" dirty="0"/>
          </a:p>
          <a:p>
            <a:pPr eaLnBrk="0" hangingPunct="0"/>
            <a:r>
              <a:rPr lang="en-US" altLang="cs-CZ" dirty="0"/>
              <a:t>The further the layer is from the nucleus, the higher the energy of the electrons in it.</a:t>
            </a:r>
            <a:endParaRPr lang="cs-CZ" altLang="cs-CZ" dirty="0"/>
          </a:p>
          <a:p>
            <a:pPr eaLnBrk="0" hangingPunct="0"/>
            <a:r>
              <a:rPr lang="en-US" altLang="cs-CZ" dirty="0"/>
              <a:t>The electrons in the electron shell therefore fill first the layer closest to the nucleus (the most energetically favorable), then the second closest, and so on.</a:t>
            </a:r>
            <a:endParaRPr lang="cs-CZ" altLang="cs-CZ" dirty="0"/>
          </a:p>
        </p:txBody>
      </p:sp>
      <p:pic>
        <p:nvPicPr>
          <p:cNvPr id="2" name="Picture 6" descr="Bohr model | Description, Hydrogen, Development, &amp; Facts | Britannica">
            <a:extLst>
              <a:ext uri="{FF2B5EF4-FFF2-40B4-BE49-F238E27FC236}">
                <a16:creationId xmlns:a16="http://schemas.microsoft.com/office/drawing/2014/main" id="{92E018DE-FB08-04B6-7890-EEE7350D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6" y="1665514"/>
            <a:ext cx="5288824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08B17B4-09AE-FD2F-F423-142FE91C1C17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74B3BAF-6C30-1C8B-FECC-CB841F8E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CCF2A6E-5707-D88B-140E-957DB88C6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858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IV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FA51057-3A57-3706-5F36-345B03D77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" y="1447800"/>
            <a:ext cx="5889171" cy="4143103"/>
          </a:xfrm>
          <a:noFill/>
          <a:ln/>
        </p:spPr>
        <p:txBody>
          <a:bodyPr/>
          <a:lstStyle/>
          <a:p>
            <a:pPr eaLnBrk="0" hangingPunct="0"/>
            <a:r>
              <a:rPr lang="en-US" altLang="cs-CZ" dirty="0"/>
              <a:t>The non-empty layer that is farthest from the core is called the </a:t>
            </a:r>
            <a:r>
              <a:rPr lang="en-US" altLang="cs-CZ" b="1" dirty="0">
                <a:solidFill>
                  <a:srgbClr val="21A9C0"/>
                </a:solidFill>
              </a:rPr>
              <a:t>valence layer</a:t>
            </a:r>
            <a:r>
              <a:rPr lang="en-US" altLang="cs-CZ" dirty="0"/>
              <a:t>.</a:t>
            </a:r>
            <a:endParaRPr lang="cs-CZ" altLang="cs-CZ" dirty="0"/>
          </a:p>
          <a:p>
            <a:pPr eaLnBrk="0" hangingPunct="0"/>
            <a:r>
              <a:rPr lang="en-US" altLang="cs-CZ" dirty="0"/>
              <a:t>In this layer are the so-called </a:t>
            </a:r>
            <a:r>
              <a:rPr lang="en-US" altLang="cs-CZ" b="1" dirty="0">
                <a:solidFill>
                  <a:srgbClr val="21A9C0"/>
                </a:solidFill>
              </a:rPr>
              <a:t>valence electrons</a:t>
            </a:r>
            <a:r>
              <a:rPr lang="en-US" altLang="cs-CZ" dirty="0"/>
              <a:t>. </a:t>
            </a:r>
            <a:endParaRPr lang="cs-CZ" altLang="cs-CZ" dirty="0"/>
          </a:p>
          <a:p>
            <a:pPr marL="0" indent="0" eaLnBrk="0" hangingPunct="0">
              <a:buNone/>
            </a:pPr>
            <a:endParaRPr lang="cs-CZ" altLang="cs-CZ" dirty="0"/>
          </a:p>
          <a:p>
            <a:pPr marL="0" indent="0" eaLnBrk="0" hangingPunct="0">
              <a:buNone/>
            </a:pPr>
            <a:r>
              <a:rPr lang="en-US" altLang="cs-CZ" dirty="0"/>
              <a:t>These </a:t>
            </a:r>
            <a:r>
              <a:rPr lang="en-US" altLang="cs-CZ" b="1" dirty="0">
                <a:solidFill>
                  <a:srgbClr val="21A9C0"/>
                </a:solidFill>
              </a:rPr>
              <a:t>valence electrons </a:t>
            </a:r>
            <a:r>
              <a:rPr lang="en-US" altLang="cs-CZ" dirty="0"/>
              <a:t>are the subject of the study of chemistry because they can participate in chemical bonding</a:t>
            </a:r>
            <a:r>
              <a:rPr lang="cs-CZ" altLang="cs-CZ" dirty="0"/>
              <a:t>.</a:t>
            </a:r>
            <a:endParaRPr lang="cs-CZ" altLang="cs-CZ" dirty="0">
              <a:solidFill>
                <a:srgbClr val="21A9C0"/>
              </a:solidFill>
            </a:endParaRPr>
          </a:p>
        </p:txBody>
      </p:sp>
      <p:pic>
        <p:nvPicPr>
          <p:cNvPr id="2" name="Picture 6" descr="Bohr model | Description, Hydrogen, Development, &amp; Facts | Britannica">
            <a:extLst>
              <a:ext uri="{FF2B5EF4-FFF2-40B4-BE49-F238E27FC236}">
                <a16:creationId xmlns:a16="http://schemas.microsoft.com/office/drawing/2014/main" id="{AA4B6D46-CEBE-D09D-AF04-8E233657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6" y="1665514"/>
            <a:ext cx="5288824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53B99B6-CD91-4A43-E306-0A8842E0EEE9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3B3E489-1C7C-C3C8-1A13-C8F527CF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FCCA354-0928-3E58-EB34-099DABFAD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5334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V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3D81F48-71AC-E075-787E-865010351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4648200"/>
          </a:xfrm>
          <a:noFill/>
          <a:ln/>
        </p:spPr>
        <p:txBody>
          <a:bodyPr/>
          <a:lstStyle/>
          <a:p>
            <a:pPr eaLnBrk="0" hangingPunct="0">
              <a:buFontTx/>
              <a:buNone/>
            </a:pPr>
            <a:r>
              <a:rPr lang="cs-CZ" altLang="cs-CZ" dirty="0" err="1">
                <a:solidFill>
                  <a:srgbClr val="21A9C0"/>
                </a:solidFill>
              </a:rPr>
              <a:t>Chemical</a:t>
            </a:r>
            <a:r>
              <a:rPr lang="cs-CZ" altLang="cs-CZ" dirty="0">
                <a:solidFill>
                  <a:srgbClr val="21A9C0"/>
                </a:solidFill>
              </a:rPr>
              <a:t> bond:</a:t>
            </a:r>
          </a:p>
          <a:p>
            <a:pPr marL="457200" lvl="1" indent="0">
              <a:buNone/>
            </a:pPr>
            <a:r>
              <a:rPr lang="en-US" altLang="cs-CZ" dirty="0"/>
              <a:t>Two atoms come together at a sufficiently small distance (</a:t>
            </a:r>
            <a:r>
              <a:rPr lang="en-US" altLang="cs-CZ" dirty="0">
                <a:solidFill>
                  <a:srgbClr val="21A9C0"/>
                </a:solidFill>
              </a:rPr>
              <a:t>bonding distance</a:t>
            </a:r>
            <a:r>
              <a:rPr lang="en-US" altLang="cs-CZ" dirty="0"/>
              <a:t>) =&gt; overlapping of their electron shells.</a:t>
            </a:r>
            <a:endParaRPr lang="cs-CZ" altLang="cs-CZ" dirty="0"/>
          </a:p>
          <a:p>
            <a:pPr marL="457200" lvl="1" indent="0">
              <a:buNone/>
            </a:pPr>
            <a:r>
              <a:rPr lang="en-US" altLang="cs-CZ" dirty="0"/>
              <a:t>The valence electrons of both atoms change their trajectories.</a:t>
            </a:r>
            <a:r>
              <a:rPr lang="cs-CZ" altLang="cs-CZ" dirty="0"/>
              <a:t> </a:t>
            </a:r>
          </a:p>
          <a:p>
            <a:pPr marL="457200" lvl="1" indent="0">
              <a:buNone/>
            </a:pPr>
            <a:r>
              <a:rPr lang="en-US" altLang="cs-CZ" dirty="0"/>
              <a:t>If the resulting system has a lower energy than the original, the </a:t>
            </a:r>
            <a:r>
              <a:rPr lang="en-US" altLang="cs-CZ" dirty="0">
                <a:solidFill>
                  <a:srgbClr val="21A9C0"/>
                </a:solidFill>
              </a:rPr>
              <a:t>atoms remain at bonding distance </a:t>
            </a:r>
            <a:r>
              <a:rPr lang="en-US" altLang="cs-CZ" dirty="0"/>
              <a:t>=&gt; chemical bonding is formed.</a:t>
            </a:r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4044AB-123B-AD19-FF56-FF789941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47" y="3800871"/>
            <a:ext cx="7721997" cy="2260716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F7CF006-B2C7-B304-E352-6F6BCD163D30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F422F31-017F-E550-9A53-A9DEDD9E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4C301F0-9986-B6E6-E4EB-53A81B14D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7620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VI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50CBE9-49A9-15FB-D2F9-361533BB2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6834" y="1600200"/>
            <a:ext cx="4258492" cy="4648200"/>
          </a:xfrm>
          <a:noFill/>
          <a:ln/>
        </p:spPr>
        <p:txBody>
          <a:bodyPr>
            <a:normAutofit lnSpcReduction="10000"/>
          </a:bodyPr>
          <a:lstStyle/>
          <a:p>
            <a:pPr eaLnBrk="0" hangingPunct="0"/>
            <a:r>
              <a:rPr lang="cs-CZ" altLang="cs-CZ" dirty="0">
                <a:solidFill>
                  <a:srgbClr val="21A9C0"/>
                </a:solidFill>
              </a:rPr>
              <a:t>Bond </a:t>
            </a:r>
            <a:r>
              <a:rPr lang="cs-CZ" altLang="cs-CZ" dirty="0" err="1">
                <a:solidFill>
                  <a:srgbClr val="21A9C0"/>
                </a:solidFill>
              </a:rPr>
              <a:t>order</a:t>
            </a:r>
            <a:r>
              <a:rPr lang="cs-CZ" altLang="cs-CZ" dirty="0">
                <a:solidFill>
                  <a:srgbClr val="21A9C0"/>
                </a:solidFill>
              </a:rPr>
              <a:t>:</a:t>
            </a:r>
          </a:p>
          <a:p>
            <a:pPr lvl="1"/>
            <a:r>
              <a:rPr lang="en-US" altLang="cs-CZ" dirty="0" err="1">
                <a:solidFill>
                  <a:srgbClr val="21A9C0"/>
                </a:solidFill>
              </a:rPr>
              <a:t>si</a:t>
            </a:r>
            <a:r>
              <a:rPr lang="cs-CZ" altLang="cs-CZ" dirty="0" err="1">
                <a:solidFill>
                  <a:srgbClr val="21A9C0"/>
                </a:solidFill>
              </a:rPr>
              <a:t>ngle</a:t>
            </a:r>
            <a:r>
              <a:rPr lang="en-US" altLang="cs-CZ" dirty="0">
                <a:solidFill>
                  <a:srgbClr val="21A9C0"/>
                </a:solidFill>
              </a:rPr>
              <a:t> bond: </a:t>
            </a:r>
            <a:r>
              <a:rPr lang="en-US" altLang="cs-CZ" dirty="0">
                <a:solidFill>
                  <a:schemeClr val="tx1"/>
                </a:solidFill>
              </a:rPr>
              <a:t>two valence electrons are involved (binding electron pair)</a:t>
            </a:r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en-US" altLang="cs-CZ" dirty="0">
                <a:solidFill>
                  <a:srgbClr val="21A9C0"/>
                </a:solidFill>
              </a:rPr>
              <a:t>double bond: </a:t>
            </a:r>
            <a:r>
              <a:rPr lang="en-US" altLang="cs-CZ" dirty="0">
                <a:solidFill>
                  <a:schemeClr val="tx1"/>
                </a:solidFill>
              </a:rPr>
              <a:t>two bonding electron pairs are involved</a:t>
            </a:r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en-US" altLang="cs-CZ" dirty="0">
                <a:solidFill>
                  <a:srgbClr val="21A9C0"/>
                </a:solidFill>
              </a:rPr>
              <a:t>Triple</a:t>
            </a:r>
            <a:r>
              <a:rPr lang="cs-CZ" altLang="cs-CZ" dirty="0">
                <a:solidFill>
                  <a:srgbClr val="21A9C0"/>
                </a:solidFill>
              </a:rPr>
              <a:t> bond</a:t>
            </a:r>
            <a:r>
              <a:rPr lang="en-US" altLang="cs-CZ" dirty="0">
                <a:solidFill>
                  <a:srgbClr val="21A9C0"/>
                </a:solidFill>
              </a:rPr>
              <a:t>: </a:t>
            </a:r>
            <a:r>
              <a:rPr lang="en-US" altLang="cs-CZ" dirty="0">
                <a:solidFill>
                  <a:schemeClr val="tx1"/>
                </a:solidFill>
              </a:rPr>
              <a:t>analogous</a:t>
            </a:r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en-US" altLang="cs-CZ" dirty="0">
                <a:solidFill>
                  <a:schemeClr val="tx1"/>
                </a:solidFill>
              </a:rPr>
              <a:t>higher multiplicities do not occur in real chemical environments</a:t>
            </a:r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cs-CZ" altLang="cs-CZ" dirty="0" err="1">
                <a:solidFill>
                  <a:srgbClr val="21A9C0"/>
                </a:solidFill>
              </a:rPr>
              <a:t>Aromatic</a:t>
            </a:r>
            <a:r>
              <a:rPr lang="cs-CZ" altLang="cs-CZ" dirty="0">
                <a:solidFill>
                  <a:srgbClr val="21A9C0"/>
                </a:solidFill>
              </a:rPr>
              <a:t> bond</a:t>
            </a:r>
            <a:r>
              <a:rPr lang="cs-CZ" altLang="cs-CZ" dirty="0">
                <a:solidFill>
                  <a:schemeClr val="tx1"/>
                </a:solidFill>
              </a:rPr>
              <a:t>: </a:t>
            </a:r>
            <a:r>
              <a:rPr lang="cs-CZ" altLang="cs-CZ" dirty="0" err="1">
                <a:solidFill>
                  <a:schemeClr val="tx1"/>
                </a:solidFill>
              </a:rPr>
              <a:t>when</a:t>
            </a:r>
            <a:r>
              <a:rPr lang="cs-CZ" altLang="cs-CZ" dirty="0">
                <a:solidFill>
                  <a:schemeClr val="tx1"/>
                </a:solidFill>
              </a:rPr>
              <a:t> single and double </a:t>
            </a:r>
            <a:r>
              <a:rPr lang="cs-CZ" altLang="cs-CZ" dirty="0" err="1">
                <a:solidFill>
                  <a:schemeClr val="tx1"/>
                </a:solidFill>
              </a:rPr>
              <a:t>bonds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alternate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electrons</a:t>
            </a:r>
            <a:r>
              <a:rPr lang="cs-CZ" altLang="cs-CZ" dirty="0">
                <a:solidFill>
                  <a:schemeClr val="tx1"/>
                </a:solidFill>
              </a:rPr>
              <a:t> are </a:t>
            </a:r>
            <a:r>
              <a:rPr lang="cs-CZ" altLang="cs-CZ" dirty="0" err="1">
                <a:solidFill>
                  <a:schemeClr val="tx1"/>
                </a:solidFill>
              </a:rPr>
              <a:t>delocalised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among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them</a:t>
            </a:r>
            <a:r>
              <a:rPr lang="cs-CZ" altLang="cs-CZ" dirty="0">
                <a:solidFill>
                  <a:schemeClr val="tx1"/>
                </a:solidFill>
              </a:rPr>
              <a:t>. </a:t>
            </a:r>
            <a:r>
              <a:rPr lang="en-US" altLang="cs-CZ" dirty="0">
                <a:solidFill>
                  <a:schemeClr val="tx1"/>
                </a:solidFill>
              </a:rPr>
              <a:t>These bonds have properties between single and double bonds.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9218" name="Picture 2" descr="Vektorová grafika „Covalent bonds [Single, double, triple]“ ze služby Stock  | Adobe Stock">
            <a:extLst>
              <a:ext uri="{FF2B5EF4-FFF2-40B4-BE49-F238E27FC236}">
                <a16:creationId xmlns:a16="http://schemas.microsoft.com/office/drawing/2014/main" id="{0C6E963E-23ED-CC5C-2E25-1BDF644C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5338717" cy="40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23BD121-3015-216F-571E-E40410D5A276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C599755-3114-FC7A-B180-CD734C44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B22DFD-69D3-60B3-D64B-DF5912AE0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762000"/>
          </a:xfrm>
          <a:noFill/>
          <a:ln/>
        </p:spPr>
        <p:txBody>
          <a:bodyPr/>
          <a:lstStyle/>
          <a:p>
            <a:pPr eaLnBrk="0" hangingPunct="0"/>
            <a:r>
              <a:rPr lang="cs-CZ" altLang="cs-CZ" dirty="0"/>
              <a:t>Basic </a:t>
            </a:r>
            <a:r>
              <a:rPr lang="cs-CZ" altLang="cs-CZ" dirty="0" err="1"/>
              <a:t>chemical</a:t>
            </a:r>
            <a:r>
              <a:rPr lang="cs-CZ" altLang="cs-CZ" dirty="0"/>
              <a:t> </a:t>
            </a:r>
            <a:r>
              <a:rPr lang="cs-CZ" altLang="cs-CZ" dirty="0" err="1"/>
              <a:t>terms</a:t>
            </a:r>
            <a:r>
              <a:rPr lang="cs-CZ" altLang="cs-CZ" dirty="0"/>
              <a:t> VII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4EE3587-AF96-6C72-A81B-3A682D41B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543800" cy="4114800"/>
          </a:xfrm>
          <a:noFill/>
          <a:ln/>
        </p:spPr>
        <p:txBody>
          <a:bodyPr/>
          <a:lstStyle/>
          <a:p>
            <a:pPr eaLnBrk="0" hangingPunct="0"/>
            <a:r>
              <a:rPr lang="en-US" altLang="cs-CZ" dirty="0">
                <a:solidFill>
                  <a:srgbClr val="21A9C0"/>
                </a:solidFill>
              </a:rPr>
              <a:t>Molecule: </a:t>
            </a:r>
            <a:r>
              <a:rPr lang="en-US" altLang="cs-CZ" dirty="0">
                <a:solidFill>
                  <a:schemeClr val="tx1"/>
                </a:solidFill>
              </a:rPr>
              <a:t>A system of atoms joined together by bonds to form a single unit. The basic structural unit of a substance.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en-US" altLang="cs-CZ" dirty="0">
                <a:solidFill>
                  <a:schemeClr val="tx1"/>
                </a:solidFill>
              </a:rPr>
              <a:t>The carrier of the chemical properties of a substance.</a:t>
            </a:r>
            <a:endParaRPr lang="cs-CZ" altLang="cs-CZ" dirty="0">
              <a:solidFill>
                <a:schemeClr val="tx1"/>
              </a:solidFill>
            </a:endParaRPr>
          </a:p>
          <a:p>
            <a:pPr eaLnBrk="0" hangingPunct="0"/>
            <a:r>
              <a:rPr lang="en-US" altLang="cs-CZ" dirty="0">
                <a:solidFill>
                  <a:schemeClr val="tx1"/>
                </a:solidFill>
              </a:rPr>
              <a:t>Example: adenosine triphosphate </a:t>
            </a:r>
            <a:r>
              <a:rPr lang="cs-CZ" altLang="cs-CZ" sz="2800" dirty="0"/>
              <a:t>(ATP)</a:t>
            </a:r>
          </a:p>
        </p:txBody>
      </p:sp>
      <p:pic>
        <p:nvPicPr>
          <p:cNvPr id="7174" name="Picture 6" descr="Molekula Nukleotid Atp - Obrázek zdarma na Pixabay - Pixabay">
            <a:extLst>
              <a:ext uri="{FF2B5EF4-FFF2-40B4-BE49-F238E27FC236}">
                <a16:creationId xmlns:a16="http://schemas.microsoft.com/office/drawing/2014/main" id="{0FAC8A1F-1C00-0C03-BE75-CCBF0513B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14" y="3003981"/>
            <a:ext cx="5660571" cy="31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DB7E0DA-F1D9-419B-27F2-9DF17741AB3A}"/>
              </a:ext>
            </a:extLst>
          </p:cNvPr>
          <p:cNvSpPr/>
          <p:nvPr/>
        </p:nvSpPr>
        <p:spPr>
          <a:xfrm>
            <a:off x="0" y="6408257"/>
            <a:ext cx="2419350" cy="478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D9C60A7-4F06-16D8-5B59-E73C008C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5" y="6408258"/>
            <a:ext cx="504000" cy="216000"/>
          </a:xfrm>
        </p:spPr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24861</TotalTime>
  <Words>1362</Words>
  <Application>Microsoft Office PowerPoint</Application>
  <PresentationFormat>Širokoúhlá obrazovka</PresentationFormat>
  <Paragraphs>282</Paragraphs>
  <Slides>35</Slides>
  <Notes>35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MS PGothic</vt:lpstr>
      <vt:lpstr>Arial</vt:lpstr>
      <vt:lpstr>Calibri</vt:lpstr>
      <vt:lpstr>Courier New</vt:lpstr>
      <vt:lpstr>Geneva</vt:lpstr>
      <vt:lpstr>Symbol</vt:lpstr>
      <vt:lpstr>Office Theme</vt:lpstr>
      <vt:lpstr>Clip</vt:lpstr>
      <vt:lpstr>Computer model of a molecule  </vt:lpstr>
      <vt:lpstr>Content </vt:lpstr>
      <vt:lpstr>Basic chemical terms I</vt:lpstr>
      <vt:lpstr>Basic chemical terms II</vt:lpstr>
      <vt:lpstr>Basic chemical terms III</vt:lpstr>
      <vt:lpstr>Basic chemical terms IV</vt:lpstr>
      <vt:lpstr>Basic chemical terms V</vt:lpstr>
      <vt:lpstr>Basic chemical terms VI</vt:lpstr>
      <vt:lpstr>Basic chemical terms VII</vt:lpstr>
      <vt:lpstr>Basic chemical terms VIII</vt:lpstr>
      <vt:lpstr>Basic chemical terms IX</vt:lpstr>
      <vt:lpstr>How to describe a molecule in a computer? </vt:lpstr>
      <vt:lpstr>Which information describes the molecule? </vt:lpstr>
      <vt:lpstr>Which information describes the molecule? </vt:lpstr>
      <vt:lpstr>Which information describes the molecule? </vt:lpstr>
      <vt:lpstr>Model of molecule for computer processing </vt:lpstr>
      <vt:lpstr>Description of a molecule in a computer </vt:lpstr>
      <vt:lpstr>Challenge:   Draw this molecule. What is the name of the molecule?</vt:lpstr>
      <vt:lpstr>Databases of small organic molecules</vt:lpstr>
      <vt:lpstr>DrugBank – database of drugs</vt:lpstr>
      <vt:lpstr>DrugBank – database of drugs</vt:lpstr>
      <vt:lpstr>PubChem – database of organic molecules</vt:lpstr>
      <vt:lpstr>PubChem – database of organic molecules</vt:lpstr>
      <vt:lpstr>Ligand Expo – database of ligands  Ligand = molecule bound in a protein</vt:lpstr>
      <vt:lpstr>Ligand Expo – database of ligands  Ligand = molecule bound in a protein</vt:lpstr>
      <vt:lpstr>Databases of biomacromolecules</vt:lpstr>
      <vt:lpstr>Protein Data Bank – sources of data </vt:lpstr>
      <vt:lpstr>Protein Data Bank</vt:lpstr>
      <vt:lpstr>Protein Data Bank</vt:lpstr>
      <vt:lpstr>Protein Data Bank</vt:lpstr>
      <vt:lpstr>Protein Data Bank</vt:lpstr>
      <vt:lpstr>Prediction of protein structures by AlphaFold</vt:lpstr>
      <vt:lpstr>Prediction of protein structures by AlphaFold</vt:lpstr>
      <vt:lpstr>Exercises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Palata</dc:creator>
  <cp:lastModifiedBy>Radka</cp:lastModifiedBy>
  <cp:revision>427</cp:revision>
  <cp:lastPrinted>2017-09-20T07:48:49Z</cp:lastPrinted>
  <dcterms:created xsi:type="dcterms:W3CDTF">2017-09-06T10:48:47Z</dcterms:created>
  <dcterms:modified xsi:type="dcterms:W3CDTF">2024-10-08T09:00:28Z</dcterms:modified>
</cp:coreProperties>
</file>