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3" r:id="rId6"/>
    <p:sldId id="271" r:id="rId7"/>
    <p:sldId id="261" r:id="rId8"/>
    <p:sldId id="272" r:id="rId9"/>
    <p:sldId id="262" r:id="rId10"/>
    <p:sldId id="263" r:id="rId11"/>
    <p:sldId id="264" r:id="rId12"/>
    <p:sldId id="266" r:id="rId13"/>
    <p:sldId id="267" r:id="rId14"/>
    <p:sldId id="265" r:id="rId15"/>
    <p:sldId id="270" r:id="rId16"/>
    <p:sldId id="269" r:id="rId17"/>
  </p:sldIdLst>
  <p:sldSz cx="9144000" cy="6858000" type="screen4x3"/>
  <p:notesSz cx="6858000" cy="9144000"/>
  <p:embeddedFontLst>
    <p:embeddedFont>
      <p:font typeface="Century Schoolbook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r3PgWQSSxP5w4ge39q769IjHa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33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16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Google Shape;30;p16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1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16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16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16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16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6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1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16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16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16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 rot="5400000">
            <a:off x="4541838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" name="Google Shape;66;p20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Google Shape;67;p20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20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9" name="Google Shape;69;p20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20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" name="Google Shape;71;p20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20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20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20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5" name="Google Shape;75;p2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6" name="Google Shape;76;p20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7" name="Google Shape;77;p20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" name="Google Shape;79;p20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0" name="Google Shape;80;p20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0" name="Google Shape;100;p23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23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4" name="Google Shape;104;p2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4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4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6" name="Google Shape;116;p24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8" name="Google Shape;118;p2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4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4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5" name="Google Shape;15;p1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" name="Google Shape;18;p1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15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ctrTitle"/>
          </p:nvPr>
        </p:nvSpPr>
        <p:spPr>
          <a:xfrm>
            <a:off x="1857356" y="164305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VB035</a:t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latin typeface="Arial"/>
                <a:ea typeface="Arial"/>
                <a:cs typeface="Arial"/>
                <a:sym typeface="Arial"/>
              </a:rPr>
              <a:t>Session 4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428596" y="500042"/>
            <a:ext cx="828680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r>
              <a:rPr lang="en-US" sz="24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Describe 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your peer did rather than pass judgment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ie. Instead of saying “it’s good”, say something like “you used a wide 	variety of sentence structures that made it more interesting to read” 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428596" y="2274838"/>
            <a:ext cx="8072494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2) </a:t>
            </a:r>
            <a:r>
              <a:rPr lang="en-US" sz="24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Praise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T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ell your peer what they did well!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think you used a lot of good details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liked when you used the word ______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My favorite part was ________ because…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This was really fun to read because… 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428596" y="1214422"/>
            <a:ext cx="800105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3) Suggestions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These should be specific!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can your peer improve their assignment?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Instead of, “It didn’t make sense,” say, “If you add more details after this sentence, it would be more clear.”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Instead of, “Your word choice was boring/inappropriate,” say, “Instead of using the word good, maybe you can use the word exceptional .” 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pic>
        <p:nvPicPr>
          <p:cNvPr id="203" name="Google Shape;203;p11" descr="Знімок екрана (7)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1500174"/>
            <a:ext cx="7467600" cy="416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/>
          <p:nvPr/>
        </p:nvSpPr>
        <p:spPr>
          <a:xfrm>
            <a:off x="1785918" y="1714488"/>
            <a:ext cx="600079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 specific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Stay positive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Your goal is to help your peer </a:t>
            </a:r>
            <a:r>
              <a:rPr lang="en-US" sz="240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improve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2571736" y="857232"/>
            <a:ext cx="34290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Take-aways</a:t>
            </a:r>
            <a:r>
              <a:rPr lang="en-US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8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4777271"/>
            <a:ext cx="715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Feedback is not about correcting mistakes and editing</a:t>
            </a:r>
            <a:endParaRPr lang="en-US" sz="2400" dirty="0" smtClean="0"/>
          </a:p>
          <a:p>
            <a:pPr lvl="0"/>
            <a:r>
              <a:rPr lang="en-US" sz="24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Feedback is providing guidance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987004" cy="85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2400"/>
            </a:pP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 smtClean="0">
                <a:latin typeface="Arial"/>
                <a:ea typeface="Arial"/>
                <a:cs typeface="Arial"/>
                <a:sym typeface="Arial"/>
              </a:rPr>
              <a:t>Comment </a:t>
            </a:r>
            <a:r>
              <a:rPr lang="en-US" sz="1800" b="1" dirty="0" smtClean="0">
                <a:latin typeface="Arial"/>
                <a:ea typeface="Arial"/>
                <a:cs typeface="Arial"/>
                <a:sym typeface="Arial"/>
              </a:rPr>
              <a:t>on a letter written by a fellow student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In your comments consider the following aspects</a:t>
            </a:r>
            <a:br>
              <a:rPr lang="en-US" sz="1800" b="1" dirty="0">
                <a:latin typeface="Arial"/>
                <a:ea typeface="Arial"/>
                <a:cs typeface="Arial"/>
                <a:sym typeface="Arial"/>
              </a:rPr>
            </a:b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438539" y="1213841"/>
            <a:ext cx="8115328" cy="544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4320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r>
              <a:rPr lang="en-US" b="1" dirty="0" smtClean="0"/>
              <a:t>Content </a:t>
            </a:r>
            <a:r>
              <a:rPr lang="en-US" dirty="0" smtClean="0"/>
              <a:t>(Is the email relevant? Do </a:t>
            </a:r>
            <a:r>
              <a:rPr lang="en-US" dirty="0" smtClean="0"/>
              <a:t>you understand </a:t>
            </a:r>
            <a:r>
              <a:rPr lang="en-US" dirty="0" smtClean="0"/>
              <a:t>the key points?) </a:t>
            </a:r>
          </a:p>
          <a:p>
            <a:pPr marL="274320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endParaRPr lang="en-US" b="1" dirty="0" smtClean="0"/>
          </a:p>
          <a:p>
            <a:pPr marL="274320" lvl="1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r>
              <a:rPr lang="en-US" b="1" dirty="0" smtClean="0"/>
              <a:t>Structure </a:t>
            </a:r>
            <a:r>
              <a:rPr lang="en-US" dirty="0" smtClean="0"/>
              <a:t> (</a:t>
            </a:r>
            <a:r>
              <a:rPr lang="uk-UA" sz="2400" dirty="0" smtClean="0"/>
              <a:t>Appropriate salutation and title of address, intro, purpose, description of the problem, solution, conclusion, polite closing phrases, sign-off, signature (name + surname) </a:t>
            </a:r>
            <a:endParaRPr lang="en-US" sz="2400" dirty="0" smtClean="0"/>
          </a:p>
          <a:p>
            <a:pPr marL="274320" lvl="1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endParaRPr lang="uk-UA" sz="2400" dirty="0" smtClean="0"/>
          </a:p>
          <a:p>
            <a:pPr marL="274320" lvl="0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r>
              <a:rPr lang="en-US" b="1" dirty="0" smtClean="0"/>
              <a:t> Style </a:t>
            </a:r>
            <a:r>
              <a:rPr lang="en-US" b="1" dirty="0" smtClean="0"/>
              <a:t>(</a:t>
            </a:r>
            <a:r>
              <a:rPr lang="en-US" dirty="0" smtClean="0"/>
              <a:t>appropriate, </a:t>
            </a:r>
            <a:r>
              <a:rPr lang="en-US" dirty="0" smtClean="0"/>
              <a:t>formal)</a:t>
            </a:r>
            <a:endParaRPr lang="en-US" dirty="0" smtClean="0"/>
          </a:p>
          <a:p>
            <a:pPr marL="274320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endParaRPr lang="en-US" b="1" dirty="0" smtClean="0"/>
          </a:p>
          <a:p>
            <a:pPr marL="274320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uk-UA" b="1" dirty="0" smtClean="0"/>
              <a:t>Vocabulary</a:t>
            </a:r>
            <a:r>
              <a:rPr lang="uk-UA" dirty="0" smtClean="0"/>
              <a:t> (formal</a:t>
            </a:r>
            <a:r>
              <a:rPr lang="uk-UA" dirty="0" smtClean="0"/>
              <a:t>, accurate, etc.)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lang="en-US" b="1" dirty="0" smtClean="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Font typeface="Arial" pitchFamily="34" charset="0"/>
              <a:buChar char="•"/>
            </a:pPr>
            <a:r>
              <a:rPr lang="en-US" b="1" dirty="0" smtClean="0"/>
              <a:t> Grammar </a:t>
            </a:r>
            <a:r>
              <a:rPr lang="en-US" dirty="0" smtClean="0"/>
              <a:t>(word order, articles etc)</a:t>
            </a:r>
            <a:endParaRPr/>
          </a:p>
          <a:p>
            <a:pPr marL="274320" lvl="0" indent="-247650" algn="l" rtl="0">
              <a:spcBef>
                <a:spcPts val="0"/>
              </a:spcBef>
              <a:spcAft>
                <a:spcPts val="0"/>
              </a:spcAft>
              <a:buSzPts val="1260"/>
              <a:buFont typeface="Arial" pitchFamily="34" charset="0"/>
              <a:buChar char="•"/>
            </a:pPr>
            <a:endParaRPr b="1"/>
          </a:p>
          <a:p>
            <a:pPr marL="274320" lvl="0" indent="-247650" algn="l" rtl="0">
              <a:spcBef>
                <a:spcPts val="0"/>
              </a:spcBef>
              <a:spcAft>
                <a:spcPts val="0"/>
              </a:spcAft>
              <a:buSzPts val="1260"/>
              <a:buFont typeface="Arial" pitchFamily="34" charset="0"/>
              <a:buChar char="•"/>
            </a:pPr>
            <a:r>
              <a:rPr lang="en-US" b="1" dirty="0" smtClean="0"/>
              <a:t>Punctuation</a:t>
            </a:r>
            <a:endParaRPr b="1"/>
          </a:p>
          <a:p>
            <a:pPr marL="274320" lvl="0" indent="-247650" algn="l" rtl="0">
              <a:spcBef>
                <a:spcPts val="0"/>
              </a:spcBef>
              <a:spcAft>
                <a:spcPts val="0"/>
              </a:spcAft>
              <a:buSzPts val="1260"/>
              <a:buFont typeface="Arial" pitchFamily="34" charset="0"/>
              <a:buChar char="•"/>
            </a:pPr>
            <a:endParaRPr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Arial" pitchFamily="34" charset="0"/>
              <a:buChar char="•"/>
            </a:pPr>
            <a:r>
              <a:rPr lang="en-US" b="1" dirty="0" smtClean="0"/>
              <a:t>Tone </a:t>
            </a:r>
            <a:r>
              <a:rPr lang="en-US" b="1" dirty="0"/>
              <a:t>(polite)</a:t>
            </a:r>
            <a:endParaRPr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tags exceptions</a:t>
            </a:r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500034" y="1500174"/>
            <a:ext cx="368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 am      </a:t>
            </a:r>
            <a:r>
              <a:rPr lang="en-US" dirty="0" smtClean="0"/>
              <a:t>I am still a part of the team, </a:t>
            </a:r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3567791" y="1444191"/>
            <a:ext cx="1012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aren’t </a:t>
            </a:r>
            <a:r>
              <a:rPr lang="en-US" dirty="0" smtClean="0"/>
              <a:t>I?</a:t>
            </a:r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571472" y="1928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Need</a:t>
            </a:r>
            <a:r>
              <a:rPr lang="en-US" dirty="0" smtClean="0"/>
              <a:t> (negative) He doesn’t need to repeat the year, </a:t>
            </a:r>
            <a:endParaRPr lang="uk-UA" dirty="0"/>
          </a:p>
        </p:txBody>
      </p:sp>
      <p:sp>
        <p:nvSpPr>
          <p:cNvPr id="9" name="Rectangle 8"/>
          <p:cNvSpPr/>
          <p:nvPr/>
        </p:nvSpPr>
        <p:spPr>
          <a:xfrm>
            <a:off x="4803203" y="1925305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does </a:t>
            </a:r>
            <a:r>
              <a:rPr lang="en-US" dirty="0" smtClean="0"/>
              <a:t>he?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642910" y="2786058"/>
            <a:ext cx="75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Let’s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11" name="Rectangle 10"/>
          <p:cNvSpPr/>
          <p:nvPr/>
        </p:nvSpPr>
        <p:spPr>
          <a:xfrm>
            <a:off x="1428728" y="2786058"/>
            <a:ext cx="291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Let’s try this new restaurant. </a:t>
            </a: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4500562" y="2786058"/>
            <a:ext cx="111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Shall</a:t>
            </a:r>
            <a:r>
              <a:rPr lang="en-US" dirty="0" smtClean="0"/>
              <a:t> we?</a:t>
            </a:r>
            <a:endParaRPr lang="uk-UA" dirty="0"/>
          </a:p>
        </p:txBody>
      </p:sp>
      <p:sp>
        <p:nvSpPr>
          <p:cNvPr id="13" name="Rectangle 12"/>
          <p:cNvSpPr/>
          <p:nvPr/>
        </p:nvSpPr>
        <p:spPr>
          <a:xfrm>
            <a:off x="2214546" y="3357562"/>
            <a:ext cx="103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can</a:t>
            </a:r>
            <a:r>
              <a:rPr lang="en-US" dirty="0" smtClean="0"/>
              <a:t> you?</a:t>
            </a:r>
            <a:endParaRPr lang="uk-UA" dirty="0"/>
          </a:p>
        </p:txBody>
      </p:sp>
      <p:sp>
        <p:nvSpPr>
          <p:cNvPr id="14" name="Rectangle 13"/>
          <p:cNvSpPr/>
          <p:nvPr/>
        </p:nvSpPr>
        <p:spPr>
          <a:xfrm>
            <a:off x="642910" y="3357562"/>
            <a:ext cx="156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Wait a minute</a:t>
            </a:r>
            <a:r>
              <a:rPr lang="uk-UA" dirty="0" smtClean="0"/>
              <a:t>,</a:t>
            </a:r>
            <a:endParaRPr lang="uk-UA" dirty="0"/>
          </a:p>
        </p:txBody>
      </p:sp>
      <p:sp>
        <p:nvSpPr>
          <p:cNvPr id="15" name="Rectangle 14"/>
          <p:cNvSpPr/>
          <p:nvPr/>
        </p:nvSpPr>
        <p:spPr>
          <a:xfrm>
            <a:off x="571472" y="4071942"/>
            <a:ext cx="2298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Have some more rice, </a:t>
            </a:r>
            <a:endParaRPr lang="uk-UA" dirty="0"/>
          </a:p>
        </p:txBody>
      </p:sp>
      <p:sp>
        <p:nvSpPr>
          <p:cNvPr id="16" name="Rectangle 15"/>
          <p:cNvSpPr/>
          <p:nvPr/>
        </p:nvSpPr>
        <p:spPr>
          <a:xfrm>
            <a:off x="2928926" y="4071942"/>
            <a:ext cx="103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will</a:t>
            </a:r>
            <a:r>
              <a:rPr lang="en-US" dirty="0" smtClean="0"/>
              <a:t> you?</a:t>
            </a:r>
            <a:endParaRPr lang="uk-UA" dirty="0"/>
          </a:p>
        </p:txBody>
      </p:sp>
      <p:sp>
        <p:nvSpPr>
          <p:cNvPr id="17" name="Rectangle 16"/>
          <p:cNvSpPr/>
          <p:nvPr/>
        </p:nvSpPr>
        <p:spPr>
          <a:xfrm>
            <a:off x="571472" y="4714884"/>
            <a:ext cx="339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There is </a:t>
            </a:r>
            <a:r>
              <a:rPr lang="en-US" dirty="0" smtClean="0"/>
              <a:t>a mosque in that street, </a:t>
            </a:r>
            <a:endParaRPr lang="uk-UA" dirty="0"/>
          </a:p>
        </p:txBody>
      </p:sp>
      <p:sp>
        <p:nvSpPr>
          <p:cNvPr id="18" name="Rectangle 17"/>
          <p:cNvSpPr/>
          <p:nvPr/>
        </p:nvSpPr>
        <p:spPr>
          <a:xfrm>
            <a:off x="4071934" y="4714884"/>
            <a:ext cx="134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isn’t there</a:t>
            </a:r>
            <a:r>
              <a:rPr lang="en-US" dirty="0" smtClean="0"/>
              <a:t>?</a:t>
            </a:r>
            <a:endParaRPr lang="uk-UA" dirty="0"/>
          </a:p>
        </p:txBody>
      </p:sp>
      <p:sp>
        <p:nvSpPr>
          <p:cNvPr id="19" name="Rectangle 18"/>
          <p:cNvSpPr/>
          <p:nvPr/>
        </p:nvSpPr>
        <p:spPr>
          <a:xfrm>
            <a:off x="633870" y="5205619"/>
            <a:ext cx="3901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Someone</a:t>
            </a:r>
            <a:r>
              <a:rPr lang="en-US" dirty="0" smtClean="0"/>
              <a:t>’s been taking my food again, </a:t>
            </a:r>
            <a:endParaRPr lang="uk-UA" dirty="0"/>
          </a:p>
        </p:txBody>
      </p:sp>
      <p:sp>
        <p:nvSpPr>
          <p:cNvPr id="20" name="Rectangle 19"/>
          <p:cNvSpPr/>
          <p:nvPr/>
        </p:nvSpPr>
        <p:spPr>
          <a:xfrm>
            <a:off x="4286248" y="5214950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haven’t </a:t>
            </a:r>
            <a:r>
              <a:rPr lang="en-US" b="1" dirty="0" smtClean="0"/>
              <a:t>they</a:t>
            </a:r>
            <a:r>
              <a:rPr lang="en-US" dirty="0" smtClean="0"/>
              <a:t>?</a:t>
            </a:r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571472" y="5786454"/>
            <a:ext cx="228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Nobody</a:t>
            </a:r>
            <a:r>
              <a:rPr lang="en-US" dirty="0" smtClean="0"/>
              <a:t> has planned, </a:t>
            </a:r>
            <a:endParaRPr lang="uk-UA" dirty="0"/>
          </a:p>
        </p:txBody>
      </p:sp>
      <p:sp>
        <p:nvSpPr>
          <p:cNvPr id="22" name="Rectangle 21"/>
          <p:cNvSpPr/>
          <p:nvPr/>
        </p:nvSpPr>
        <p:spPr>
          <a:xfrm>
            <a:off x="2857488" y="5786454"/>
            <a:ext cx="120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have </a:t>
            </a:r>
            <a:r>
              <a:rPr lang="en-US" b="1" dirty="0" smtClean="0"/>
              <a:t>they</a:t>
            </a:r>
            <a:r>
              <a:rPr lang="en-US" dirty="0" smtClean="0"/>
              <a:t>?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785786" y="1071546"/>
            <a:ext cx="750099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2) Complete the question tags.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lphaLcParenR"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Get me some chewing gum when you go to the shop, ____________ you?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b) Let’s watch </a:t>
            </a:r>
            <a:r>
              <a:rPr lang="en-US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 new film, </a:t>
            </a: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____________ we?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c) There’s not really much point waiting, ____________ there?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d) Tonia will put us up for the weekend, ____________ she?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e) Nobody seems to like Jessica, ____________ they?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f) I’m not making much sense now, ____________ I?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g) Let’s go because it’s getting late, ____________ it?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h) If you borrow my coat, don’t get it dirty, ____________ you?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Bill should be here by now, ____________ he?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j) I’m making you feel uncomfortable, ____________ I?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k) Someone left the door open, ____________ they?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l) Nobody knows about this, ____________ they?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 Rounded"/>
              <a:buNone/>
            </a:pPr>
            <a:r>
              <a:rPr lang="en-US" b="1">
                <a:latin typeface="Arial Rounded"/>
                <a:ea typeface="Arial Rounded"/>
                <a:cs typeface="Arial Rounded"/>
                <a:sym typeface="Arial Rounded"/>
              </a:rPr>
              <a:t>Agenda</a:t>
            </a:r>
            <a:endParaRPr b="1"/>
          </a:p>
        </p:txBody>
      </p:sp>
      <p:sp>
        <p:nvSpPr>
          <p:cNvPr id="148" name="Google Shape;14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Warm-up (IT related abbreviations)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How to give feedback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Email peer feedback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The escape game presentation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Grammar: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questions, question tags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" descr="images.jf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785794"/>
            <a:ext cx="3394716" cy="2259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4" y="785794"/>
            <a:ext cx="2928938" cy="292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0297" y="3571876"/>
            <a:ext cx="2640254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ctrTitle"/>
          </p:nvPr>
        </p:nvSpPr>
        <p:spPr>
          <a:xfrm>
            <a:off x="2285984" y="214290"/>
            <a:ext cx="6172200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Peer review benefits</a:t>
            </a:r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subTitle" idx="1"/>
          </p:nvPr>
        </p:nvSpPr>
        <p:spPr>
          <a:xfrm>
            <a:off x="2285984" y="928670"/>
            <a:ext cx="6172200" cy="55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Develop your own critical and evaluative capacities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As the reviewer you gain just as much if not more than the reviewee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If you learn what to look for in  a piece of writing of others  you will be much better equipped to evaluate your own writing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76253" cy="4873752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1 Take turns giving definitions / explanations of these words.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pPr>
              <a:buNone/>
            </a:pPr>
            <a:r>
              <a:rPr lang="uk-UA" dirty="0" smtClean="0"/>
              <a:t>FEEDBACK                            PEER                                    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CONSTRUCTIVE                  </a:t>
            </a:r>
            <a:r>
              <a:rPr lang="uk-UA" dirty="0" smtClean="0"/>
              <a:t>CONSIDERATE                        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ENCOURAGING                   IMPROVEMENT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REVIEWER                            REVIEWEE                           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SPECIFIC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5233"/>
            <a:ext cx="7467600" cy="612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dirty="0" smtClean="0"/>
              <a:t>  </a:t>
            </a:r>
            <a:r>
              <a:rPr lang="uk-UA" sz="1800" b="1" dirty="0" smtClean="0"/>
              <a:t>You might have heard of the sandwich feedback approach. What do you think it means? Would you like to be given feedback this way? Why? Why not? </a:t>
            </a:r>
            <a:r>
              <a:rPr lang="uk-UA" sz="3800" b="1" dirty="0" smtClean="0"/>
              <a:t/>
            </a:r>
            <a:br>
              <a:rPr lang="uk-UA" sz="3800" b="1" dirty="0" smtClean="0"/>
            </a:br>
            <a:endParaRPr lang="en-US" sz="3800" b="1" dirty="0" smtClean="0"/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endParaRPr lang="uk-UA" sz="3800" dirty="0" smtClean="0"/>
          </a:p>
          <a:p>
            <a:pPr>
              <a:buNone/>
            </a:pPr>
            <a:r>
              <a:rPr lang="en-US" sz="2000" dirty="0" smtClean="0"/>
              <a:t>1. ____________________</a:t>
            </a:r>
          </a:p>
          <a:p>
            <a:pPr>
              <a:buNone/>
            </a:pPr>
            <a:r>
              <a:rPr lang="en-US" sz="2000" dirty="0" smtClean="0"/>
              <a:t>2_____________________</a:t>
            </a:r>
          </a:p>
          <a:p>
            <a:pPr>
              <a:buNone/>
            </a:pPr>
            <a:r>
              <a:rPr lang="en-US" sz="2000" dirty="0" smtClean="0"/>
              <a:t>3._____________________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uk-UA" dirty="0"/>
          </a:p>
        </p:txBody>
      </p:sp>
      <p:pic>
        <p:nvPicPr>
          <p:cNvPr id="4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32370" y="2348769"/>
            <a:ext cx="2687781" cy="178723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300" y="304800"/>
            <a:ext cx="524256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1968" y="662473"/>
            <a:ext cx="80056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What to keep in mind when giving constructive feedback. In pairs, try to suggest the most appropriate adjectives for the letters in this acronym.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060" y="3155626"/>
            <a:ext cx="2457450" cy="13430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5274" y="2230015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Your feedback should be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C____________________________</a:t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R____________________________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I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____________________________</a:t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S____________________________</a:t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P____________________________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522514" y="134679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              Strategies to give feedback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Provide both positive and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negative aspects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of a performance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b="1" dirty="0" smtClean="0"/>
              <a:t>Language to praise</a:t>
            </a:r>
            <a:r>
              <a:rPr lang="en-US" dirty="0" smtClean="0"/>
              <a:t>: I appreciate how you…</a:t>
            </a:r>
          </a:p>
          <a:p>
            <a:pPr marL="274320" indent="-274320">
              <a:buSzPts val="1680"/>
              <a:buNone/>
            </a:pPr>
            <a:r>
              <a:rPr lang="uk-UA" dirty="0" smtClean="0"/>
              <a:t>I was impressed </a:t>
            </a:r>
            <a:r>
              <a:rPr lang="uk-UA" dirty="0" smtClean="0"/>
              <a:t>by…</a:t>
            </a:r>
            <a:r>
              <a:rPr lang="en-US" dirty="0" smtClean="0"/>
              <a:t> </a:t>
            </a:r>
            <a:r>
              <a:rPr lang="uk-UA" dirty="0" smtClean="0"/>
              <a:t>You </a:t>
            </a:r>
            <a:r>
              <a:rPr lang="uk-UA" dirty="0" smtClean="0"/>
              <a:t>did well </a:t>
            </a:r>
            <a:r>
              <a:rPr lang="uk-UA" dirty="0" smtClean="0"/>
              <a:t>with…</a:t>
            </a:r>
            <a:r>
              <a:rPr lang="en-US" dirty="0" smtClean="0"/>
              <a:t> </a:t>
            </a:r>
            <a:r>
              <a:rPr lang="uk-UA" dirty="0" smtClean="0"/>
              <a:t>Great </a:t>
            </a:r>
            <a:r>
              <a:rPr lang="uk-UA" dirty="0" smtClean="0"/>
              <a:t>job on…</a:t>
            </a:r>
          </a:p>
          <a:p>
            <a:r>
              <a:rPr lang="en-US" b="1" dirty="0" smtClean="0"/>
              <a:t>Language to express criticism and suggestion</a:t>
            </a:r>
            <a:r>
              <a:rPr lang="en-US" dirty="0" smtClean="0"/>
              <a:t>: </a:t>
            </a:r>
            <a:r>
              <a:rPr lang="en-US" sz="2400" dirty="0" smtClean="0"/>
              <a:t>You </a:t>
            </a:r>
            <a:r>
              <a:rPr lang="en-US" sz="2400" dirty="0"/>
              <a:t>could … </a:t>
            </a:r>
            <a:r>
              <a:rPr lang="en-US" sz="2400" dirty="0" smtClean="0"/>
              <a:t> </a:t>
            </a:r>
            <a:r>
              <a:rPr lang="en-US" sz="2400" dirty="0"/>
              <a:t>I would like to see more … I think you </a:t>
            </a:r>
            <a:r>
              <a:rPr lang="en-US" sz="2400" dirty="0" smtClean="0"/>
              <a:t>should…</a:t>
            </a:r>
            <a:r>
              <a:rPr lang="uk-UA" b="1" dirty="0" smtClean="0"/>
              <a:t> </a:t>
            </a:r>
            <a:r>
              <a:rPr lang="uk-UA" dirty="0" smtClean="0"/>
              <a:t>One area to work on</a:t>
            </a:r>
            <a:r>
              <a:rPr lang="en-US" dirty="0" smtClean="0"/>
              <a:t> …. </a:t>
            </a:r>
            <a:r>
              <a:rPr lang="uk-UA" dirty="0" smtClean="0"/>
              <a:t>One </a:t>
            </a:r>
            <a:r>
              <a:rPr lang="uk-UA" dirty="0" smtClean="0"/>
              <a:t>suggestion is</a:t>
            </a:r>
            <a:r>
              <a:rPr lang="uk-UA" dirty="0" smtClean="0"/>
              <a:t>…</a:t>
            </a:r>
            <a:r>
              <a:rPr lang="uk-UA" b="1" dirty="0" smtClean="0"/>
              <a:t> </a:t>
            </a:r>
            <a:r>
              <a:rPr lang="uk-UA" dirty="0" smtClean="0"/>
              <a:t>It might help to…</a:t>
            </a:r>
          </a:p>
          <a:p>
            <a:r>
              <a:rPr lang="uk-UA" dirty="0" smtClean="0"/>
              <a:t> </a:t>
            </a:r>
          </a:p>
          <a:p>
            <a:pPr marL="274320" lvl="0" indent="-274320">
              <a:buSzPts val="1680"/>
              <a:buNone/>
            </a:pP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701</Words>
  <PresentationFormat>On-screen Show (4:3)</PresentationFormat>
  <Paragraphs>128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Schoolbook</vt:lpstr>
      <vt:lpstr>Noto Sans Symbols</vt:lpstr>
      <vt:lpstr>Arial Rounded</vt:lpstr>
      <vt:lpstr>Calibri</vt:lpstr>
      <vt:lpstr>Эркер</vt:lpstr>
      <vt:lpstr>VB035 Session 4</vt:lpstr>
      <vt:lpstr>Agenda</vt:lpstr>
      <vt:lpstr>Slide 3</vt:lpstr>
      <vt:lpstr>Peer review benefits</vt:lpstr>
      <vt:lpstr>Slide 5</vt:lpstr>
      <vt:lpstr>Slide 6</vt:lpstr>
      <vt:lpstr>Slide 7</vt:lpstr>
      <vt:lpstr>Slide 8</vt:lpstr>
      <vt:lpstr>               Strategies to give feedback</vt:lpstr>
      <vt:lpstr>Slide 10</vt:lpstr>
      <vt:lpstr>Slide 11</vt:lpstr>
      <vt:lpstr>Slide 12</vt:lpstr>
      <vt:lpstr>Slide 13</vt:lpstr>
      <vt:lpstr>   Comment on a letter written by a fellow student. In your comments consider the following aspects </vt:lpstr>
      <vt:lpstr>Question tags exceptions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VB035 Session 4</dc:title>
  <dc:creator>Roksolana Vikovych</dc:creator>
  <cp:lastModifiedBy>vikov</cp:lastModifiedBy>
  <cp:revision>30</cp:revision>
  <dcterms:created xsi:type="dcterms:W3CDTF">2022-10-29T23:11:22Z</dcterms:created>
  <dcterms:modified xsi:type="dcterms:W3CDTF">2024-11-13T20:53:04Z</dcterms:modified>
</cp:coreProperties>
</file>