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347" r:id="rId4"/>
    <p:sldId id="348" r:id="rId5"/>
    <p:sldId id="349" r:id="rId6"/>
    <p:sldId id="350" r:id="rId7"/>
    <p:sldId id="351" r:id="rId8"/>
    <p:sldId id="352" r:id="rId9"/>
    <p:sldId id="353" r:id="rId10"/>
    <p:sldId id="354" r:id="rId11"/>
    <p:sldId id="261" r:id="rId12"/>
    <p:sldId id="262" r:id="rId13"/>
    <p:sldId id="263" r:id="rId14"/>
    <p:sldId id="260" r:id="rId15"/>
    <p:sldId id="264" r:id="rId16"/>
    <p:sldId id="268" r:id="rId17"/>
    <p:sldId id="265" r:id="rId18"/>
    <p:sldId id="266" r:id="rId19"/>
    <p:sldId id="267" r:id="rId20"/>
    <p:sldId id="269" r:id="rId21"/>
    <p:sldId id="270" r:id="rId22"/>
    <p:sldId id="271" r:id="rId23"/>
    <p:sldId id="272" r:id="rId24"/>
    <p:sldId id="273" r:id="rId25"/>
    <p:sldId id="274" r:id="rId26"/>
    <p:sldId id="276" r:id="rId27"/>
    <p:sldId id="277" r:id="rId28"/>
    <p:sldId id="278" r:id="rId29"/>
    <p:sldId id="355" r:id="rId30"/>
    <p:sldId id="279" r:id="rId31"/>
    <p:sldId id="280" r:id="rId32"/>
    <p:sldId id="281" r:id="rId33"/>
    <p:sldId id="282" r:id="rId34"/>
    <p:sldId id="283" r:id="rId35"/>
    <p:sldId id="299" r:id="rId36"/>
    <p:sldId id="356" r:id="rId37"/>
    <p:sldId id="284" r:id="rId38"/>
    <p:sldId id="285" r:id="rId39"/>
    <p:sldId id="286" r:id="rId40"/>
    <p:sldId id="357" r:id="rId41"/>
    <p:sldId id="287" r:id="rId42"/>
    <p:sldId id="288" r:id="rId43"/>
    <p:sldId id="289" r:id="rId44"/>
    <p:sldId id="290" r:id="rId45"/>
    <p:sldId id="291" r:id="rId46"/>
    <p:sldId id="358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359" r:id="rId55"/>
    <p:sldId id="301" r:id="rId56"/>
    <p:sldId id="360" r:id="rId57"/>
    <p:sldId id="361" r:id="rId58"/>
    <p:sldId id="302" r:id="rId59"/>
    <p:sldId id="303" r:id="rId60"/>
    <p:sldId id="304" r:id="rId61"/>
    <p:sldId id="305" r:id="rId62"/>
    <p:sldId id="306" r:id="rId63"/>
    <p:sldId id="362" r:id="rId64"/>
    <p:sldId id="307" r:id="rId65"/>
    <p:sldId id="308" r:id="rId66"/>
    <p:sldId id="309" r:id="rId67"/>
    <p:sldId id="310" r:id="rId68"/>
    <p:sldId id="311" r:id="rId69"/>
    <p:sldId id="312" r:id="rId70"/>
    <p:sldId id="313" r:id="rId71"/>
    <p:sldId id="314" r:id="rId72"/>
    <p:sldId id="315" r:id="rId73"/>
    <p:sldId id="316" r:id="rId74"/>
    <p:sldId id="317" r:id="rId75"/>
    <p:sldId id="318" r:id="rId76"/>
    <p:sldId id="319" r:id="rId77"/>
    <p:sldId id="320" r:id="rId78"/>
    <p:sldId id="321" r:id="rId79"/>
    <p:sldId id="322" r:id="rId80"/>
    <p:sldId id="323" r:id="rId81"/>
    <p:sldId id="324" r:id="rId82"/>
    <p:sldId id="325" r:id="rId83"/>
    <p:sldId id="326" r:id="rId84"/>
    <p:sldId id="327" r:id="rId85"/>
    <p:sldId id="328" r:id="rId86"/>
    <p:sldId id="329" r:id="rId87"/>
    <p:sldId id="331" r:id="rId88"/>
    <p:sldId id="330" r:id="rId89"/>
    <p:sldId id="332" r:id="rId90"/>
    <p:sldId id="333" r:id="rId91"/>
    <p:sldId id="334" r:id="rId92"/>
    <p:sldId id="335" r:id="rId93"/>
    <p:sldId id="336" r:id="rId94"/>
    <p:sldId id="337" r:id="rId95"/>
    <p:sldId id="338" r:id="rId96"/>
    <p:sldId id="339" r:id="rId97"/>
    <p:sldId id="340" r:id="rId98"/>
    <p:sldId id="341" r:id="rId99"/>
    <p:sldId id="342" r:id="rId100"/>
    <p:sldId id="343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8761-EB4D-43FC-9F0E-200BCBACDF5B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4403-5D15-49C8-992F-3D2D7FF38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7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8761-EB4D-43FC-9F0E-200BCBACDF5B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4403-5D15-49C8-992F-3D2D7FF38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9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8761-EB4D-43FC-9F0E-200BCBACDF5B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4403-5D15-49C8-992F-3D2D7FF38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8761-EB4D-43FC-9F0E-200BCBACDF5B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4403-5D15-49C8-992F-3D2D7FF38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4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8761-EB4D-43FC-9F0E-200BCBACDF5B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4403-5D15-49C8-992F-3D2D7FF38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8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8761-EB4D-43FC-9F0E-200BCBACDF5B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4403-5D15-49C8-992F-3D2D7FF38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39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8761-EB4D-43FC-9F0E-200BCBACDF5B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4403-5D15-49C8-992F-3D2D7FF38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98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8761-EB4D-43FC-9F0E-200BCBACDF5B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4403-5D15-49C8-992F-3D2D7FF38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4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8761-EB4D-43FC-9F0E-200BCBACDF5B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4403-5D15-49C8-992F-3D2D7FF38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50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8761-EB4D-43FC-9F0E-200BCBACDF5B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4403-5D15-49C8-992F-3D2D7FF38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81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88761-EB4D-43FC-9F0E-200BCBACDF5B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64403-5D15-49C8-992F-3D2D7FF38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0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88761-EB4D-43FC-9F0E-200BCBACDF5B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64403-5D15-49C8-992F-3D2D7FF38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2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televize.cz/ivysilani/10169641407-zahady-stareho-egypta/208572232300002" TargetMode="External"/><Relationship Id="rId2" Type="http://schemas.openxmlformats.org/officeDocument/2006/relationships/hyperlink" Target="https://www.ceskatelevize.cz/ivysilani/1052608444-nove-objevy-ve-starem-egypte/20356226219-tajemstvi-pyrami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eskatelevize.cz/ivysilani/10169641407-zahady-stareho-egypta/208572232300003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6Wl4vyRqvw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Základy</a:t>
            </a:r>
            <a:r>
              <a:rPr lang="en-US" dirty="0"/>
              <a:t> </a:t>
            </a:r>
            <a:r>
              <a:rPr lang="en-US" dirty="0" err="1"/>
              <a:t>výtvarné</a:t>
            </a:r>
            <a:r>
              <a:rPr lang="en-US" dirty="0"/>
              <a:t> </a:t>
            </a:r>
            <a:r>
              <a:rPr lang="en-US" dirty="0" err="1"/>
              <a:t>kultury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9331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Užité umění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419" y="1512724"/>
            <a:ext cx="2231788" cy="2564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696" y="354487"/>
            <a:ext cx="3967342" cy="2672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491" y="3501263"/>
            <a:ext cx="4859547" cy="2910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574" y="4413785"/>
            <a:ext cx="4533900" cy="186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7853" y="710290"/>
            <a:ext cx="1713242" cy="30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8990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smtClean="0"/>
              <a:t>Řecké vázové malířství: </a:t>
            </a:r>
            <a:br>
              <a:rPr lang="cs-CZ" sz="3200" dirty="0" smtClean="0"/>
            </a:br>
            <a:r>
              <a:rPr lang="cs-CZ" sz="3200" dirty="0" err="1"/>
              <a:t>Č</a:t>
            </a:r>
            <a:r>
              <a:rPr lang="cs-CZ" sz="3200" dirty="0" err="1" smtClean="0"/>
              <a:t>ernofigurový</a:t>
            </a:r>
            <a:r>
              <a:rPr lang="cs-CZ" sz="3200" dirty="0" smtClean="0"/>
              <a:t> sloh, od 530 př.n.l. </a:t>
            </a:r>
            <a:r>
              <a:rPr lang="cs-CZ" sz="3200" dirty="0" err="1" smtClean="0"/>
              <a:t>červenofigurový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smtClean="0"/>
              <a:t> ve  </a:t>
            </a:r>
            <a:r>
              <a:rPr lang="cs-CZ" sz="3200" dirty="0" smtClean="0"/>
              <a:t>4 př.n.l. století zaniká</a:t>
            </a:r>
            <a:endParaRPr lang="cs-CZ" sz="32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827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Časová osa, hlavní přehled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3800" dirty="0" smtClean="0"/>
              <a:t>Pravěk</a:t>
            </a:r>
          </a:p>
          <a:p>
            <a:r>
              <a:rPr lang="cs-CZ" sz="2400" dirty="0" smtClean="0"/>
              <a:t>3 000 000-3 500 př.n.l. ???</a:t>
            </a:r>
          </a:p>
          <a:p>
            <a:endParaRPr lang="cs-CZ" dirty="0" smtClean="0"/>
          </a:p>
          <a:p>
            <a:r>
              <a:rPr lang="cs-CZ" sz="3800" dirty="0" smtClean="0"/>
              <a:t>Starověk</a:t>
            </a:r>
          </a:p>
          <a:p>
            <a:r>
              <a:rPr lang="cs-CZ" sz="2400" dirty="0" smtClean="0"/>
              <a:t>3 500 př.n.l-476n.l ???</a:t>
            </a:r>
          </a:p>
          <a:p>
            <a:endParaRPr lang="cs-CZ" dirty="0" smtClean="0"/>
          </a:p>
          <a:p>
            <a:r>
              <a:rPr lang="cs-CZ" sz="3800" dirty="0" smtClean="0"/>
              <a:t>Středověk </a:t>
            </a:r>
          </a:p>
          <a:p>
            <a:r>
              <a:rPr lang="cs-CZ" dirty="0" smtClean="0"/>
              <a:t>476n.l ??? – 1492 ????</a:t>
            </a:r>
          </a:p>
          <a:p>
            <a:endParaRPr lang="cs-CZ" dirty="0" smtClean="0"/>
          </a:p>
          <a:p>
            <a:r>
              <a:rPr lang="cs-CZ" sz="3800" dirty="0" smtClean="0"/>
              <a:t>Novověk ????</a:t>
            </a:r>
          </a:p>
          <a:p>
            <a:r>
              <a:rPr lang="cs-CZ" dirty="0" smtClean="0"/>
              <a:t>1492 -současnost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76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Pravěk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Lidský rod HOMO se objevil před </a:t>
            </a:r>
            <a:r>
              <a:rPr lang="cs-CZ" dirty="0"/>
              <a:t>3</a:t>
            </a:r>
            <a:r>
              <a:rPr lang="cs-CZ" dirty="0" smtClean="0"/>
              <a:t> miliony let v oblasti východní Afriky</a:t>
            </a:r>
          </a:p>
          <a:p>
            <a:r>
              <a:rPr lang="cs-CZ" dirty="0" smtClean="0"/>
              <a:t>Přímým předchůdcem  homo sapiens</a:t>
            </a:r>
          </a:p>
          <a:p>
            <a:pPr marL="0" indent="0">
              <a:buNone/>
            </a:pPr>
            <a:r>
              <a:rPr lang="cs-CZ" dirty="0" smtClean="0"/>
              <a:t> ČLOVĚK HEIDLBERSKÝ</a:t>
            </a:r>
          </a:p>
          <a:p>
            <a:pPr marL="0" indent="0">
              <a:buNone/>
            </a:pPr>
            <a:r>
              <a:rPr lang="cs-CZ" dirty="0" smtClean="0"/>
              <a:t>700 000-200 000 př.n.l.</a:t>
            </a:r>
          </a:p>
          <a:p>
            <a:pPr marL="0" indent="0">
              <a:buNone/>
            </a:pPr>
            <a:endParaRPr lang="cs-CZ" dirty="0" smtClean="0"/>
          </a:p>
          <a:p>
            <a:endParaRPr lang="en-US" dirty="0"/>
          </a:p>
        </p:txBody>
      </p:sp>
      <p:pic>
        <p:nvPicPr>
          <p:cNvPr id="1026" name="Picture 2" descr="VÃ½sledek obrÃ¡zku pro homo heidelbergen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421" y="2258966"/>
            <a:ext cx="3847081" cy="384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5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Člověk neandertálský</a:t>
            </a:r>
            <a:br>
              <a:rPr lang="cs-CZ" dirty="0"/>
            </a:br>
            <a:r>
              <a:rPr lang="cs-CZ" sz="4000" dirty="0"/>
              <a:t>300 000-25 000 př.n.l</a:t>
            </a:r>
            <a:r>
              <a:rPr lang="cs-CZ" sz="4000" dirty="0" smtClean="0"/>
              <a:t>.?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2050" name="Picture 2" descr="VÃ½sledek obrÃ¡zku pro homo neanderthalensi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923" y="1906348"/>
            <a:ext cx="655980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58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2928"/>
            <a:ext cx="10843404" cy="1325563"/>
          </a:xfrm>
        </p:spPr>
        <p:txBody>
          <a:bodyPr/>
          <a:lstStyle/>
          <a:p>
            <a:r>
              <a:rPr lang="cs-CZ" dirty="0" smtClean="0"/>
              <a:t>Homo sapiens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200 000 př.n.l. - východní Afrika</a:t>
            </a:r>
          </a:p>
          <a:p>
            <a:r>
              <a:rPr lang="cs-CZ" dirty="0" smtClean="0"/>
              <a:t>160 000 př.n.l. - rozšiřuje se do jižní a západní Afriky</a:t>
            </a:r>
          </a:p>
          <a:p>
            <a:r>
              <a:rPr lang="cs-CZ" dirty="0" smtClean="0"/>
              <a:t>90 000 př.n.l. - odděluje se africká a neafrická populace</a:t>
            </a:r>
          </a:p>
          <a:p>
            <a:r>
              <a:rPr lang="cs-CZ" dirty="0" smtClean="0"/>
              <a:t>75 000 </a:t>
            </a:r>
            <a:r>
              <a:rPr lang="cs-CZ" dirty="0"/>
              <a:t>př.n.l</a:t>
            </a:r>
            <a:r>
              <a:rPr lang="cs-CZ" dirty="0" smtClean="0"/>
              <a:t>. - člověk migruje do jižní Asie a Austrálie</a:t>
            </a:r>
          </a:p>
          <a:p>
            <a:r>
              <a:rPr lang="cs-CZ" dirty="0" smtClean="0"/>
              <a:t>72 000 </a:t>
            </a:r>
            <a:r>
              <a:rPr lang="cs-CZ" dirty="0"/>
              <a:t>př.n.l</a:t>
            </a:r>
            <a:r>
              <a:rPr lang="cs-CZ" dirty="0" smtClean="0"/>
              <a:t>. - výbuch super vulkánu TOBA</a:t>
            </a:r>
          </a:p>
          <a:p>
            <a:r>
              <a:rPr lang="cs-CZ" dirty="0" smtClean="0"/>
              <a:t>43 000 </a:t>
            </a:r>
            <a:r>
              <a:rPr lang="cs-CZ" dirty="0"/>
              <a:t>př.n.l</a:t>
            </a:r>
            <a:r>
              <a:rPr lang="cs-CZ" dirty="0" smtClean="0"/>
              <a:t>.- člověk se vyskytuje v Evropě, </a:t>
            </a:r>
            <a:r>
              <a:rPr lang="cs-CZ" dirty="0"/>
              <a:t>E</a:t>
            </a:r>
            <a:r>
              <a:rPr lang="cs-CZ" dirty="0" smtClean="0"/>
              <a:t>vropané se odlišují od Asiatů</a:t>
            </a:r>
          </a:p>
          <a:p>
            <a:r>
              <a:rPr lang="cs-CZ" dirty="0" smtClean="0"/>
              <a:t>42 000 </a:t>
            </a:r>
            <a:r>
              <a:rPr lang="cs-CZ" dirty="0"/>
              <a:t>př.n.l</a:t>
            </a:r>
            <a:r>
              <a:rPr lang="cs-CZ" dirty="0" smtClean="0"/>
              <a:t>. – </a:t>
            </a:r>
            <a:r>
              <a:rPr lang="cs-CZ" b="1" dirty="0" smtClean="0"/>
              <a:t>začíná první panevropská kultura mladého paleolitu</a:t>
            </a:r>
          </a:p>
          <a:p>
            <a:r>
              <a:rPr lang="cs-CZ" dirty="0" smtClean="0"/>
              <a:t>31 000 př.n.l. – asi milion lidí žije na planetě Země</a:t>
            </a:r>
          </a:p>
          <a:p>
            <a:r>
              <a:rPr lang="cs-CZ" dirty="0" smtClean="0"/>
              <a:t>20 000 př.n.l. – vstupuje na americký kontinent</a:t>
            </a:r>
          </a:p>
          <a:p>
            <a:r>
              <a:rPr lang="cs-CZ" dirty="0" smtClean="0"/>
              <a:t>8 000 př.n.l. – končí doba ledová a začíná osídlování Skandinávie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6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Paleolitická kultura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1.jeskynní malby a malby na skalních stěnách</a:t>
            </a:r>
          </a:p>
          <a:p>
            <a:r>
              <a:rPr lang="cs-CZ" dirty="0" smtClean="0"/>
              <a:t>2.sošky lidí a zvířat</a:t>
            </a:r>
          </a:p>
          <a:p>
            <a:r>
              <a:rPr lang="cs-CZ" dirty="0" smtClean="0"/>
              <a:t>3.drobné předměty zdobené kresbou nebo řezbou</a:t>
            </a:r>
          </a:p>
          <a:p>
            <a:r>
              <a:rPr lang="cs-CZ" dirty="0" smtClean="0"/>
              <a:t>4.šperky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5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První malířský projev: 40 000-30 000 př.n.l.  </a:t>
            </a:r>
            <a:r>
              <a:rPr lang="cs-CZ" dirty="0" err="1" smtClean="0"/>
              <a:t>Makaronské</a:t>
            </a:r>
            <a:r>
              <a:rPr lang="cs-CZ" dirty="0" smtClean="0"/>
              <a:t> kresby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8260" y="464646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endParaRPr lang="en-US" dirty="0"/>
          </a:p>
        </p:txBody>
      </p:sp>
      <p:pic>
        <p:nvPicPr>
          <p:cNvPr id="6152" name="Picture 8" descr="VÃ½sledek obrÃ¡zku pro makaronskÃ© kres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635" y="1936600"/>
            <a:ext cx="5082508" cy="380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57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Altamira</a:t>
            </a:r>
            <a:endParaRPr lang="en-US" dirty="0"/>
          </a:p>
        </p:txBody>
      </p:sp>
      <p:pic>
        <p:nvPicPr>
          <p:cNvPr id="3074" name="Picture 2" descr="VÃ½sledek obrÃ¡zku pro altamira malb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27" y="1862571"/>
            <a:ext cx="501626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Ã½sledek obrÃ¡zku pro altamira mal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996" y="1862570"/>
            <a:ext cx="4931195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90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Rouffignac</a:t>
            </a:r>
            <a:endParaRPr lang="en-US" dirty="0"/>
          </a:p>
        </p:txBody>
      </p:sp>
      <p:pic>
        <p:nvPicPr>
          <p:cNvPr id="4104" name="Picture 8" descr="Dating Rouffignac Cave Art Painting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464" y="1777042"/>
            <a:ext cx="6750304" cy="430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24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Lascaux</a:t>
            </a:r>
            <a:endParaRPr lang="en-US" dirty="0"/>
          </a:p>
        </p:txBody>
      </p:sp>
      <p:pic>
        <p:nvPicPr>
          <p:cNvPr id="5122" name="Picture 2" descr="VÃ½sledek obrÃ¡zku pro lascau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96" y="1825625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6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Úvod do výtvarné kultury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Kultura</a:t>
            </a:r>
          </a:p>
          <a:p>
            <a:r>
              <a:rPr lang="cs-CZ" dirty="0" smtClean="0"/>
              <a:t>Výtvarná kultura</a:t>
            </a:r>
          </a:p>
          <a:p>
            <a:r>
              <a:rPr lang="cs-CZ" dirty="0" smtClean="0"/>
              <a:t>Estetická hodnota </a:t>
            </a:r>
          </a:p>
          <a:p>
            <a:r>
              <a:rPr lang="cs-CZ" dirty="0" smtClean="0"/>
              <a:t>Obory výtvarného umění</a:t>
            </a:r>
          </a:p>
          <a:p>
            <a:r>
              <a:rPr lang="cs-CZ" dirty="0" smtClean="0"/>
              <a:t>Vědy o výtvarném umění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JESKYNĚ PINDAL</a:t>
            </a:r>
            <a:endParaRPr lang="en-US" dirty="0"/>
          </a:p>
        </p:txBody>
      </p:sp>
      <p:pic>
        <p:nvPicPr>
          <p:cNvPr id="7176" name="Picture 8" descr="VÃ½sledek obrÃ¡zku pro cueva del pind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253" y="1825625"/>
            <a:ext cx="431749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30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DROBNÁ PLASTIKA – VĚSTONICKÁ VENUŠE  30-27TIS. </a:t>
            </a:r>
            <a:endParaRPr lang="en-US" sz="3200" dirty="0"/>
          </a:p>
        </p:txBody>
      </p:sp>
      <p:pic>
        <p:nvPicPr>
          <p:cNvPr id="8194" name="Picture 2" descr="VÃ½sledek obrÃ¡zku pro VÄSTONICKÃ VENUÅ 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15" y="1825625"/>
            <a:ext cx="222916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7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WILLENDORFSKÁ VENUŠE</a:t>
            </a:r>
            <a:endParaRPr lang="en-US" dirty="0"/>
          </a:p>
        </p:txBody>
      </p:sp>
      <p:pic>
        <p:nvPicPr>
          <p:cNvPr id="9218" name="Picture 2" descr="VÃ½sledek obrÃ¡zku pro WILLENDORFSKÃ VENUÅ 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216" y="1825625"/>
            <a:ext cx="231556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VENUŠE Z LESPUQUE</a:t>
            </a:r>
            <a:endParaRPr lang="en-US" dirty="0"/>
          </a:p>
        </p:txBody>
      </p:sp>
      <p:pic>
        <p:nvPicPr>
          <p:cNvPr id="10242" name="Picture 2" descr="VÃ½sledek obrÃ¡zku pro LESPUGUE VENUÅ 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2413794"/>
            <a:ext cx="3175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54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</a:t>
            </a:r>
            <a:r>
              <a:rPr lang="cs-CZ" dirty="0" smtClean="0"/>
              <a:t>ROBNÉ SOŠKY</a:t>
            </a:r>
            <a:endParaRPr lang="en-US" dirty="0"/>
          </a:p>
        </p:txBody>
      </p:sp>
      <p:pic>
        <p:nvPicPr>
          <p:cNvPr id="11266" name="Picture 2" descr="VÃ½sledek obrÃ¡zku pro PRAVÄKÃ ZVÃRATA SOÅ K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41995"/>
            <a:ext cx="436245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Ã½sledek obrÃ¡zku pro PRAVÄKÃ ZVÃRATA SOÅ 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205" y="1841996"/>
            <a:ext cx="395529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71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DROBNÉ SOŠKY</a:t>
            </a:r>
            <a:endParaRPr lang="en-US" dirty="0"/>
          </a:p>
        </p:txBody>
      </p:sp>
      <p:pic>
        <p:nvPicPr>
          <p:cNvPr id="12290" name="Picture 2" descr="VÃ½sledek obrÃ¡zku pro PRAVÄKÃ ZVÃRATA SOÅ K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37" y="1876500"/>
            <a:ext cx="24193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Ã½sledek obrÃ¡zku pro PRAVÄKÃ ZVÃRATA SOÅ 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61" y="4034789"/>
            <a:ext cx="3429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VÃ½sledek obrÃ¡zku pro PRAVÄKÃ ZVÃRATA SOÅ 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175" y="2211913"/>
            <a:ext cx="5119046" cy="34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81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AutoShape 6" descr="VÃ½sledek obrÃ¡zku pro NÃÄELNICKÃ SOÅ KY PRAVÄK"/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dirty="0" smtClean="0"/>
              <a:t>Na našem území se setkáváme s prvními stopami člověka </a:t>
            </a:r>
          </a:p>
          <a:p>
            <a:pPr marL="0" indent="0">
              <a:buNone/>
            </a:pPr>
            <a:r>
              <a:rPr lang="cs-CZ" dirty="0" smtClean="0"/>
              <a:t>kolem 250 000 př.n.l. a to v moravské jeskyni Šipka.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Mezi další naleziště patří Předmostí u Přerova a Dolní Věstonice</a:t>
            </a:r>
          </a:p>
          <a:p>
            <a:endParaRPr lang="cs-CZ" dirty="0" smtClean="0"/>
          </a:p>
          <a:p>
            <a:r>
              <a:rPr lang="cs-CZ" dirty="0" smtClean="0"/>
              <a:t>Dále jeskyně Pekárna a Koněpruské jeskyně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Jeskyně Šipka</a:t>
            </a:r>
            <a:endParaRPr lang="en-US" dirty="0"/>
          </a:p>
        </p:txBody>
      </p:sp>
      <p:pic>
        <p:nvPicPr>
          <p:cNvPr id="15364" name="Picture 4" descr="VÃ½sledek obrÃ¡zku pro jeskynÄ Å¡ipk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52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Jeskyně Pekárna</a:t>
            </a:r>
            <a:endParaRPr lang="en-US" dirty="0"/>
          </a:p>
        </p:txBody>
      </p:sp>
      <p:pic>
        <p:nvPicPr>
          <p:cNvPr id="16386" name="Picture 2" descr="VÃ½sledek obrÃ¡zku pro jeskynÄ pekÃ¡rn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94" y="1938661"/>
            <a:ext cx="3787715" cy="424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50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Neolitická revoluce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19" y="1967097"/>
            <a:ext cx="8038292" cy="397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29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724619"/>
            <a:ext cx="10515600" cy="974785"/>
          </a:xfrm>
        </p:spPr>
        <p:txBody>
          <a:bodyPr/>
          <a:lstStyle/>
          <a:p>
            <a:r>
              <a:rPr lang="cs-CZ" dirty="0" smtClean="0"/>
              <a:t>Obory výtvarného umění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932527"/>
            <a:ext cx="10515600" cy="424398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Architektura</a:t>
            </a:r>
          </a:p>
          <a:p>
            <a:r>
              <a:rPr lang="cs-CZ" sz="3600" dirty="0" smtClean="0"/>
              <a:t>Sochařství</a:t>
            </a:r>
          </a:p>
          <a:p>
            <a:r>
              <a:rPr lang="cs-CZ" sz="3600" dirty="0" smtClean="0"/>
              <a:t>Malířství</a:t>
            </a:r>
          </a:p>
          <a:p>
            <a:r>
              <a:rPr lang="cs-CZ" sz="3600" dirty="0" smtClean="0"/>
              <a:t>Užité umění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31829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Mezolit a neolit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Mezolit 10-7tis př.n.l. – dochovaly se jeskynní malby, po ústupu ledovců i na severu Evropy</a:t>
            </a:r>
          </a:p>
          <a:p>
            <a:r>
              <a:rPr lang="cs-CZ" b="1" dirty="0" smtClean="0"/>
              <a:t>NEOLIT</a:t>
            </a:r>
            <a:r>
              <a:rPr lang="cs-CZ" dirty="0" smtClean="0"/>
              <a:t> – NEOLITICKÁ REVOLUCE – PRVNÍ SPOLEČENSKÁ DĚLBA PRÁCE – PATRIARCHÁT</a:t>
            </a:r>
          </a:p>
          <a:p>
            <a:r>
              <a:rPr lang="cs-CZ" dirty="0" smtClean="0"/>
              <a:t>Výtvarná kultura neolitu:</a:t>
            </a:r>
          </a:p>
          <a:p>
            <a:r>
              <a:rPr lang="cs-CZ" dirty="0" smtClean="0"/>
              <a:t>1.ARCHITEKTURA</a:t>
            </a:r>
          </a:p>
          <a:p>
            <a:r>
              <a:rPr lang="cs-CZ" dirty="0" smtClean="0"/>
              <a:t>2.SOCHAŘSTVÍ</a:t>
            </a:r>
          </a:p>
          <a:p>
            <a:r>
              <a:rPr lang="cs-CZ" dirty="0" smtClean="0"/>
              <a:t>3.UŽITÉ UMĚNÍ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48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ARCHITEKTURA – MEGALITICKÁ -MENHIR</a:t>
            </a:r>
            <a:endParaRPr lang="cs-CZ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12" y="1825625"/>
            <a:ext cx="661297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49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DOLMEN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2253456"/>
            <a:ext cx="52387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33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KROMLECHY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7" y="2167731"/>
            <a:ext cx="65246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5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KERAMIKA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179" y="1572306"/>
            <a:ext cx="32289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027" y="1572306"/>
            <a:ext cx="29622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06" y="3305856"/>
            <a:ext cx="3302723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371" y="1886631"/>
            <a:ext cx="24765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305856"/>
            <a:ext cx="1905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963" y="3360441"/>
            <a:ext cx="3580036" cy="195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08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</a:t>
            </a:r>
            <a:r>
              <a:rPr lang="cs-CZ" dirty="0" smtClean="0"/>
              <a:t>kalcovství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021" y="1827440"/>
            <a:ext cx="66675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96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Doba bronzová –společenská dělba práce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55" y="1690688"/>
            <a:ext cx="5400675" cy="3990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804" y="1708164"/>
            <a:ext cx="4892551" cy="411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DOBA BRONZOVÁ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27355"/>
            <a:ext cx="10515600" cy="4849608"/>
          </a:xfrm>
        </p:spPr>
        <p:txBody>
          <a:bodyPr/>
          <a:lstStyle/>
          <a:p>
            <a:r>
              <a:rPr lang="cs-CZ" dirty="0" smtClean="0"/>
              <a:t>BRONZ – ROZVOJ ŘEMESEL</a:t>
            </a:r>
          </a:p>
          <a:p>
            <a:r>
              <a:rPr lang="cs-CZ" dirty="0" smtClean="0"/>
              <a:t>Druhá společenská dělba práce</a:t>
            </a:r>
          </a:p>
          <a:p>
            <a:pPr marL="0" indent="0">
              <a:buNone/>
            </a:pPr>
            <a:r>
              <a:rPr lang="cs-CZ" dirty="0" smtClean="0"/>
              <a:t>HORNICTVÍ, HUTNICTVÍ,KOVOLITECTVÍ,KOVÁŘSTVÍ, KOVOTEPECTVÍ, ZLATNICTVÍ A KLENOTNICTVÍ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175" y="3508308"/>
            <a:ext cx="2557462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607" y="3508308"/>
            <a:ext cx="4457700" cy="253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04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NEJSTARŠÍ CIVILIZACE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3100 př.n.l. sjednocení Horního a Dolního Egypta</a:t>
            </a:r>
          </a:p>
          <a:p>
            <a:r>
              <a:rPr lang="cs-CZ" dirty="0" err="1" smtClean="0"/>
              <a:t>Meni</a:t>
            </a:r>
            <a:r>
              <a:rPr lang="cs-CZ" dirty="0" smtClean="0"/>
              <a:t> – první historicky </a:t>
            </a:r>
          </a:p>
          <a:p>
            <a:pPr marL="0" indent="0">
              <a:buNone/>
            </a:pPr>
            <a:r>
              <a:rPr lang="cs-CZ" dirty="0" smtClean="0"/>
              <a:t>doložený farao </a:t>
            </a:r>
          </a:p>
          <a:p>
            <a:r>
              <a:rPr lang="cs-CZ" dirty="0" smtClean="0"/>
              <a:t>hlavní město </a:t>
            </a:r>
            <a:r>
              <a:rPr lang="cs-CZ" dirty="0" err="1" smtClean="0"/>
              <a:t>Mennofer</a:t>
            </a:r>
            <a:r>
              <a:rPr lang="cs-CZ" dirty="0" smtClean="0"/>
              <a:t> (Memfis</a:t>
            </a:r>
            <a:r>
              <a:rPr lang="cs-CZ" dirty="0" smtClean="0"/>
              <a:t>)</a:t>
            </a:r>
            <a:endParaRPr lang="en-US" dirty="0" smtClean="0"/>
          </a:p>
          <a:p>
            <a:endParaRPr lang="en-US" dirty="0"/>
          </a:p>
          <a:p>
            <a:r>
              <a:rPr lang="en-US" sz="2000" dirty="0" smtClean="0"/>
              <a:t>Star</a:t>
            </a:r>
            <a:r>
              <a:rPr lang="cs-CZ" sz="2000" dirty="0" smtClean="0"/>
              <a:t>á říše (2700-2181 </a:t>
            </a:r>
            <a:r>
              <a:rPr lang="cs-CZ" sz="2000" dirty="0" err="1" smtClean="0"/>
              <a:t>př.n.l</a:t>
            </a:r>
            <a:r>
              <a:rPr lang="cs-CZ" sz="2000" dirty="0" smtClean="0"/>
              <a:t>)</a:t>
            </a:r>
          </a:p>
          <a:p>
            <a:r>
              <a:rPr lang="cs-CZ" sz="2000" dirty="0" smtClean="0"/>
              <a:t>Střední říše (2040-1786 př.n.l.)</a:t>
            </a:r>
          </a:p>
          <a:p>
            <a:r>
              <a:rPr lang="cs-CZ" sz="2000" dirty="0" smtClean="0"/>
              <a:t>Nová říše (1560-1080př.n.l.)</a:t>
            </a:r>
          </a:p>
          <a:p>
            <a:r>
              <a:rPr lang="cs-CZ" sz="2000" dirty="0" smtClean="0"/>
              <a:t>671 př.n.l. – Asyřane…..  Římská říše ……525 – Peršané,….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965" y="1796142"/>
            <a:ext cx="2244026" cy="416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72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Egyptská architektura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Monumentální</a:t>
            </a:r>
          </a:p>
          <a:p>
            <a:r>
              <a:rPr lang="cs-CZ" dirty="0" smtClean="0"/>
              <a:t>Základem zůstává pravoúhlá soustava břemene (horizontálního architrávu) a podpory (vertikálního pilíře)</a:t>
            </a:r>
          </a:p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3492523"/>
            <a:ext cx="5501368" cy="279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2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621103"/>
            <a:ext cx="10515600" cy="1457864"/>
          </a:xfrm>
        </p:spPr>
        <p:txBody>
          <a:bodyPr/>
          <a:lstStyle/>
          <a:p>
            <a:r>
              <a:rPr lang="cs-CZ" dirty="0" smtClean="0"/>
              <a:t>Vědy o výtvarném umění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320507"/>
            <a:ext cx="10515600" cy="3769144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Společenské vědy</a:t>
            </a:r>
          </a:p>
          <a:p>
            <a:r>
              <a:rPr lang="cs-CZ" dirty="0"/>
              <a:t> </a:t>
            </a:r>
            <a:r>
              <a:rPr lang="cs-CZ" dirty="0" smtClean="0"/>
              <a:t>- filozofie umění</a:t>
            </a:r>
          </a:p>
          <a:p>
            <a:r>
              <a:rPr lang="cs-CZ" dirty="0" smtClean="0"/>
              <a:t>-estetika</a:t>
            </a:r>
          </a:p>
          <a:p>
            <a:r>
              <a:rPr lang="cs-CZ" dirty="0" smtClean="0"/>
              <a:t>-dějiny umění</a:t>
            </a:r>
          </a:p>
          <a:p>
            <a:r>
              <a:rPr lang="cs-CZ" dirty="0" smtClean="0"/>
              <a:t>-sociologie umění</a:t>
            </a:r>
          </a:p>
          <a:p>
            <a:r>
              <a:rPr lang="cs-CZ" dirty="0" smtClean="0"/>
              <a:t>-psychologie umění</a:t>
            </a:r>
          </a:p>
          <a:p>
            <a:r>
              <a:rPr lang="cs-CZ" dirty="0" smtClean="0"/>
              <a:t>-výtvarná kritika</a:t>
            </a:r>
          </a:p>
          <a:p>
            <a:r>
              <a:rPr lang="cs-CZ" dirty="0" smtClean="0"/>
              <a:t>-estetika</a:t>
            </a:r>
          </a:p>
          <a:p>
            <a:r>
              <a:rPr lang="cs-CZ" dirty="0" smtClean="0"/>
              <a:t>-dějiny umění</a:t>
            </a:r>
          </a:p>
        </p:txBody>
      </p:sp>
    </p:spTree>
    <p:extLst>
      <p:ext uri="{BB962C8B-B14F-4D97-AF65-F5344CB8AC3E}">
        <p14:creationId xmlns:p14="http://schemas.microsoft.com/office/powerpoint/2010/main" val="1460050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Služba náboženství a kultu mrtvých – oslava a zajištění nesmrtelnosti faraona</a:t>
            </a:r>
          </a:p>
          <a:p>
            <a:r>
              <a:rPr lang="cs-CZ" dirty="0" smtClean="0"/>
              <a:t>Cihlové stavby se nedochovaly</a:t>
            </a:r>
          </a:p>
          <a:p>
            <a:r>
              <a:rPr lang="cs-CZ" dirty="0" smtClean="0"/>
              <a:t>Egyptský sloup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084" y="3605526"/>
            <a:ext cx="1381125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598" y="3036498"/>
            <a:ext cx="4215956" cy="35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062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Egyptské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chrámy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907" y="558250"/>
            <a:ext cx="7254814" cy="607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27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94" y="1802921"/>
            <a:ext cx="4984096" cy="373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050" y="1879543"/>
            <a:ext cx="5787929" cy="365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96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Skalní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chámy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23" y="508958"/>
            <a:ext cx="8834022" cy="589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42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Pyramidy - mastaba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522" y="1690688"/>
            <a:ext cx="6334492" cy="435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38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Džosérova</a:t>
            </a:r>
            <a:r>
              <a:rPr lang="cs-CZ" dirty="0" smtClean="0"/>
              <a:t> stupňovitá pyramida u </a:t>
            </a:r>
            <a:r>
              <a:rPr lang="cs-CZ" dirty="0" err="1" smtClean="0"/>
              <a:t>Sakárry</a:t>
            </a:r>
            <a:r>
              <a:rPr lang="cs-CZ" dirty="0" smtClean="0"/>
              <a:t>, </a:t>
            </a:r>
            <a:r>
              <a:rPr lang="cs-CZ" dirty="0" err="1" smtClean="0"/>
              <a:t>Imhotep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42" y="1468345"/>
            <a:ext cx="6031832" cy="438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83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Dokument ke shlédnutí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www.ceskatelevize.cz/ivysilani/1052608444-nove-objevy-ve-starem-egypte/20356226219-tajemstvi-pyramid</a:t>
            </a:r>
            <a:endParaRPr lang="cs-CZ" dirty="0" smtClean="0"/>
          </a:p>
          <a:p>
            <a:endParaRPr lang="cs-CZ" dirty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www.ceskatelevize.cz/ivysilani/10169641407-zahady-stareho-egypta/208572232300002</a:t>
            </a:r>
            <a:endParaRPr lang="cs-CZ" dirty="0" smtClean="0"/>
          </a:p>
          <a:p>
            <a:endParaRPr lang="cs-CZ" dirty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www.ceskatelevize.cz/ivysilani/10169641407-zahady-stareho-egypta/208572232300003</a:t>
            </a:r>
            <a:endParaRPr lang="cs-CZ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3555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Snofrevova</a:t>
            </a:r>
            <a:r>
              <a:rPr lang="cs-CZ" dirty="0" smtClean="0"/>
              <a:t> pyramida u </a:t>
            </a:r>
            <a:r>
              <a:rPr lang="cs-CZ" dirty="0" err="1" smtClean="0"/>
              <a:t>Médúnu</a:t>
            </a:r>
            <a:r>
              <a:rPr lang="cs-CZ" dirty="0" smtClean="0"/>
              <a:t> a u </a:t>
            </a:r>
            <a:r>
              <a:rPr lang="cs-CZ" dirty="0" err="1" smtClean="0"/>
              <a:t>Dášúru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11" y="2340138"/>
            <a:ext cx="4695234" cy="309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121" y="2419878"/>
            <a:ext cx="4533900" cy="301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77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Gíza, Cheopsova pyramida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675" y="1518249"/>
            <a:ext cx="6390271" cy="465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21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Údolí králů a údolí královen –Nová říše (1560-1080 př.n.l.)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78362"/>
            <a:ext cx="6587706" cy="432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34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0269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b="1" dirty="0" smtClean="0"/>
              <a:t>Nejobecnější pojem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8900" dirty="0" smtClean="0"/>
              <a:t>Sloh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8900" dirty="0" smtClean="0"/>
              <a:t>Styl</a:t>
            </a:r>
            <a:r>
              <a:rPr lang="cs-CZ" dirty="0" smtClean="0"/>
              <a:t/>
            </a:r>
            <a:br>
              <a:rPr lang="cs-CZ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6005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Egyptské sochařství a malířství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400" dirty="0" smtClean="0"/>
              <a:t>Koncepční realismus</a:t>
            </a:r>
          </a:p>
          <a:p>
            <a:r>
              <a:rPr lang="cs-CZ" sz="4400" dirty="0" smtClean="0"/>
              <a:t>Zákon frontálního zobrazení</a:t>
            </a:r>
          </a:p>
          <a:p>
            <a:r>
              <a:rPr lang="cs-CZ" sz="4400" dirty="0" smtClean="0"/>
              <a:t>Hieratická perspektiva</a:t>
            </a:r>
          </a:p>
          <a:p>
            <a:r>
              <a:rPr lang="cs-CZ" sz="4400" dirty="0" smtClean="0"/>
              <a:t>Absence perspektivy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16302433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Meniho</a:t>
            </a:r>
            <a:r>
              <a:rPr lang="cs-CZ" dirty="0" smtClean="0"/>
              <a:t> paleta a </a:t>
            </a:r>
            <a:r>
              <a:rPr lang="cs-CZ" dirty="0" err="1" smtClean="0"/>
              <a:t>Rahotep</a:t>
            </a:r>
            <a:r>
              <a:rPr lang="cs-CZ" dirty="0" smtClean="0"/>
              <a:t> a </a:t>
            </a:r>
            <a:r>
              <a:rPr lang="cs-CZ" dirty="0" err="1" smtClean="0"/>
              <a:t>Nofret</a:t>
            </a:r>
            <a:endParaRPr lang="cs-CZ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905000"/>
            <a:ext cx="4191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977" y="1978478"/>
            <a:ext cx="31146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9388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Sedící písař a Starosta-</a:t>
            </a:r>
            <a:r>
              <a:rPr lang="cs-CZ" dirty="0" err="1" smtClean="0"/>
              <a:t>Šéch</a:t>
            </a:r>
            <a:r>
              <a:rPr lang="cs-CZ" dirty="0" smtClean="0"/>
              <a:t>-el-</a:t>
            </a:r>
            <a:r>
              <a:rPr lang="cs-CZ" dirty="0" err="1" smtClean="0"/>
              <a:t>Beled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849" y="1964417"/>
            <a:ext cx="403653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82" y="1942558"/>
            <a:ext cx="3194275" cy="435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7000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 smtClean="0">
                <a:solidFill>
                  <a:srgbClr val="92D050"/>
                </a:solidFill>
              </a:rPr>
              <a:t>Egyptské malířství</a:t>
            </a:r>
            <a:endParaRPr lang="cs-CZ" sz="4800" b="1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4800" dirty="0" smtClean="0"/>
              <a:t>Vyprávění dějů v hrobkách i palácích, výjevy ze života faraónů</a:t>
            </a:r>
          </a:p>
          <a:p>
            <a:r>
              <a:rPr lang="cs-CZ" sz="4800" dirty="0" smtClean="0"/>
              <a:t>Symbolika barev i výjevů</a:t>
            </a:r>
          </a:p>
          <a:p>
            <a:r>
              <a:rPr lang="cs-CZ" sz="4800" dirty="0" smtClean="0"/>
              <a:t>Obrysová kresba</a:t>
            </a:r>
          </a:p>
          <a:p>
            <a:r>
              <a:rPr lang="cs-CZ" sz="4800" dirty="0" smtClean="0"/>
              <a:t>Hieroglyfy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91979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 Rosettská deska (hieroglyfy, </a:t>
            </a:r>
            <a:r>
              <a:rPr lang="cs-CZ" dirty="0" err="1"/>
              <a:t>démotské</a:t>
            </a:r>
            <a:r>
              <a:rPr lang="cs-CZ" dirty="0"/>
              <a:t> a řecké písmo)</a:t>
            </a:r>
            <a:br>
              <a:rPr lang="cs-CZ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6110" y="1027906"/>
            <a:ext cx="5412563" cy="5412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46784"/>
            <a:ext cx="2482970" cy="2246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614" y="3432148"/>
            <a:ext cx="26193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812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832" y="294915"/>
            <a:ext cx="3807416" cy="319563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52943" y="294915"/>
            <a:ext cx="3476625" cy="2162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983" y="3863890"/>
            <a:ext cx="4274120" cy="2629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063" y="2700825"/>
            <a:ext cx="4597968" cy="366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343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err="1" smtClean="0">
                <a:solidFill>
                  <a:srgbClr val="92D050"/>
                </a:solidFill>
              </a:rPr>
              <a:t>Achnatonova</a:t>
            </a:r>
            <a:r>
              <a:rPr lang="cs-CZ" u="sng" dirty="0" smtClean="0">
                <a:solidFill>
                  <a:srgbClr val="92D050"/>
                </a:solidFill>
              </a:rPr>
              <a:t> revoluce  14. století př.n.l. </a:t>
            </a:r>
            <a:endParaRPr lang="en-US" u="sng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6063"/>
            <a:ext cx="10515600" cy="4351338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Amenhotep</a:t>
            </a:r>
            <a:r>
              <a:rPr lang="cs-CZ" sz="3600" dirty="0" smtClean="0"/>
              <a:t> IV. – </a:t>
            </a:r>
            <a:r>
              <a:rPr lang="cs-CZ" sz="3600" dirty="0" err="1" smtClean="0"/>
              <a:t>Achnaton</a:t>
            </a:r>
            <a:r>
              <a:rPr lang="cs-CZ" sz="3600" dirty="0" smtClean="0"/>
              <a:t> </a:t>
            </a:r>
            <a:r>
              <a:rPr lang="en-US" sz="3600" dirty="0"/>
              <a:t>1353-1336 </a:t>
            </a:r>
            <a:r>
              <a:rPr lang="en-US" sz="3600" dirty="0" err="1" smtClean="0"/>
              <a:t>př</a:t>
            </a:r>
            <a:r>
              <a:rPr lang="cs-CZ" sz="3600" dirty="0" smtClean="0"/>
              <a:t>.n.l.</a:t>
            </a:r>
          </a:p>
          <a:p>
            <a:r>
              <a:rPr lang="cs-CZ" sz="3600" dirty="0" smtClean="0"/>
              <a:t>Omezil moc kněží – jeden bůh  </a:t>
            </a:r>
            <a:r>
              <a:rPr lang="cs-CZ" sz="3600" dirty="0" err="1" smtClean="0"/>
              <a:t>Amon</a:t>
            </a:r>
            <a:endParaRPr lang="cs-CZ" sz="3600" dirty="0" smtClean="0"/>
          </a:p>
          <a:p>
            <a:r>
              <a:rPr lang="cs-CZ" sz="3600" dirty="0" err="1" smtClean="0"/>
              <a:t>Veset</a:t>
            </a:r>
            <a:r>
              <a:rPr lang="cs-CZ" sz="3600" dirty="0" smtClean="0"/>
              <a:t> =) </a:t>
            </a:r>
            <a:r>
              <a:rPr lang="cs-CZ" sz="3600" dirty="0" err="1" smtClean="0"/>
              <a:t>Achetaton</a:t>
            </a:r>
            <a:endParaRPr lang="cs-CZ" sz="3600" dirty="0" smtClean="0"/>
          </a:p>
          <a:p>
            <a:r>
              <a:rPr lang="cs-CZ" sz="3600" dirty="0" smtClean="0"/>
              <a:t>Nastolení důsledného realismu</a:t>
            </a:r>
          </a:p>
          <a:p>
            <a:r>
              <a:rPr lang="cs-CZ" sz="3600" dirty="0" smtClean="0"/>
              <a:t>Po smrti </a:t>
            </a:r>
            <a:r>
              <a:rPr lang="cs-CZ" sz="3600" dirty="0" err="1" smtClean="0"/>
              <a:t>Achnatona</a:t>
            </a:r>
            <a:r>
              <a:rPr lang="cs-CZ" sz="3600" dirty="0" smtClean="0"/>
              <a:t> </a:t>
            </a:r>
          </a:p>
          <a:p>
            <a:r>
              <a:rPr lang="cs-CZ" sz="3600" dirty="0" smtClean="0"/>
              <a:t>návrat k tradicím Staré říše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911" y="2536166"/>
            <a:ext cx="1973710" cy="28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37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3523" y="1920516"/>
            <a:ext cx="2310962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925" y="571410"/>
            <a:ext cx="5010150" cy="5991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515" y="519113"/>
            <a:ext cx="2981325" cy="2343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0813" y="3016251"/>
            <a:ext cx="2547210" cy="337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983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 smtClean="0">
                <a:solidFill>
                  <a:schemeClr val="accent6">
                    <a:lumMod val="75000"/>
                  </a:schemeClr>
                </a:solidFill>
              </a:rPr>
              <a:t>Mezopotámie – cca 3000-539př.n.l.</a:t>
            </a:r>
            <a:endParaRPr lang="en-US" b="1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Městské státy </a:t>
            </a:r>
          </a:p>
          <a:p>
            <a:r>
              <a:rPr lang="cs-CZ" dirty="0" smtClean="0"/>
              <a:t>Starobabylonská říše – zakladatel </a:t>
            </a:r>
            <a:r>
              <a:rPr lang="cs-CZ" dirty="0" err="1" smtClean="0"/>
              <a:t>Chammurappi</a:t>
            </a:r>
            <a:r>
              <a:rPr lang="cs-CZ" dirty="0" smtClean="0"/>
              <a:t> (1792-1750př.n.l.)</a:t>
            </a:r>
          </a:p>
          <a:p>
            <a:r>
              <a:rPr lang="cs-CZ" dirty="0" smtClean="0"/>
              <a:t>Babylon za </a:t>
            </a:r>
            <a:r>
              <a:rPr lang="cs-CZ" dirty="0" err="1" smtClean="0"/>
              <a:t>Nabukadnezara</a:t>
            </a:r>
            <a:r>
              <a:rPr lang="cs-CZ" dirty="0" smtClean="0"/>
              <a:t> (604-562př.n.l.)</a:t>
            </a:r>
          </a:p>
          <a:p>
            <a:r>
              <a:rPr lang="cs-CZ" dirty="0" smtClean="0"/>
              <a:t>Dostatek kvalitní hlíny</a:t>
            </a:r>
          </a:p>
          <a:p>
            <a:r>
              <a:rPr lang="cs-CZ" dirty="0" smtClean="0"/>
              <a:t>Sloup není konstrukčním prvkem</a:t>
            </a:r>
          </a:p>
          <a:p>
            <a:r>
              <a:rPr lang="cs-CZ" dirty="0" smtClean="0"/>
              <a:t>Největší rozvoj při stavbě paláce, hrobky a chrámy nehrály tak velkou úlohu jako v Egyptě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3047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Zikkurat-mezopotámská </a:t>
            </a:r>
            <a:r>
              <a:rPr lang="cs-CZ" dirty="0" err="1" smtClean="0"/>
              <a:t>chrám,stupňovitá</a:t>
            </a:r>
            <a:r>
              <a:rPr lang="cs-CZ" dirty="0" smtClean="0"/>
              <a:t> pyramida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9592" y="1825625"/>
            <a:ext cx="537281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44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Architektura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5492" y="1690688"/>
            <a:ext cx="4588683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813" y="365125"/>
            <a:ext cx="4181475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60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Panovnický palác, Babylon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449" y="1825625"/>
            <a:ext cx="75131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117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Ištařina</a:t>
            </a:r>
            <a:r>
              <a:rPr lang="cs-CZ" dirty="0" smtClean="0"/>
              <a:t> brána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0114" y="1690688"/>
            <a:ext cx="68423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318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detail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9885" y="1825625"/>
            <a:ext cx="72522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559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Chammurappiho</a:t>
            </a:r>
            <a:r>
              <a:rPr lang="cs-CZ" dirty="0" smtClean="0"/>
              <a:t> stéla 18.století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3629" y="1690688"/>
            <a:ext cx="1914930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229" y="1437916"/>
            <a:ext cx="60579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830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Féničané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Purpur</a:t>
            </a:r>
          </a:p>
          <a:p>
            <a:r>
              <a:rPr lang="cs-CZ" dirty="0" smtClean="0"/>
              <a:t>Námořní národ- zprostředkovatel </a:t>
            </a:r>
          </a:p>
          <a:p>
            <a:pPr marL="0" indent="0">
              <a:buNone/>
            </a:pPr>
            <a:r>
              <a:rPr lang="cs-CZ" dirty="0" smtClean="0"/>
              <a:t>kultury</a:t>
            </a:r>
          </a:p>
          <a:p>
            <a:r>
              <a:rPr lang="cs-CZ" dirty="0" smtClean="0"/>
              <a:t>Písmo – hláskové, </a:t>
            </a:r>
          </a:p>
          <a:p>
            <a:pPr marL="0" indent="0">
              <a:buNone/>
            </a:pPr>
            <a:r>
              <a:rPr lang="cs-CZ" dirty="0" smtClean="0"/>
              <a:t>kolem roku 900př.n.l.</a:t>
            </a:r>
          </a:p>
          <a:p>
            <a:r>
              <a:rPr lang="cs-CZ" dirty="0" smtClean="0"/>
              <a:t>Volutová hlavice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966" y="1690688"/>
            <a:ext cx="437914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678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 smtClean="0"/>
              <a:t>Kréta – minojská kultura, 2500-1200př.n.l.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Palácová kultura, zničena byla </a:t>
            </a:r>
            <a:r>
              <a:rPr lang="cs-CZ" dirty="0" err="1" smtClean="0"/>
              <a:t>zěmětřesením</a:t>
            </a:r>
            <a:endParaRPr lang="cs-CZ" dirty="0" smtClean="0"/>
          </a:p>
          <a:p>
            <a:r>
              <a:rPr lang="cs-CZ" dirty="0" smtClean="0"/>
              <a:t>Hlavní </a:t>
            </a:r>
            <a:r>
              <a:rPr lang="cs-CZ" dirty="0" err="1" smtClean="0"/>
              <a:t>centurm</a:t>
            </a:r>
            <a:r>
              <a:rPr lang="cs-CZ" dirty="0" smtClean="0"/>
              <a:t> </a:t>
            </a:r>
            <a:r>
              <a:rPr lang="cs-CZ" dirty="0" err="1" smtClean="0"/>
              <a:t>Knóssos</a:t>
            </a:r>
            <a:r>
              <a:rPr lang="cs-CZ" dirty="0" smtClean="0"/>
              <a:t>, </a:t>
            </a:r>
            <a:r>
              <a:rPr lang="cs-CZ" dirty="0" err="1" smtClean="0"/>
              <a:t>Faistos</a:t>
            </a:r>
            <a:endParaRPr lang="cs-CZ" dirty="0" smtClean="0"/>
          </a:p>
          <a:p>
            <a:r>
              <a:rPr lang="cs-CZ" dirty="0" smtClean="0"/>
              <a:t>Labyrint krále </a:t>
            </a:r>
            <a:r>
              <a:rPr lang="cs-CZ" dirty="0" err="1" smtClean="0"/>
              <a:t>Minoa</a:t>
            </a:r>
            <a:r>
              <a:rPr lang="cs-CZ" dirty="0" smtClean="0"/>
              <a:t>, bájný Minotaurus</a:t>
            </a:r>
          </a:p>
          <a:p>
            <a:r>
              <a:rPr lang="cs-CZ" dirty="0" smtClean="0"/>
              <a:t>Paláce s obdélným nádvořím, které bylo dlážděno kamennými deskami, objevuje se motiv propylejí, velké množství budov na pravoúhlém systému bez symetrie</a:t>
            </a:r>
          </a:p>
          <a:p>
            <a:r>
              <a:rPr lang="cs-CZ" dirty="0" smtClean="0"/>
              <a:t>Drobné kultovní realistické sošky</a:t>
            </a:r>
          </a:p>
          <a:p>
            <a:r>
              <a:rPr lang="cs-CZ" dirty="0" smtClean="0"/>
              <a:t>Žena měla významnou funkci</a:t>
            </a:r>
          </a:p>
          <a:p>
            <a:r>
              <a:rPr lang="cs-CZ" dirty="0" smtClean="0"/>
              <a:t>V malířství se projevil vliv frontálního zobrazení, místo linie je objevuje barevná skvrna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2363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Knossos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6744" y="2053086"/>
            <a:ext cx="6017863" cy="417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124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819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8248" y="1724053"/>
            <a:ext cx="2619505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039" y="1820853"/>
            <a:ext cx="3436729" cy="4582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133" y="1820853"/>
            <a:ext cx="3297971" cy="2194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7213" y="4145371"/>
            <a:ext cx="2401812" cy="24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640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136" y="1978264"/>
            <a:ext cx="5364864" cy="3715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335" y="2316971"/>
            <a:ext cx="5045465" cy="30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19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Sochařství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14" y="2427937"/>
            <a:ext cx="3762375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318" y="1433333"/>
            <a:ext cx="2985230" cy="3369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178" y="637815"/>
            <a:ext cx="3943350" cy="2828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236" y="3573403"/>
            <a:ext cx="2583847" cy="299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247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7523" y="1145950"/>
            <a:ext cx="6708017" cy="50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635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Řecko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Mykénská kultura – 15.-11.století </a:t>
            </a:r>
            <a:r>
              <a:rPr lang="cs-CZ" dirty="0"/>
              <a:t>p</a:t>
            </a:r>
            <a:r>
              <a:rPr lang="cs-CZ" dirty="0" smtClean="0"/>
              <a:t>ř.n.l., objevitel Heinrich </a:t>
            </a:r>
            <a:r>
              <a:rPr lang="cs-CZ" dirty="0" err="1" smtClean="0"/>
              <a:t>Schliemann</a:t>
            </a:r>
            <a:r>
              <a:rPr lang="cs-CZ" dirty="0" smtClean="0"/>
              <a:t> v letech 1870-1890, rozkvět ve 14.století po pádu Kréty</a:t>
            </a:r>
          </a:p>
          <a:p>
            <a:r>
              <a:rPr lang="cs-CZ" dirty="0" err="1" smtClean="0"/>
              <a:t>Megaron</a:t>
            </a:r>
            <a:r>
              <a:rPr lang="cs-CZ" dirty="0" smtClean="0"/>
              <a:t> </a:t>
            </a:r>
          </a:p>
          <a:p>
            <a:r>
              <a:rPr lang="cs-CZ" dirty="0" smtClean="0"/>
              <a:t>Kyklopské zdivo – Mykény a </a:t>
            </a:r>
            <a:r>
              <a:rPr lang="cs-CZ" dirty="0" err="1" smtClean="0"/>
              <a:t>Tírynto</a:t>
            </a:r>
            <a:r>
              <a:rPr lang="cs-CZ" dirty="0" err="1"/>
              <a:t>s</a:t>
            </a:r>
            <a:endParaRPr lang="cs-CZ" dirty="0" smtClean="0"/>
          </a:p>
          <a:p>
            <a:r>
              <a:rPr lang="cs-CZ" dirty="0" smtClean="0"/>
              <a:t>Mykénské hrady měly vnitřní a vnější hradební zeď , dvě brány (</a:t>
            </a:r>
            <a:r>
              <a:rPr lang="cs-CZ" dirty="0" err="1" smtClean="0"/>
              <a:t>propylaje</a:t>
            </a:r>
            <a:r>
              <a:rPr lang="cs-CZ" dirty="0" smtClean="0"/>
              <a:t>), palác s </a:t>
            </a:r>
            <a:r>
              <a:rPr lang="cs-CZ" dirty="0" err="1" smtClean="0"/>
              <a:t>megaronem</a:t>
            </a:r>
            <a:r>
              <a:rPr lang="cs-CZ" dirty="0" smtClean="0"/>
              <a:t> a drobnější užitkové stavby</a:t>
            </a:r>
          </a:p>
          <a:p>
            <a:r>
              <a:rPr lang="cs-CZ" dirty="0" smtClean="0"/>
              <a:t>Hrobky – typ </a:t>
            </a:r>
            <a:r>
              <a:rPr lang="cs-CZ" dirty="0" err="1" smtClean="0"/>
              <a:t>tholos</a:t>
            </a:r>
            <a:r>
              <a:rPr lang="cs-CZ" dirty="0" smtClean="0"/>
              <a:t>, zaklenuté nepravou klenbou a přístupné dlouhou chodbou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2926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Megaron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2253456"/>
            <a:ext cx="701040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139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7811" y="2023778"/>
            <a:ext cx="7737176" cy="43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017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Lví brána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8283" y="1695540"/>
            <a:ext cx="5244502" cy="424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504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3279" y="1825625"/>
            <a:ext cx="580544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750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Atreova</a:t>
            </a:r>
            <a:r>
              <a:rPr lang="cs-CZ" dirty="0" smtClean="0"/>
              <a:t> pokladnice -  14.století př.n.l.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89159"/>
            <a:ext cx="5715000" cy="4286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142" y="1953059"/>
            <a:ext cx="3748876" cy="342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754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Umění řecké antiky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 smtClean="0">
                <a:solidFill>
                  <a:srgbClr val="FF0000"/>
                </a:solidFill>
              </a:rPr>
              <a:t>1.prehistorické období</a:t>
            </a:r>
            <a:r>
              <a:rPr lang="cs-CZ" dirty="0" smtClean="0">
                <a:solidFill>
                  <a:srgbClr val="FF0000"/>
                </a:solidFill>
              </a:rPr>
              <a:t>     10.-9.století př.n.l.</a:t>
            </a:r>
          </a:p>
          <a:p>
            <a:pPr marL="0" indent="0">
              <a:buNone/>
            </a:pPr>
            <a:r>
              <a:rPr lang="cs-CZ" dirty="0" err="1" smtClean="0"/>
              <a:t>Megaron</a:t>
            </a:r>
            <a:r>
              <a:rPr lang="cs-CZ" dirty="0" smtClean="0"/>
              <a:t>, nedochované památky</a:t>
            </a:r>
          </a:p>
          <a:p>
            <a:r>
              <a:rPr lang="cs-CZ" u="sng" dirty="0" smtClean="0">
                <a:solidFill>
                  <a:srgbClr val="FF0000"/>
                </a:solidFill>
              </a:rPr>
              <a:t>2.archaické období</a:t>
            </a:r>
            <a:r>
              <a:rPr lang="cs-CZ" dirty="0" smtClean="0">
                <a:solidFill>
                  <a:srgbClr val="FF0000"/>
                </a:solidFill>
              </a:rPr>
              <a:t>              8.-6. století př.n.l.</a:t>
            </a:r>
          </a:p>
          <a:p>
            <a:r>
              <a:rPr lang="cs-CZ" dirty="0" smtClean="0"/>
              <a:t>Dórský i iónský sloup, dříve dřevěné kolem 600 př.n.l. nahradilo dřevo kámen</a:t>
            </a:r>
          </a:p>
          <a:p>
            <a:r>
              <a:rPr lang="cs-CZ" u="sng" dirty="0" smtClean="0">
                <a:solidFill>
                  <a:srgbClr val="FF0000"/>
                </a:solidFill>
              </a:rPr>
              <a:t>3.klasické  období</a:t>
            </a:r>
            <a:r>
              <a:rPr lang="cs-CZ" dirty="0" smtClean="0">
                <a:solidFill>
                  <a:srgbClr val="FF0000"/>
                </a:solidFill>
              </a:rPr>
              <a:t>                5.-4.století př.n.l.</a:t>
            </a:r>
          </a:p>
          <a:p>
            <a:endParaRPr lang="cs-CZ" dirty="0" smtClean="0"/>
          </a:p>
          <a:p>
            <a:r>
              <a:rPr lang="cs-CZ" u="sng" dirty="0" smtClean="0">
                <a:solidFill>
                  <a:srgbClr val="FF0000"/>
                </a:solidFill>
              </a:rPr>
              <a:t>4.helénistické období</a:t>
            </a:r>
            <a:r>
              <a:rPr lang="cs-CZ" dirty="0" smtClean="0">
                <a:solidFill>
                  <a:srgbClr val="FF0000"/>
                </a:solidFill>
              </a:rPr>
              <a:t>          3.-1.století př.n.l.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523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Řecké sloupy – </a:t>
            </a:r>
            <a:r>
              <a:rPr lang="cs-CZ" dirty="0" err="1" smtClean="0"/>
              <a:t>dorský</a:t>
            </a:r>
            <a:r>
              <a:rPr lang="cs-CZ" dirty="0" smtClean="0"/>
              <a:t>, iónský a korintský </a:t>
            </a:r>
            <a:br>
              <a:rPr lang="cs-CZ" dirty="0" smtClean="0"/>
            </a:br>
            <a:r>
              <a:rPr lang="cs-CZ" dirty="0"/>
              <a:t> </a:t>
            </a:r>
            <a:r>
              <a:rPr lang="cs-CZ" dirty="0" smtClean="0"/>
              <a:t>                                       </a:t>
            </a:r>
            <a:r>
              <a:rPr lang="cs-CZ" sz="2400" dirty="0" smtClean="0"/>
              <a:t>(sochař </a:t>
            </a:r>
            <a:r>
              <a:rPr lang="cs-CZ" sz="2400" dirty="0" err="1" smtClean="0"/>
              <a:t>Kallimachos</a:t>
            </a:r>
            <a:r>
              <a:rPr lang="cs-CZ" sz="2400" dirty="0" smtClean="0"/>
              <a:t> kolem roku 400př.n.l.)</a:t>
            </a:r>
            <a:endParaRPr lang="cs-CZ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672" y="1639399"/>
            <a:ext cx="5231085" cy="495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1574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Héřin chrám v Olympii -7.století př.n.l.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96" y="1825625"/>
            <a:ext cx="652700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265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Malířství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124" y="3429275"/>
            <a:ext cx="1998163" cy="3022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23" y="1414731"/>
            <a:ext cx="4107501" cy="2907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137" y="74895"/>
            <a:ext cx="3767497" cy="3746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5932" y="5231129"/>
            <a:ext cx="1246068" cy="15664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3027" y="365125"/>
            <a:ext cx="2968359" cy="282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135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Artemidin</a:t>
            </a:r>
            <a:r>
              <a:rPr lang="cs-CZ" dirty="0" smtClean="0"/>
              <a:t> chrám v </a:t>
            </a:r>
            <a:r>
              <a:rPr lang="cs-CZ" dirty="0" err="1" smtClean="0"/>
              <a:t>Efesu</a:t>
            </a:r>
            <a:r>
              <a:rPr lang="cs-CZ" dirty="0" smtClean="0"/>
              <a:t> – 6.století </a:t>
            </a:r>
            <a:r>
              <a:rPr lang="cs-CZ" dirty="0" err="1" smtClean="0"/>
              <a:t>př.n.l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007" y="2485685"/>
            <a:ext cx="38100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64" y="1861458"/>
            <a:ext cx="5941718" cy="39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1322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Olympieion</a:t>
            </a:r>
            <a:r>
              <a:rPr lang="cs-CZ" dirty="0" smtClean="0"/>
              <a:t>-chrám Dia Olympského 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694" y="1882775"/>
            <a:ext cx="580178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8501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Klasické období – Athénská Akropolis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84" y="1751466"/>
            <a:ext cx="5644924" cy="374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7790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Partheon</a:t>
            </a:r>
            <a:endParaRPr lang="cs-CZ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9203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www.youtube.com/watch?v=I6Wl4vyRqvw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29431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Divadlo v </a:t>
            </a:r>
            <a:r>
              <a:rPr lang="cs-CZ" dirty="0" err="1" smtClean="0"/>
              <a:t>Epidauru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13" y="1825625"/>
            <a:ext cx="651837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1882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Mauzoleum v </a:t>
            </a:r>
            <a:r>
              <a:rPr lang="cs-CZ" dirty="0" err="1" smtClean="0"/>
              <a:t>Halikarnasu</a:t>
            </a:r>
            <a:r>
              <a:rPr lang="cs-CZ" dirty="0" smtClean="0"/>
              <a:t> – 350 př.n.l. pro </a:t>
            </a:r>
            <a:r>
              <a:rPr lang="cs-CZ" dirty="0" err="1" smtClean="0"/>
              <a:t>Mausóla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096294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1949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Šachovnicový půdorys –</a:t>
            </a:r>
            <a:r>
              <a:rPr lang="cs-CZ" dirty="0" err="1"/>
              <a:t>hippodamický</a:t>
            </a:r>
            <a:r>
              <a:rPr lang="cs-CZ" dirty="0"/>
              <a:t> půdorys</a:t>
            </a:r>
            <a:br>
              <a:rPr lang="cs-CZ" dirty="0"/>
            </a:br>
            <a:r>
              <a:rPr lang="cs-CZ" dirty="0" smtClean="0"/>
              <a:t>5 stol. </a:t>
            </a:r>
            <a:r>
              <a:rPr lang="cs-CZ" dirty="0"/>
              <a:t>p</a:t>
            </a:r>
            <a:r>
              <a:rPr lang="cs-CZ" dirty="0" smtClean="0"/>
              <a:t>ř.n.l.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4" y="2138448"/>
            <a:ext cx="3484789" cy="333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6132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Helénistické období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Vláda Alexandra Velikého (334-324př.n.l.)</a:t>
            </a:r>
          </a:p>
          <a:p>
            <a:r>
              <a:rPr lang="cs-CZ" dirty="0" smtClean="0"/>
              <a:t>Hlavní město </a:t>
            </a:r>
            <a:r>
              <a:rPr lang="cs-CZ" dirty="0" err="1" smtClean="0"/>
              <a:t>Alexandie</a:t>
            </a:r>
            <a:endParaRPr lang="cs-CZ" dirty="0" smtClean="0"/>
          </a:p>
          <a:p>
            <a:r>
              <a:rPr lang="cs-CZ" dirty="0" smtClean="0"/>
              <a:t>Rozšíření kultury antického Řecka po celé Malé Asii, Sýrie, Egypta</a:t>
            </a:r>
          </a:p>
          <a:p>
            <a:r>
              <a:rPr lang="cs-CZ" dirty="0" smtClean="0"/>
              <a:t>Od  3 století př.n.l. kulturu začali přejímat Římané</a:t>
            </a:r>
          </a:p>
        </p:txBody>
      </p:sp>
    </p:spTree>
    <p:extLst>
      <p:ext uri="{BB962C8B-B14F-4D97-AF65-F5344CB8AC3E}">
        <p14:creationId xmlns:p14="http://schemas.microsoft.com/office/powerpoint/2010/main" val="8724899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Sochařství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Největší rozvoj v období klasickém</a:t>
            </a:r>
          </a:p>
          <a:p>
            <a:r>
              <a:rPr lang="cs-CZ" dirty="0" smtClean="0"/>
              <a:t>Po roce 600 př.n.l. se rozvíjí monumentální sochařství</a:t>
            </a:r>
          </a:p>
          <a:p>
            <a:r>
              <a:rPr lang="cs-CZ" dirty="0" smtClean="0"/>
              <a:t>mramor</a:t>
            </a:r>
          </a:p>
          <a:p>
            <a:r>
              <a:rPr lang="cs-CZ" dirty="0" smtClean="0"/>
              <a:t>Novým prvkem je snaha o vyjádření duševního života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3186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Grafika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665" y="1359469"/>
            <a:ext cx="3543300" cy="2085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826" y="3778639"/>
            <a:ext cx="4000500" cy="2371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603" y="2240621"/>
            <a:ext cx="384810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276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Kúros</a:t>
            </a:r>
            <a:r>
              <a:rPr lang="cs-CZ" dirty="0" smtClean="0"/>
              <a:t> a </a:t>
            </a:r>
            <a:r>
              <a:rPr lang="cs-CZ" dirty="0" err="1" smtClean="0"/>
              <a:t>koré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30" y="1825625"/>
            <a:ext cx="696214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8133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Myrón</a:t>
            </a:r>
            <a:r>
              <a:rPr lang="cs-CZ" dirty="0" smtClean="0"/>
              <a:t>, kolem 450př.n.l. Diskobolos, Athéna a Silén </a:t>
            </a:r>
            <a:r>
              <a:rPr lang="cs-CZ" dirty="0" err="1" smtClean="0"/>
              <a:t>Marsyas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13" y="1923596"/>
            <a:ext cx="266760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Výsledek obrázku pro myró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11" y="1796117"/>
            <a:ext cx="5641068" cy="455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0118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Polykleitos</a:t>
            </a:r>
            <a:r>
              <a:rPr lang="cs-CZ" dirty="0" smtClean="0"/>
              <a:t> – </a:t>
            </a:r>
            <a:r>
              <a:rPr lang="cs-CZ" dirty="0" err="1" smtClean="0"/>
              <a:t>Doryforos</a:t>
            </a:r>
            <a:r>
              <a:rPr lang="cs-CZ" dirty="0" smtClean="0"/>
              <a:t> (</a:t>
            </a:r>
            <a:r>
              <a:rPr lang="cs-CZ" dirty="0" err="1" smtClean="0"/>
              <a:t>kontrapost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491" y="1804307"/>
            <a:ext cx="2352488" cy="437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63712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Feidiás</a:t>
            </a:r>
            <a:r>
              <a:rPr lang="cs-CZ" dirty="0" smtClean="0"/>
              <a:t> – </a:t>
            </a:r>
            <a:r>
              <a:rPr lang="cs-CZ" dirty="0" err="1" smtClean="0"/>
              <a:t>Ahéna</a:t>
            </a:r>
            <a:r>
              <a:rPr lang="cs-CZ" dirty="0" smtClean="0"/>
              <a:t> </a:t>
            </a:r>
            <a:r>
              <a:rPr lang="cs-CZ" dirty="0" err="1" smtClean="0"/>
              <a:t>Lémniá</a:t>
            </a:r>
            <a:r>
              <a:rPr lang="cs-CZ" dirty="0" smtClean="0"/>
              <a:t>, Athéna </a:t>
            </a:r>
            <a:r>
              <a:rPr lang="cs-CZ" dirty="0" err="1" smtClean="0"/>
              <a:t>Promachos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4" y="1637846"/>
            <a:ext cx="3003511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78" y="1537768"/>
            <a:ext cx="2373086" cy="454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028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dirty="0" err="1" smtClean="0"/>
              <a:t>Feidova</a:t>
            </a:r>
            <a:r>
              <a:rPr lang="cs-CZ" sz="3200" dirty="0" smtClean="0"/>
              <a:t> socha v Olympii – dřevěné jádro, zdobené slonovinou, vyrobené </a:t>
            </a:r>
            <a:r>
              <a:rPr lang="cs-CZ" sz="3200" dirty="0" err="1" smtClean="0"/>
              <a:t>chryselefantinovou</a:t>
            </a:r>
            <a:r>
              <a:rPr lang="cs-CZ" sz="3200" dirty="0" smtClean="0"/>
              <a:t> technikou – šaty a vlasy byly ze zlata, 12,5m </a:t>
            </a:r>
            <a:endParaRPr lang="cs-CZ" sz="32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324894"/>
            <a:ext cx="499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4107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err="1" smtClean="0"/>
              <a:t>Skopás</a:t>
            </a:r>
            <a:r>
              <a:rPr lang="cs-CZ" sz="2800" dirty="0" smtClean="0"/>
              <a:t> (emoce a vášně) a </a:t>
            </a:r>
            <a:r>
              <a:rPr lang="cs-CZ" sz="2800" dirty="0" err="1" smtClean="0"/>
              <a:t>Praxiteles</a:t>
            </a:r>
            <a:r>
              <a:rPr lang="cs-CZ" sz="2800" dirty="0" smtClean="0"/>
              <a:t> (</a:t>
            </a:r>
            <a:r>
              <a:rPr lang="cs-CZ" sz="2800" dirty="0" err="1" smtClean="0"/>
              <a:t>Hermés</a:t>
            </a:r>
            <a:r>
              <a:rPr lang="cs-CZ" sz="2800" dirty="0" smtClean="0"/>
              <a:t>  a Dionýsos , Apollón </a:t>
            </a:r>
            <a:r>
              <a:rPr lang="cs-CZ" sz="2800" dirty="0" err="1" smtClean="0"/>
              <a:t>Sauroktónos</a:t>
            </a:r>
            <a:r>
              <a:rPr lang="cs-CZ" sz="2800" dirty="0" smtClean="0"/>
              <a:t>)</a:t>
            </a:r>
            <a:endParaRPr lang="cs-CZ" sz="28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87" y="2130878"/>
            <a:ext cx="4839607" cy="362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371" y="1200150"/>
            <a:ext cx="5106091" cy="524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5958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Helénistické období: </a:t>
            </a:r>
            <a:r>
              <a:rPr lang="cs-CZ" sz="3600" dirty="0" err="1" smtClean="0"/>
              <a:t>Afrodíta</a:t>
            </a:r>
            <a:r>
              <a:rPr lang="cs-CZ" sz="3600" dirty="0" smtClean="0"/>
              <a:t> </a:t>
            </a:r>
            <a:r>
              <a:rPr lang="cs-CZ" sz="3600" dirty="0" err="1" smtClean="0"/>
              <a:t>Mélská</a:t>
            </a:r>
            <a:r>
              <a:rPr lang="cs-CZ" sz="3600" dirty="0" smtClean="0"/>
              <a:t> a Niké </a:t>
            </a:r>
            <a:r>
              <a:rPr lang="cs-CZ" sz="3600" dirty="0" err="1" smtClean="0"/>
              <a:t>Samothrácká</a:t>
            </a:r>
            <a:endParaRPr lang="cs-CZ" sz="36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771763"/>
            <a:ext cx="2286000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007" y="1485900"/>
            <a:ext cx="3501915" cy="483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0966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</a:t>
            </a:r>
            <a:r>
              <a:rPr lang="cs-CZ" dirty="0" err="1" smtClean="0"/>
              <a:t>áokoón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1858169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23857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Malířství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Velmi málo dochovaných děl</a:t>
            </a:r>
          </a:p>
          <a:p>
            <a:r>
              <a:rPr lang="cs-CZ" dirty="0" smtClean="0"/>
              <a:t>Řecké vázy</a:t>
            </a:r>
          </a:p>
          <a:p>
            <a:r>
              <a:rPr lang="cs-CZ" dirty="0" smtClean="0"/>
              <a:t>Mozaiky a fresky</a:t>
            </a:r>
          </a:p>
          <a:p>
            <a:r>
              <a:rPr lang="cs-CZ" dirty="0" smtClean="0"/>
              <a:t>Enkaustika</a:t>
            </a:r>
          </a:p>
          <a:p>
            <a:r>
              <a:rPr lang="cs-CZ" dirty="0" smtClean="0"/>
              <a:t>Příběh Plinia st. o uměleckém snaze </a:t>
            </a:r>
            <a:r>
              <a:rPr lang="cs-CZ" dirty="0" err="1" smtClean="0"/>
              <a:t>Parrhasia</a:t>
            </a:r>
            <a:r>
              <a:rPr lang="cs-CZ" dirty="0" smtClean="0"/>
              <a:t> </a:t>
            </a:r>
            <a:r>
              <a:rPr lang="cs-CZ" dirty="0"/>
              <a:t>se </a:t>
            </a:r>
            <a:r>
              <a:rPr lang="cs-CZ" dirty="0" err="1" smtClean="0"/>
              <a:t>Zeuxisem</a:t>
            </a:r>
            <a:r>
              <a:rPr lang="cs-CZ" dirty="0" smtClean="0"/>
              <a:t> napodobit přírodu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17587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89" y="1869622"/>
            <a:ext cx="5610123" cy="403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322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</TotalTime>
  <Words>1102</Words>
  <Application>Microsoft Office PowerPoint</Application>
  <PresentationFormat>Widescreen</PresentationFormat>
  <Paragraphs>229</Paragraphs>
  <Slides>100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4" baseType="lpstr">
      <vt:lpstr>Arial</vt:lpstr>
      <vt:lpstr>Calibri</vt:lpstr>
      <vt:lpstr>Calibri Light</vt:lpstr>
      <vt:lpstr>Office Theme</vt:lpstr>
      <vt:lpstr>Základy výtvarné kultury</vt:lpstr>
      <vt:lpstr>Úvod do výtvarné kultury</vt:lpstr>
      <vt:lpstr>Obory výtvarného umění</vt:lpstr>
      <vt:lpstr>Vědy o výtvarném umění</vt:lpstr>
      <vt:lpstr>     Nejobecnější pojem  Sloh   Styl </vt:lpstr>
      <vt:lpstr>Architektura</vt:lpstr>
      <vt:lpstr>Sochařství</vt:lpstr>
      <vt:lpstr>Malířství</vt:lpstr>
      <vt:lpstr>Grafika</vt:lpstr>
      <vt:lpstr>Užité umění</vt:lpstr>
      <vt:lpstr>Časová osa, hlavní přehled</vt:lpstr>
      <vt:lpstr>Pravěk</vt:lpstr>
      <vt:lpstr>Člověk neandertálský 300 000-25 000 př.n.l.? </vt:lpstr>
      <vt:lpstr>Homo sapiens</vt:lpstr>
      <vt:lpstr>Paleolitická kultura</vt:lpstr>
      <vt:lpstr>První malířský projev: 40 000-30 000 př.n.l.  Makaronské kresby</vt:lpstr>
      <vt:lpstr>Altamira</vt:lpstr>
      <vt:lpstr>Rouffignac</vt:lpstr>
      <vt:lpstr>Lascaux</vt:lpstr>
      <vt:lpstr>JESKYNĚ PINDAL</vt:lpstr>
      <vt:lpstr>DROBNÁ PLASTIKA – VĚSTONICKÁ VENUŠE  30-27TIS. </vt:lpstr>
      <vt:lpstr>WILLENDORFSKÁ VENUŠE</vt:lpstr>
      <vt:lpstr>VENUŠE Z LESPUQUE</vt:lpstr>
      <vt:lpstr>DROBNÉ SOŠKY</vt:lpstr>
      <vt:lpstr>DROBNÉ SOŠKY</vt:lpstr>
      <vt:lpstr>PowerPoint Presentation</vt:lpstr>
      <vt:lpstr>Jeskyně Šipka</vt:lpstr>
      <vt:lpstr>Jeskyně Pekárna</vt:lpstr>
      <vt:lpstr>Neolitická revoluce</vt:lpstr>
      <vt:lpstr>Mezolit a neolit</vt:lpstr>
      <vt:lpstr>ARCHITEKTURA – MEGALITICKÁ -MENHIR</vt:lpstr>
      <vt:lpstr>DOLMEN</vt:lpstr>
      <vt:lpstr>KROMLECHY</vt:lpstr>
      <vt:lpstr>KERAMIKA</vt:lpstr>
      <vt:lpstr>Tkalcovství</vt:lpstr>
      <vt:lpstr>Doba bronzová –společenská dělba práce</vt:lpstr>
      <vt:lpstr>DOBA BRONZOVÁ</vt:lpstr>
      <vt:lpstr>NEJSTARŠÍ CIVILIZACE</vt:lpstr>
      <vt:lpstr>Egyptská architektura</vt:lpstr>
      <vt:lpstr>funkce</vt:lpstr>
      <vt:lpstr>Egyptské  chrámy</vt:lpstr>
      <vt:lpstr>PowerPoint Presentation</vt:lpstr>
      <vt:lpstr>Skalní  chámy</vt:lpstr>
      <vt:lpstr>Pyramidy - mastaba</vt:lpstr>
      <vt:lpstr>Džosérova stupňovitá pyramida u Sakárry, Imhotep</vt:lpstr>
      <vt:lpstr>Dokument ke shlédnutí</vt:lpstr>
      <vt:lpstr>Snofrevova pyramida u Médúnu a u Dášúru</vt:lpstr>
      <vt:lpstr>Gíza, Cheopsova pyramida</vt:lpstr>
      <vt:lpstr>Údolí králů a údolí královen –Nová říše (1560-1080 př.n.l.)</vt:lpstr>
      <vt:lpstr>Egyptské sochařství a malířství</vt:lpstr>
      <vt:lpstr>Meniho paleta a Rahotep a Nofret</vt:lpstr>
      <vt:lpstr>Sedící písař a Starosta-Šéch-el-Beled</vt:lpstr>
      <vt:lpstr>Egyptské malířství</vt:lpstr>
      <vt:lpstr> Rosettská deska (hieroglyfy, démotské a řecké písmo) </vt:lpstr>
      <vt:lpstr>PowerPoint Presentation</vt:lpstr>
      <vt:lpstr>Achnatonova revoluce  14. století př.n.l. </vt:lpstr>
      <vt:lpstr>PowerPoint Presentation</vt:lpstr>
      <vt:lpstr>Mezopotámie – cca 3000-539př.n.l.</vt:lpstr>
      <vt:lpstr>Zikkurat-mezopotámská chrám,stupňovitá pyramida</vt:lpstr>
      <vt:lpstr>Panovnický palác, Babylon</vt:lpstr>
      <vt:lpstr>Ištařina brána</vt:lpstr>
      <vt:lpstr>detail</vt:lpstr>
      <vt:lpstr>Chammurappiho stéla 18.století</vt:lpstr>
      <vt:lpstr>Féničané</vt:lpstr>
      <vt:lpstr>Kréta – minojská kultura, 2500-1200př.n.l.</vt:lpstr>
      <vt:lpstr>Knossos</vt:lpstr>
      <vt:lpstr>PowerPoint Presentation</vt:lpstr>
      <vt:lpstr>PowerPoint Presentation</vt:lpstr>
      <vt:lpstr>PowerPoint Presentation</vt:lpstr>
      <vt:lpstr>PowerPoint Presentation</vt:lpstr>
      <vt:lpstr>Řecko</vt:lpstr>
      <vt:lpstr>Megaron</vt:lpstr>
      <vt:lpstr>PowerPoint Presentation</vt:lpstr>
      <vt:lpstr>Lví brána</vt:lpstr>
      <vt:lpstr>PowerPoint Presentation</vt:lpstr>
      <vt:lpstr>Atreova pokladnice -  14.století př.n.l.</vt:lpstr>
      <vt:lpstr>Umění řecké antiky</vt:lpstr>
      <vt:lpstr>Řecké sloupy – dorský, iónský a korintský                                          (sochař Kallimachos kolem roku 400př.n.l.)</vt:lpstr>
      <vt:lpstr>Héřin chrám v Olympii -7.století př.n.l.</vt:lpstr>
      <vt:lpstr>Artemidin chrám v Efesu – 6.století př.n.l</vt:lpstr>
      <vt:lpstr>Olympieion-chrám Dia Olympského </vt:lpstr>
      <vt:lpstr>Klasické období – Athénská Akropolis</vt:lpstr>
      <vt:lpstr>Partheon</vt:lpstr>
      <vt:lpstr>PowerPoint Presentation</vt:lpstr>
      <vt:lpstr>Divadlo v Epidauru</vt:lpstr>
      <vt:lpstr>Mauzoleum v Halikarnasu – 350 př.n.l. pro Mausóla</vt:lpstr>
      <vt:lpstr>Šachovnicový půdorys –hippodamický půdorys 5 stol. př.n.l.</vt:lpstr>
      <vt:lpstr>Helénistické období</vt:lpstr>
      <vt:lpstr>Sochařství </vt:lpstr>
      <vt:lpstr>Kúros a koré</vt:lpstr>
      <vt:lpstr>Myrón, kolem 450př.n.l. Diskobolos, Athéna a Silén Marsyas</vt:lpstr>
      <vt:lpstr>Polykleitos – Doryforos (kontrapost)</vt:lpstr>
      <vt:lpstr>Feidiás – Ahéna Lémniá, Athéna Promachos</vt:lpstr>
      <vt:lpstr>Feidova socha v Olympii – dřevěné jádro, zdobené slonovinou, vyrobené chryselefantinovou technikou – šaty a vlasy byly ze zlata, 12,5m </vt:lpstr>
      <vt:lpstr>Skopás (emoce a vášně) a Praxiteles (Hermés  a Dionýsos , Apollón Sauroktónos)</vt:lpstr>
      <vt:lpstr>Helénistické období: Afrodíta Mélská a Niké Samothrácká</vt:lpstr>
      <vt:lpstr>Láokoón</vt:lpstr>
      <vt:lpstr>Malířství</vt:lpstr>
      <vt:lpstr>PowerPoint Presentation</vt:lpstr>
      <vt:lpstr>Řecké vázové malířství:  Černofigurový sloh, od 530 př.n.l. červenofigurový  ve  4 př.n.l. století zaniká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výtvarné kultury</dc:title>
  <dc:creator>Jan JS. Suran</dc:creator>
  <cp:lastModifiedBy>Jan JS. Suran</cp:lastModifiedBy>
  <cp:revision>90</cp:revision>
  <dcterms:created xsi:type="dcterms:W3CDTF">2018-09-23T18:16:14Z</dcterms:created>
  <dcterms:modified xsi:type="dcterms:W3CDTF">2020-10-21T18:12:05Z</dcterms:modified>
</cp:coreProperties>
</file>