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5" r:id="rId3"/>
    <p:sldId id="266" r:id="rId4"/>
    <p:sldId id="257" r:id="rId5"/>
    <p:sldId id="272" r:id="rId6"/>
    <p:sldId id="267" r:id="rId7"/>
    <p:sldId id="259" r:id="rId8"/>
    <p:sldId id="260" r:id="rId9"/>
    <p:sldId id="262" r:id="rId10"/>
    <p:sldId id="282" r:id="rId11"/>
    <p:sldId id="271" r:id="rId12"/>
    <p:sldId id="263" r:id="rId13"/>
    <p:sldId id="273" r:id="rId14"/>
    <p:sldId id="278" r:id="rId15"/>
    <p:sldId id="274" r:id="rId16"/>
    <p:sldId id="275" r:id="rId17"/>
    <p:sldId id="281" r:id="rId18"/>
    <p:sldId id="290" r:id="rId19"/>
    <p:sldId id="277" r:id="rId20"/>
    <p:sldId id="285" r:id="rId21"/>
    <p:sldId id="286" r:id="rId22"/>
    <p:sldId id="291" r:id="rId23"/>
    <p:sldId id="261" r:id="rId24"/>
    <p:sldId id="269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0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29CA-5610-8F48-86E4-58C1AF4E5B79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35E6E-7C4E-8846-B157-31DFC33C5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25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35E6E-7C4E-8846-B157-31DFC33C5F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9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7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9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30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6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4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0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4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4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29764-BD7C-9142-B557-AF6C92C7FAEE}" type="datetimeFigureOut">
              <a:rPr lang="en-US" smtClean="0"/>
              <a:t>02.01.16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6CDA3-C0EA-434B-A9EC-E7D3CF90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3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eoY_9tOcJQ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Lumbální</a:t>
            </a:r>
            <a:r>
              <a:rPr lang="en-US" sz="2800" dirty="0"/>
              <a:t> </a:t>
            </a:r>
            <a:r>
              <a:rPr lang="en-US" sz="2800" dirty="0" err="1"/>
              <a:t>punkce</a:t>
            </a:r>
            <a:r>
              <a:rPr lang="en-US" sz="2800" dirty="0"/>
              <a:t> – </a:t>
            </a:r>
            <a:r>
              <a:rPr lang="en-US" sz="2800" dirty="0" err="1"/>
              <a:t>technika</a:t>
            </a:r>
            <a:r>
              <a:rPr lang="en-US" sz="2800" dirty="0"/>
              <a:t> </a:t>
            </a:r>
            <a:r>
              <a:rPr lang="en-US" sz="2800" dirty="0" err="1"/>
              <a:t>odběru</a:t>
            </a:r>
            <a:r>
              <a:rPr lang="en-US" sz="2800" dirty="0"/>
              <a:t>, </a:t>
            </a:r>
            <a:r>
              <a:rPr lang="en-US" sz="2800" dirty="0" err="1"/>
              <a:t>základní</a:t>
            </a:r>
            <a:r>
              <a:rPr lang="en-US" sz="2800" dirty="0"/>
              <a:t> </a:t>
            </a:r>
            <a:r>
              <a:rPr lang="en-US" sz="2800" dirty="0" err="1"/>
              <a:t>analýza</a:t>
            </a:r>
            <a:r>
              <a:rPr lang="en-US" sz="2800" dirty="0"/>
              <a:t> a </a:t>
            </a:r>
            <a:r>
              <a:rPr lang="en-US" sz="2800" dirty="0" err="1"/>
              <a:t>biochemická</a:t>
            </a:r>
            <a:r>
              <a:rPr lang="en-US" sz="2800" dirty="0"/>
              <a:t> </a:t>
            </a:r>
            <a:r>
              <a:rPr lang="en-US" sz="2800" dirty="0" err="1"/>
              <a:t>vyšetření</a:t>
            </a:r>
            <a:endParaRPr lang="en-US" sz="2800" dirty="0"/>
          </a:p>
        </p:txBody>
      </p:sp>
      <p:pic>
        <p:nvPicPr>
          <p:cNvPr id="4" name="Picture 3" descr="SafeB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0"/>
            <a:ext cx="1800000" cy="1800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368752" cy="242312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MUDr</a:t>
            </a:r>
            <a:r>
              <a:rPr lang="en-US" sz="2000" dirty="0" smtClean="0"/>
              <a:t>. Ondřej Volný</a:t>
            </a:r>
          </a:p>
          <a:p>
            <a:r>
              <a:rPr lang="en-US" sz="2000" dirty="0" smtClean="0"/>
              <a:t>prof. </a:t>
            </a:r>
            <a:r>
              <a:rPr lang="en-US" sz="2000" dirty="0" err="1" smtClean="0"/>
              <a:t>MUDr</a:t>
            </a:r>
            <a:r>
              <a:rPr lang="en-US" sz="2000" dirty="0" smtClean="0"/>
              <a:t>. Martin </a:t>
            </a:r>
            <a:r>
              <a:rPr lang="en-US" sz="2000" dirty="0" err="1" smtClean="0"/>
              <a:t>Bareš</a:t>
            </a:r>
            <a:r>
              <a:rPr lang="en-US" sz="2000" dirty="0" smtClean="0"/>
              <a:t> PhD</a:t>
            </a:r>
          </a:p>
          <a:p>
            <a:endParaRPr lang="en-US" sz="2000" dirty="0" smtClean="0"/>
          </a:p>
          <a:p>
            <a:r>
              <a:rPr lang="en-US" sz="2000" dirty="0" smtClean="0"/>
              <a:t>I. </a:t>
            </a:r>
            <a:r>
              <a:rPr lang="en-US" sz="2000" dirty="0" err="1" smtClean="0"/>
              <a:t>neurologická</a:t>
            </a:r>
            <a:r>
              <a:rPr lang="en-US" sz="2000" dirty="0" smtClean="0"/>
              <a:t> </a:t>
            </a:r>
            <a:r>
              <a:rPr lang="en-US" sz="2000" dirty="0" err="1" smtClean="0"/>
              <a:t>klinika</a:t>
            </a:r>
            <a:r>
              <a:rPr lang="en-US" sz="2000" dirty="0" smtClean="0"/>
              <a:t> FN u </a:t>
            </a:r>
            <a:r>
              <a:rPr lang="en-US" sz="2000" dirty="0" err="1" smtClean="0"/>
              <a:t>sv</a:t>
            </a:r>
            <a:r>
              <a:rPr lang="en-US" sz="2000" dirty="0" smtClean="0"/>
              <a:t>. Anny </a:t>
            </a:r>
          </a:p>
          <a:p>
            <a:r>
              <a:rPr lang="en-US" sz="2000" dirty="0" smtClean="0"/>
              <a:t>a LF </a:t>
            </a:r>
            <a:r>
              <a:rPr lang="en-US" sz="2000" dirty="0" err="1" smtClean="0"/>
              <a:t>Masarykovy</a:t>
            </a:r>
            <a:r>
              <a:rPr lang="en-US" sz="2000" dirty="0" smtClean="0"/>
              <a:t> </a:t>
            </a:r>
            <a:r>
              <a:rPr lang="en-US" sz="2000" dirty="0" err="1" smtClean="0"/>
              <a:t>univerzity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760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Analýza</a:t>
            </a:r>
            <a:r>
              <a:rPr lang="en-US" sz="2800" dirty="0" smtClean="0"/>
              <a:t> </a:t>
            </a:r>
            <a:r>
              <a:rPr lang="en-US" sz="2800" dirty="0" err="1" smtClean="0"/>
              <a:t>likvoru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1600" dirty="0" smtClean="0"/>
              <a:t>Po </a:t>
            </a:r>
            <a:r>
              <a:rPr lang="en-US" sz="1600" dirty="0" err="1" smtClean="0"/>
              <a:t>odběru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</a:t>
            </a:r>
            <a:r>
              <a:rPr lang="en-US" sz="1600" dirty="0" err="1" smtClean="0"/>
              <a:t>zkumavky</a:t>
            </a:r>
            <a:r>
              <a:rPr lang="en-US" sz="1600" dirty="0" smtClean="0"/>
              <a:t> </a:t>
            </a:r>
            <a:r>
              <a:rPr lang="en-US" sz="1600" dirty="0" err="1" smtClean="0"/>
              <a:t>uzavřeny</a:t>
            </a:r>
            <a:r>
              <a:rPr lang="en-US" sz="1600" dirty="0" smtClean="0"/>
              <a:t> a </a:t>
            </a:r>
            <a:r>
              <a:rPr lang="en-US" sz="1600" dirty="0" err="1" smtClean="0"/>
              <a:t>označeny</a:t>
            </a:r>
            <a:r>
              <a:rPr lang="en-US" sz="1600" dirty="0" smtClean="0"/>
              <a:t> </a:t>
            </a:r>
            <a:r>
              <a:rPr lang="en-US" sz="1600" dirty="0" err="1" smtClean="0"/>
              <a:t>identifikačními</a:t>
            </a:r>
            <a:r>
              <a:rPr lang="en-US" sz="1600" dirty="0" smtClean="0"/>
              <a:t> </a:t>
            </a:r>
            <a:r>
              <a:rPr lang="en-US" sz="1600" dirty="0" err="1" smtClean="0"/>
              <a:t>štítky</a:t>
            </a:r>
            <a:r>
              <a:rPr lang="en-US" sz="1600" dirty="0" smtClean="0"/>
              <a:t> </a:t>
            </a:r>
            <a:r>
              <a:rPr lang="en-US" sz="1600" dirty="0" err="1" smtClean="0"/>
              <a:t>pacienta</a:t>
            </a:r>
            <a:endParaRPr lang="en-US" sz="1600" dirty="0" smtClean="0"/>
          </a:p>
          <a:p>
            <a:pPr>
              <a:lnSpc>
                <a:spcPct val="160000"/>
              </a:lnSpc>
            </a:pPr>
            <a:endParaRPr lang="en-US" sz="1600" dirty="0" smtClean="0"/>
          </a:p>
          <a:p>
            <a:pPr>
              <a:lnSpc>
                <a:spcPct val="160000"/>
              </a:lnSpc>
            </a:pPr>
            <a:r>
              <a:rPr lang="en-US" sz="1600" dirty="0" err="1" smtClean="0"/>
              <a:t>Zkumavky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</a:t>
            </a:r>
            <a:r>
              <a:rPr lang="en-US" sz="1600" dirty="0" err="1" smtClean="0"/>
              <a:t>odeslány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vyšetření</a:t>
            </a:r>
            <a:r>
              <a:rPr lang="en-US" sz="1600" dirty="0" smtClean="0"/>
              <a:t>: </a:t>
            </a:r>
            <a:r>
              <a:rPr lang="en-US" sz="1600" dirty="0" err="1" smtClean="0"/>
              <a:t>biochemické</a:t>
            </a:r>
            <a:r>
              <a:rPr lang="en-US" sz="1600" dirty="0" smtClean="0"/>
              <a:t>, </a:t>
            </a:r>
            <a:r>
              <a:rPr lang="en-US" sz="1600" dirty="0" err="1" smtClean="0"/>
              <a:t>cytologické</a:t>
            </a:r>
            <a:r>
              <a:rPr lang="en-US" sz="1600" dirty="0" smtClean="0"/>
              <a:t> (</a:t>
            </a:r>
            <a:r>
              <a:rPr lang="en-US" sz="1600" dirty="0" err="1" smtClean="0"/>
              <a:t>buněčnost</a:t>
            </a:r>
            <a:r>
              <a:rPr lang="en-US" sz="1600" dirty="0" smtClean="0"/>
              <a:t>), </a:t>
            </a:r>
            <a:r>
              <a:rPr lang="en-US" sz="1600" dirty="0" err="1" smtClean="0"/>
              <a:t>virologické</a:t>
            </a:r>
            <a:r>
              <a:rPr lang="en-US" sz="1600" dirty="0" smtClean="0"/>
              <a:t>/</a:t>
            </a:r>
            <a:r>
              <a:rPr lang="en-US" sz="1600" dirty="0" err="1" smtClean="0"/>
              <a:t>bakteriologické</a:t>
            </a:r>
            <a:r>
              <a:rPr lang="en-US" sz="1600" dirty="0" smtClean="0"/>
              <a:t>, </a:t>
            </a:r>
            <a:r>
              <a:rPr lang="en-US" sz="1600" dirty="0" err="1" smtClean="0"/>
              <a:t>vyšetření</a:t>
            </a:r>
            <a:r>
              <a:rPr lang="en-US" sz="1600" dirty="0" smtClean="0"/>
              <a:t> </a:t>
            </a:r>
            <a:r>
              <a:rPr lang="en-US" sz="1600" dirty="0" err="1" smtClean="0"/>
              <a:t>oligoklonálních</a:t>
            </a:r>
            <a:r>
              <a:rPr lang="en-US" sz="1600" dirty="0" smtClean="0"/>
              <a:t> </a:t>
            </a:r>
            <a:r>
              <a:rPr lang="en-US" sz="1600" dirty="0" err="1" smtClean="0"/>
              <a:t>pásů</a:t>
            </a:r>
            <a:r>
              <a:rPr lang="en-US" sz="1600" dirty="0"/>
              <a:t> </a:t>
            </a:r>
            <a:r>
              <a:rPr lang="en-US" sz="1600" dirty="0" smtClean="0"/>
              <a:t>a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další</a:t>
            </a:r>
            <a:r>
              <a:rPr lang="en-US" sz="1600" dirty="0" smtClean="0"/>
              <a:t> </a:t>
            </a:r>
            <a:r>
              <a:rPr lang="en-US" sz="1600" dirty="0" err="1" smtClean="0"/>
              <a:t>speciální</a:t>
            </a:r>
            <a:r>
              <a:rPr lang="en-US" sz="1600" dirty="0" smtClean="0"/>
              <a:t> </a:t>
            </a:r>
            <a:r>
              <a:rPr lang="en-US" sz="1600" dirty="0" err="1" smtClean="0"/>
              <a:t>vyšetření</a:t>
            </a:r>
            <a:endParaRPr lang="en-US" sz="1600" dirty="0" smtClean="0"/>
          </a:p>
          <a:p>
            <a:pPr>
              <a:lnSpc>
                <a:spcPct val="160000"/>
              </a:lnSpc>
            </a:pPr>
            <a:endParaRPr lang="en-US" sz="1600" dirty="0" smtClean="0"/>
          </a:p>
          <a:p>
            <a:pPr>
              <a:lnSpc>
                <a:spcPct val="160000"/>
              </a:lnSpc>
            </a:pPr>
            <a:r>
              <a:rPr lang="en-US" sz="1600" dirty="0" err="1" smtClean="0"/>
              <a:t>Výsledky</a:t>
            </a:r>
            <a:r>
              <a:rPr lang="en-US" sz="1600" dirty="0" smtClean="0"/>
              <a:t> </a:t>
            </a:r>
            <a:r>
              <a:rPr lang="en-US" sz="1600" dirty="0" err="1" smtClean="0"/>
              <a:t>základního</a:t>
            </a:r>
            <a:r>
              <a:rPr lang="en-US" sz="1600" dirty="0" smtClean="0"/>
              <a:t> </a:t>
            </a:r>
            <a:r>
              <a:rPr lang="en-US" sz="1600" dirty="0" err="1" smtClean="0"/>
              <a:t>vyšetření</a:t>
            </a:r>
            <a:r>
              <a:rPr lang="en-US" sz="1600" dirty="0" smtClean="0"/>
              <a:t> (</a:t>
            </a:r>
            <a:r>
              <a:rPr lang="en-US" sz="1600" dirty="0" err="1" smtClean="0"/>
              <a:t>základní</a:t>
            </a:r>
            <a:r>
              <a:rPr lang="en-US" sz="1600" dirty="0" smtClean="0"/>
              <a:t> </a:t>
            </a:r>
            <a:r>
              <a:rPr lang="en-US" sz="1600" dirty="0" err="1" smtClean="0"/>
              <a:t>biochemie</a:t>
            </a:r>
            <a:r>
              <a:rPr lang="en-US" sz="1600" dirty="0" smtClean="0"/>
              <a:t> a </a:t>
            </a:r>
            <a:r>
              <a:rPr lang="en-US" sz="1600" dirty="0" err="1" smtClean="0"/>
              <a:t>buněčnost</a:t>
            </a:r>
            <a:r>
              <a:rPr lang="en-US" sz="1600" dirty="0" smtClean="0"/>
              <a:t>) </a:t>
            </a:r>
            <a:r>
              <a:rPr lang="en-US" sz="1600" dirty="0" err="1" smtClean="0"/>
              <a:t>jsou</a:t>
            </a:r>
            <a:r>
              <a:rPr lang="en-US" sz="1600" dirty="0" smtClean="0"/>
              <a:t> </a:t>
            </a:r>
            <a:r>
              <a:rPr lang="en-US" sz="1600" dirty="0" err="1" smtClean="0"/>
              <a:t>známy</a:t>
            </a:r>
            <a:r>
              <a:rPr lang="en-US" sz="1600" dirty="0" smtClean="0"/>
              <a:t> </a:t>
            </a:r>
            <a:r>
              <a:rPr lang="en-US" sz="1600" dirty="0" err="1" smtClean="0"/>
              <a:t>během</a:t>
            </a:r>
            <a:r>
              <a:rPr lang="en-US" sz="1600" dirty="0" smtClean="0"/>
              <a:t> 1-2 </a:t>
            </a:r>
            <a:r>
              <a:rPr lang="en-US" sz="1600" dirty="0" err="1" smtClean="0"/>
              <a:t>hodin</a:t>
            </a:r>
            <a:r>
              <a:rPr lang="en-US" sz="1600" dirty="0" smtClean="0"/>
              <a:t>, proto je </a:t>
            </a:r>
            <a:r>
              <a:rPr lang="en-US" sz="1600" dirty="0" err="1" smtClean="0"/>
              <a:t>možné</a:t>
            </a:r>
            <a:r>
              <a:rPr lang="en-US" sz="1600" dirty="0" smtClean="0"/>
              <a:t> </a:t>
            </a:r>
            <a:r>
              <a:rPr lang="en-US" sz="1600" dirty="0" err="1" smtClean="0"/>
              <a:t>toto</a:t>
            </a:r>
            <a:r>
              <a:rPr lang="en-US" sz="1600" dirty="0" smtClean="0"/>
              <a:t> </a:t>
            </a:r>
            <a:r>
              <a:rPr lang="en-US" sz="1600" dirty="0" err="1" smtClean="0"/>
              <a:t>vyšetření</a:t>
            </a:r>
            <a:r>
              <a:rPr lang="en-US" sz="1600" dirty="0" smtClean="0"/>
              <a:t> </a:t>
            </a:r>
            <a:r>
              <a:rPr lang="en-US" sz="1600" dirty="0" err="1" smtClean="0"/>
              <a:t>provádět</a:t>
            </a:r>
            <a:r>
              <a:rPr lang="en-US" sz="1600" dirty="0" smtClean="0"/>
              <a:t>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bez</a:t>
            </a:r>
            <a:r>
              <a:rPr lang="en-US" sz="1600" dirty="0" smtClean="0"/>
              <a:t> </a:t>
            </a:r>
            <a:r>
              <a:rPr lang="en-US" sz="1600" dirty="0" err="1" smtClean="0"/>
              <a:t>nutnosti</a:t>
            </a:r>
            <a:r>
              <a:rPr lang="en-US" sz="1600" dirty="0" smtClean="0"/>
              <a:t> </a:t>
            </a:r>
            <a:r>
              <a:rPr lang="en-US" sz="1600" dirty="0" err="1" smtClean="0"/>
              <a:t>hospitalizace</a:t>
            </a:r>
            <a:r>
              <a:rPr lang="en-US" sz="1600" dirty="0" smtClean="0"/>
              <a:t> </a:t>
            </a:r>
            <a:r>
              <a:rPr lang="en-US" sz="1600" dirty="0" err="1" smtClean="0"/>
              <a:t>pacienta</a:t>
            </a:r>
            <a:r>
              <a:rPr lang="en-US" sz="1600" dirty="0" smtClean="0"/>
              <a:t> (</a:t>
            </a:r>
            <a:r>
              <a:rPr lang="en-US" sz="1600" dirty="0" err="1" smtClean="0"/>
              <a:t>ambulantně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4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Komplikace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600" b="1" dirty="0" err="1" smtClean="0"/>
              <a:t>Lumbální</a:t>
            </a:r>
            <a:r>
              <a:rPr lang="en-US" sz="1600" b="1" dirty="0"/>
              <a:t> </a:t>
            </a:r>
            <a:r>
              <a:rPr lang="en-US" sz="1600" b="1" dirty="0" err="1" smtClean="0"/>
              <a:t>punkce</a:t>
            </a:r>
            <a:r>
              <a:rPr lang="en-US" sz="1600" b="1" dirty="0" smtClean="0"/>
              <a:t> je </a:t>
            </a:r>
            <a:r>
              <a:rPr lang="en-US" sz="1600" b="1" dirty="0" err="1" smtClean="0"/>
              <a:t>relativně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bezpečný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výkon</a:t>
            </a:r>
            <a:r>
              <a:rPr lang="en-US" sz="1600" b="1" dirty="0" smtClean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600" b="1" dirty="0" err="1" smtClean="0"/>
              <a:t>nicméně</a:t>
            </a:r>
            <a:r>
              <a:rPr lang="en-US" sz="1600" b="1" dirty="0" smtClean="0"/>
              <a:t> se </a:t>
            </a:r>
            <a:r>
              <a:rPr lang="en-US" sz="1600" b="1" dirty="0" err="1" smtClean="0"/>
              <a:t>někdy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mohou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vyskytnout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komplikace</a:t>
            </a:r>
            <a:r>
              <a:rPr lang="en-US" sz="1600" b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Post-</a:t>
            </a:r>
            <a:r>
              <a:rPr lang="en-US" sz="1600" dirty="0" err="1" smtClean="0"/>
              <a:t>punčkní</a:t>
            </a:r>
            <a:r>
              <a:rPr lang="en-US" sz="1600" dirty="0" smtClean="0"/>
              <a:t> </a:t>
            </a:r>
            <a:r>
              <a:rPr lang="en-US" sz="1600" dirty="0" err="1" smtClean="0"/>
              <a:t>bolesti</a:t>
            </a:r>
            <a:r>
              <a:rPr lang="en-US" sz="1600" dirty="0" smtClean="0"/>
              <a:t> </a:t>
            </a:r>
            <a:r>
              <a:rPr lang="en-US" sz="1600" dirty="0" err="1" smtClean="0"/>
              <a:t>hlavy</a:t>
            </a:r>
            <a:r>
              <a:rPr lang="en-US" sz="1600" dirty="0" smtClean="0"/>
              <a:t> (</a:t>
            </a:r>
            <a:r>
              <a:rPr lang="en-US" sz="1600" dirty="0" err="1" smtClean="0"/>
              <a:t>udává</a:t>
            </a:r>
            <a:r>
              <a:rPr lang="en-US" sz="1600" dirty="0" smtClean="0"/>
              <a:t> 10-30 % </a:t>
            </a:r>
            <a:r>
              <a:rPr lang="en-US" sz="1600" dirty="0" err="1" smtClean="0"/>
              <a:t>pacientů</a:t>
            </a:r>
            <a:r>
              <a:rPr lang="en-US" sz="1600" dirty="0" smtClean="0"/>
              <a:t>), </a:t>
            </a:r>
            <a:r>
              <a:rPr lang="en-US" sz="1600" dirty="0" err="1" smtClean="0"/>
              <a:t>zvýrazňují</a:t>
            </a:r>
            <a:r>
              <a:rPr lang="en-US" sz="1600" dirty="0" smtClean="0"/>
              <a:t> se </a:t>
            </a:r>
            <a:r>
              <a:rPr lang="en-US" sz="1600" dirty="0" err="1" smtClean="0"/>
              <a:t>po</a:t>
            </a:r>
            <a:r>
              <a:rPr lang="en-US" sz="1600" dirty="0" smtClean="0"/>
              <a:t> </a:t>
            </a:r>
            <a:r>
              <a:rPr lang="en-US" sz="1600" dirty="0" err="1" smtClean="0"/>
              <a:t>postavení</a:t>
            </a: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err="1" smtClean="0"/>
              <a:t>Bolesti</a:t>
            </a:r>
            <a:r>
              <a:rPr lang="en-US" sz="1600" dirty="0" smtClean="0"/>
              <a:t> v </a:t>
            </a:r>
            <a:r>
              <a:rPr lang="en-US" sz="1600" dirty="0" err="1" smtClean="0"/>
              <a:t>místě</a:t>
            </a:r>
            <a:r>
              <a:rPr lang="en-US" sz="1600" dirty="0" smtClean="0"/>
              <a:t> </a:t>
            </a:r>
            <a:r>
              <a:rPr lang="en-US" sz="1600" dirty="0" err="1" smtClean="0"/>
              <a:t>vpichu</a:t>
            </a:r>
            <a:r>
              <a:rPr lang="en-US" sz="1600" dirty="0" smtClean="0"/>
              <a:t> (</a:t>
            </a:r>
            <a:r>
              <a:rPr lang="en-US" sz="1600" dirty="0" err="1" smtClean="0"/>
              <a:t>většinou</a:t>
            </a:r>
            <a:r>
              <a:rPr lang="en-US" sz="1600" dirty="0" smtClean="0"/>
              <a:t> </a:t>
            </a:r>
            <a:r>
              <a:rPr lang="en-US" sz="1600" dirty="0" err="1" smtClean="0"/>
              <a:t>snesitelné</a:t>
            </a:r>
            <a:r>
              <a:rPr lang="en-US" sz="1600" dirty="0" smtClean="0"/>
              <a:t>, </a:t>
            </a:r>
            <a:r>
              <a:rPr lang="en-US" sz="1600" dirty="0" err="1" smtClean="0"/>
              <a:t>nevyžadující</a:t>
            </a:r>
            <a:r>
              <a:rPr lang="en-US" sz="1600" dirty="0" smtClean="0"/>
              <a:t> </a:t>
            </a:r>
            <a:r>
              <a:rPr lang="en-US" sz="1600" dirty="0" err="1" smtClean="0"/>
              <a:t>léčbu</a:t>
            </a:r>
            <a:r>
              <a:rPr lang="en-US" sz="1600" dirty="0" smtClean="0"/>
              <a:t>)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err="1" smtClean="0"/>
              <a:t>Infekce</a:t>
            </a:r>
            <a:r>
              <a:rPr lang="en-US" sz="1600" dirty="0" smtClean="0"/>
              <a:t> (</a:t>
            </a:r>
            <a:r>
              <a:rPr lang="en-US" sz="1600" dirty="0" err="1" smtClean="0"/>
              <a:t>vzácně</a:t>
            </a:r>
            <a:r>
              <a:rPr lang="en-US" sz="1600" dirty="0" smtClean="0"/>
              <a:t>)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err="1" smtClean="0"/>
              <a:t>Krvácení</a:t>
            </a:r>
            <a:r>
              <a:rPr lang="en-US" sz="1600" dirty="0" smtClean="0"/>
              <a:t> (v </a:t>
            </a:r>
            <a:r>
              <a:rPr lang="en-US" sz="1600" dirty="0" err="1" smtClean="0"/>
              <a:t>místě</a:t>
            </a:r>
            <a:r>
              <a:rPr lang="en-US" sz="1600" dirty="0" smtClean="0"/>
              <a:t> </a:t>
            </a:r>
            <a:r>
              <a:rPr lang="en-US" sz="1600" dirty="0" err="1" smtClean="0"/>
              <a:t>punkčního</a:t>
            </a:r>
            <a:r>
              <a:rPr lang="en-US" sz="1600" dirty="0" smtClean="0"/>
              <a:t> </a:t>
            </a:r>
            <a:r>
              <a:rPr lang="en-US" sz="1600" dirty="0" err="1" smtClean="0"/>
              <a:t>kanálu</a:t>
            </a:r>
            <a:r>
              <a:rPr lang="en-US" sz="1600" dirty="0" smtClean="0"/>
              <a:t>, </a:t>
            </a:r>
            <a:r>
              <a:rPr lang="en-US" sz="1600" dirty="0" err="1" smtClean="0"/>
              <a:t>vzácně</a:t>
            </a:r>
            <a:r>
              <a:rPr lang="en-US" sz="1600" dirty="0" smtClean="0"/>
              <a:t>)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err="1" smtClean="0"/>
              <a:t>Herniace</a:t>
            </a:r>
            <a:r>
              <a:rPr lang="en-US" sz="1600" dirty="0" smtClean="0"/>
              <a:t> </a:t>
            </a:r>
            <a:r>
              <a:rPr lang="en-US" sz="1600" dirty="0" err="1" smtClean="0"/>
              <a:t>mozkové</a:t>
            </a:r>
            <a:r>
              <a:rPr lang="en-US" sz="1600" dirty="0" smtClean="0"/>
              <a:t> </a:t>
            </a:r>
            <a:r>
              <a:rPr lang="en-US" sz="1600" dirty="0" err="1" smtClean="0"/>
              <a:t>tkáně</a:t>
            </a:r>
            <a:r>
              <a:rPr lang="en-US" sz="1600" dirty="0" smtClean="0"/>
              <a:t> (</a:t>
            </a:r>
            <a:r>
              <a:rPr lang="en-US" sz="1600" dirty="0" err="1" smtClean="0"/>
              <a:t>nejzávažnější</a:t>
            </a:r>
            <a:r>
              <a:rPr lang="en-US" sz="1600" dirty="0" smtClean="0"/>
              <a:t>, </a:t>
            </a:r>
            <a:r>
              <a:rPr lang="en-US" sz="1600" dirty="0" err="1" smtClean="0"/>
              <a:t>vzácně</a:t>
            </a:r>
            <a:r>
              <a:rPr lang="en-US" sz="1600" dirty="0" smtClean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9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niace mozkové tkáně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05" y="832058"/>
            <a:ext cx="6004767" cy="576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7269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Schéma</a:t>
            </a:r>
            <a:r>
              <a:rPr lang="en-US" sz="2800" dirty="0" smtClean="0"/>
              <a:t> s </a:t>
            </a:r>
            <a:r>
              <a:rPr lang="en-US" sz="2800" dirty="0" err="1" smtClean="0"/>
              <a:t>herniací</a:t>
            </a:r>
            <a:r>
              <a:rPr lang="en-US" sz="2800" dirty="0" smtClean="0"/>
              <a:t> </a:t>
            </a:r>
            <a:r>
              <a:rPr lang="en-US" sz="2800" dirty="0" err="1" smtClean="0"/>
              <a:t>mozkové</a:t>
            </a:r>
            <a:r>
              <a:rPr lang="en-US" sz="2800" dirty="0" smtClean="0"/>
              <a:t> </a:t>
            </a:r>
            <a:r>
              <a:rPr lang="en-US" sz="2800" dirty="0" err="1" smtClean="0"/>
              <a:t>tkáně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928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Vzhled</a:t>
            </a:r>
            <a:r>
              <a:rPr lang="en-US" sz="2800" dirty="0" smtClean="0"/>
              <a:t> </a:t>
            </a:r>
            <a:r>
              <a:rPr lang="en-US" sz="2800" dirty="0" err="1" smtClean="0"/>
              <a:t>likvoru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charset="2"/>
              <a:buChar char="Ø"/>
            </a:pPr>
            <a:r>
              <a:rPr lang="cs-CZ" sz="1600" b="1" dirty="0" smtClean="0"/>
              <a:t>Vzhled </a:t>
            </a:r>
            <a:r>
              <a:rPr lang="cs-CZ" sz="1600" b="1" dirty="0" err="1" smtClean="0"/>
              <a:t>likvoru</a:t>
            </a:r>
            <a:r>
              <a:rPr lang="cs-CZ" sz="1600" b="1" dirty="0" smtClean="0"/>
              <a:t> je určen množstvím bílkovin, buněk, event. dalších příměsí (např. krve):</a:t>
            </a:r>
          </a:p>
          <a:p>
            <a:pPr lvl="1">
              <a:lnSpc>
                <a:spcPct val="170000"/>
              </a:lnSpc>
            </a:pPr>
            <a:r>
              <a:rPr lang="cs-CZ" sz="1600" b="1" dirty="0" smtClean="0"/>
              <a:t>Čirý</a:t>
            </a:r>
          </a:p>
          <a:p>
            <a:pPr lvl="1">
              <a:lnSpc>
                <a:spcPct val="170000"/>
              </a:lnSpc>
            </a:pPr>
            <a:r>
              <a:rPr lang="cs-CZ" sz="1600" b="1" dirty="0" smtClean="0"/>
              <a:t>Zakalený </a:t>
            </a:r>
            <a:r>
              <a:rPr lang="cs-CZ" sz="1600" dirty="0" smtClean="0"/>
              <a:t>(počet buněk </a:t>
            </a:r>
            <a:r>
              <a:rPr lang="en-US" sz="1600" dirty="0" smtClean="0"/>
              <a:t>&gt;</a:t>
            </a:r>
            <a:r>
              <a:rPr lang="cs-CZ" sz="1600" dirty="0" smtClean="0"/>
              <a:t> </a:t>
            </a:r>
            <a:r>
              <a:rPr lang="en-US" sz="1600" dirty="0" smtClean="0"/>
              <a:t>300</a:t>
            </a:r>
            <a:r>
              <a:rPr lang="cs-CZ" sz="1600" dirty="0" smtClean="0"/>
              <a:t>/mm</a:t>
            </a:r>
            <a:r>
              <a:rPr lang="cs-CZ" sz="1600" baseline="30000" dirty="0" smtClean="0"/>
              <a:t>3)</a:t>
            </a:r>
            <a:endParaRPr lang="cs-CZ" sz="1600" b="1" dirty="0"/>
          </a:p>
          <a:p>
            <a:pPr lvl="1">
              <a:lnSpc>
                <a:spcPct val="170000"/>
              </a:lnSpc>
            </a:pPr>
            <a:r>
              <a:rPr lang="cs-CZ" sz="1600" b="1" dirty="0" smtClean="0"/>
              <a:t>Hnisavý </a:t>
            </a:r>
            <a:r>
              <a:rPr lang="cs-CZ" sz="1600" dirty="0" smtClean="0"/>
              <a:t>(počet buněk </a:t>
            </a:r>
            <a:r>
              <a:rPr lang="en-US" sz="1600" dirty="0" smtClean="0"/>
              <a:t>&gt;</a:t>
            </a:r>
            <a:r>
              <a:rPr lang="cs-CZ" sz="1600" dirty="0" smtClean="0"/>
              <a:t> 1000/mm</a:t>
            </a:r>
            <a:r>
              <a:rPr lang="cs-CZ" sz="1600" baseline="30000" dirty="0" smtClean="0"/>
              <a:t>3)</a:t>
            </a:r>
            <a:endParaRPr lang="cs-CZ" sz="1600" b="1" dirty="0"/>
          </a:p>
          <a:p>
            <a:pPr lvl="1">
              <a:lnSpc>
                <a:spcPct val="170000"/>
              </a:lnSpc>
            </a:pPr>
            <a:r>
              <a:rPr lang="cs-CZ" sz="1600" b="1" dirty="0" smtClean="0"/>
              <a:t>Xantochromní </a:t>
            </a:r>
            <a:r>
              <a:rPr lang="cs-CZ" sz="1600" dirty="0" smtClean="0"/>
              <a:t>(např. zvýšení bílkoviny)</a:t>
            </a:r>
            <a:endParaRPr lang="cs-CZ" sz="1600" b="1" dirty="0"/>
          </a:p>
          <a:p>
            <a:pPr lvl="1">
              <a:lnSpc>
                <a:spcPct val="170000"/>
              </a:lnSpc>
            </a:pPr>
            <a:r>
              <a:rPr lang="cs-CZ" sz="1600" b="1" dirty="0" smtClean="0"/>
              <a:t>Krvavě zkalený (</a:t>
            </a:r>
            <a:r>
              <a:rPr lang="cs-CZ" sz="1600" b="1" dirty="0" err="1" smtClean="0"/>
              <a:t>sanguinolentní</a:t>
            </a:r>
            <a:r>
              <a:rPr lang="cs-CZ" sz="1600" b="1" dirty="0" smtClean="0"/>
              <a:t>) </a:t>
            </a:r>
            <a:r>
              <a:rPr lang="cs-CZ" sz="1600" dirty="0" smtClean="0"/>
              <a:t>čerstvé krvácení způsobené samotnou punkcí (</a:t>
            </a:r>
            <a:r>
              <a:rPr lang="cs-CZ" sz="1600" dirty="0" err="1" smtClean="0"/>
              <a:t>likvor</a:t>
            </a:r>
            <a:r>
              <a:rPr lang="cs-CZ" sz="1600" dirty="0" smtClean="0"/>
              <a:t>    se při odběru postupně čistí; definitivně čerstvou krev od krvácení do subarachnoidálního prostoru odliší spektrofotometrická křivka – </a:t>
            </a:r>
            <a:r>
              <a:rPr lang="cs-CZ" sz="1600" dirty="0" err="1" smtClean="0"/>
              <a:t>slide</a:t>
            </a:r>
            <a:r>
              <a:rPr lang="cs-CZ" sz="1600" dirty="0" smtClean="0"/>
              <a:t> 20) nebo má charakter propraného masa – typické pro subarachnoidální krvácení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0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Biochemické vyšetření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cs-CZ" sz="1600" b="1" dirty="0" smtClean="0"/>
              <a:t>Glukóza							2,7 </a:t>
            </a:r>
            <a:r>
              <a:rPr lang="cs-CZ" sz="1600" b="1" dirty="0"/>
              <a:t>– 4,1 </a:t>
            </a:r>
            <a:r>
              <a:rPr lang="cs-CZ" sz="1600" b="1" dirty="0" err="1"/>
              <a:t>mmol</a:t>
            </a:r>
            <a:r>
              <a:rPr lang="cs-CZ" sz="1600" b="1" dirty="0"/>
              <a:t>/l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cs-CZ" sz="1600" b="1" dirty="0"/>
              <a:t>		</a:t>
            </a:r>
            <a:r>
              <a:rPr lang="cs-CZ" sz="1600" dirty="0" smtClean="0"/>
              <a:t>-</a:t>
            </a:r>
            <a:r>
              <a:rPr lang="cs-CZ" sz="1600" b="1" dirty="0" smtClean="0"/>
              <a:t> </a:t>
            </a:r>
            <a:r>
              <a:rPr lang="cs-CZ" sz="1600" dirty="0" smtClean="0"/>
              <a:t>koncentrace v </a:t>
            </a:r>
            <a:r>
              <a:rPr lang="cs-CZ" sz="1600" dirty="0" err="1" smtClean="0"/>
              <a:t>likvoru</a:t>
            </a:r>
            <a:r>
              <a:rPr lang="cs-CZ" sz="1600" dirty="0" smtClean="0"/>
              <a:t> odpovídá cca 50 % </a:t>
            </a:r>
            <a:r>
              <a:rPr lang="cs-CZ" sz="1600" dirty="0"/>
              <a:t>krevní </a:t>
            </a:r>
            <a:r>
              <a:rPr lang="cs-CZ" sz="1600" dirty="0" smtClean="0"/>
              <a:t>glukózy (pozor na hladiny u diabetiků)</a:t>
            </a:r>
            <a:endParaRPr lang="cs-CZ" sz="1600" dirty="0"/>
          </a:p>
          <a:p>
            <a:pPr>
              <a:lnSpc>
                <a:spcPct val="150000"/>
              </a:lnSpc>
              <a:buFontTx/>
              <a:buNone/>
            </a:pPr>
            <a:r>
              <a:rPr lang="cs-CZ" sz="1600" b="1" dirty="0"/>
              <a:t>	</a:t>
            </a:r>
            <a:r>
              <a:rPr lang="cs-CZ" sz="1600" dirty="0"/>
              <a:t>	</a:t>
            </a:r>
            <a:r>
              <a:rPr lang="cs-CZ" sz="1600" dirty="0" smtClean="0"/>
              <a:t>- snížena např. </a:t>
            </a:r>
            <a:r>
              <a:rPr lang="cs-CZ" sz="1600" dirty="0"/>
              <a:t>při bakteriálních a mykotických </a:t>
            </a:r>
            <a:r>
              <a:rPr lang="cs-CZ" sz="1600" dirty="0" smtClean="0"/>
              <a:t>infekcích (slouží jako zdroj energie pro rozmnožování patogenů)</a:t>
            </a:r>
            <a:endParaRPr lang="cs-CZ" sz="1600" dirty="0"/>
          </a:p>
          <a:p>
            <a:pPr>
              <a:lnSpc>
                <a:spcPct val="150000"/>
              </a:lnSpc>
              <a:buFontTx/>
              <a:buNone/>
            </a:pPr>
            <a:endParaRPr lang="cs-CZ" sz="1600" b="1" dirty="0" smtClean="0"/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cs-CZ" sz="1600" b="1" dirty="0" smtClean="0"/>
              <a:t>Laktát</a:t>
            </a:r>
            <a:r>
              <a:rPr lang="cs-CZ" sz="1600" b="1" dirty="0"/>
              <a:t>			</a:t>
            </a:r>
            <a:r>
              <a:rPr lang="cs-CZ" sz="1600" b="1" dirty="0" smtClean="0"/>
              <a:t>				1,2 </a:t>
            </a:r>
            <a:r>
              <a:rPr lang="cs-CZ" sz="1600" b="1" dirty="0"/>
              <a:t>– 1,8 </a:t>
            </a:r>
            <a:r>
              <a:rPr lang="cs-CZ" sz="1600" b="1" dirty="0" err="1"/>
              <a:t>mmol</a:t>
            </a:r>
            <a:r>
              <a:rPr lang="cs-CZ" sz="1600" b="1" dirty="0"/>
              <a:t>/l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cs-CZ" sz="1600" b="1" dirty="0"/>
              <a:t>	</a:t>
            </a:r>
            <a:r>
              <a:rPr lang="cs-CZ" sz="1600" dirty="0"/>
              <a:t>	</a:t>
            </a:r>
            <a:r>
              <a:rPr lang="cs-CZ" sz="1600" dirty="0" smtClean="0"/>
              <a:t>- typicky </a:t>
            </a:r>
            <a:r>
              <a:rPr lang="cs-CZ" sz="1600" b="1" dirty="0" smtClean="0"/>
              <a:t>zvýšen </a:t>
            </a:r>
            <a:r>
              <a:rPr lang="cs-CZ" sz="1600" b="1" dirty="0"/>
              <a:t>při </a:t>
            </a:r>
            <a:r>
              <a:rPr lang="cs-CZ" sz="1600" b="1" dirty="0" smtClean="0"/>
              <a:t>zánětu/meningitidě </a:t>
            </a:r>
            <a:r>
              <a:rPr lang="cs-CZ" sz="1600" dirty="0" smtClean="0"/>
              <a:t>(laktát/kyselina mléčná vzniká z glukózy při anaerobním metabolismu)</a:t>
            </a:r>
            <a:endParaRPr lang="cs-CZ" sz="1600" b="1" dirty="0"/>
          </a:p>
          <a:p>
            <a:pPr>
              <a:lnSpc>
                <a:spcPct val="150000"/>
              </a:lnSpc>
              <a:buFontTx/>
              <a:buNone/>
            </a:pPr>
            <a:endParaRPr lang="cs-CZ" sz="1600" b="1" dirty="0" smtClean="0"/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cs-CZ" sz="1600" b="1" dirty="0" smtClean="0"/>
              <a:t>Celková </a:t>
            </a:r>
            <a:r>
              <a:rPr lang="cs-CZ" sz="1600" b="1" dirty="0"/>
              <a:t>bílkovina 	</a:t>
            </a:r>
            <a:r>
              <a:rPr lang="cs-CZ" sz="1600" b="1" dirty="0" smtClean="0"/>
              <a:t>				&lt; 450 mg/</a:t>
            </a:r>
            <a:r>
              <a:rPr lang="cs-CZ" sz="1600" b="1" dirty="0"/>
              <a:t>l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cs-CZ" sz="1600" b="1" dirty="0"/>
              <a:t>		</a:t>
            </a:r>
            <a:r>
              <a:rPr lang="cs-CZ" sz="1600" b="1" dirty="0" smtClean="0"/>
              <a:t>- zvýšená hodnota </a:t>
            </a:r>
            <a:r>
              <a:rPr lang="cs-CZ" sz="1600" dirty="0" smtClean="0"/>
              <a:t>je typická pro probíhající zánět, porušenou </a:t>
            </a:r>
            <a:r>
              <a:rPr lang="cs-CZ" sz="1600" dirty="0" err="1" smtClean="0"/>
              <a:t>hematolikvorovou</a:t>
            </a:r>
            <a:r>
              <a:rPr lang="cs-CZ" sz="1600" dirty="0" smtClean="0"/>
              <a:t> bariéru (bílkoviny do </a:t>
            </a:r>
            <a:r>
              <a:rPr lang="cs-CZ" sz="1600" dirty="0" err="1" smtClean="0"/>
              <a:t>likvoru</a:t>
            </a:r>
            <a:r>
              <a:rPr lang="cs-CZ" sz="1600" dirty="0" smtClean="0"/>
              <a:t> pronikají z krve) nebo pro míšní kompresi (např. útlak míchy ploténkou)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8905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Cytologie</a:t>
            </a:r>
            <a:r>
              <a:rPr lang="en-US" sz="2800" dirty="0" smtClean="0"/>
              <a:t> (</a:t>
            </a:r>
            <a:r>
              <a:rPr lang="en-US" sz="2800" dirty="0" err="1" smtClean="0"/>
              <a:t>buněčnost</a:t>
            </a:r>
            <a:r>
              <a:rPr lang="en-US" sz="2800" dirty="0" smtClean="0"/>
              <a:t>) </a:t>
            </a:r>
            <a:r>
              <a:rPr lang="en-US" sz="2800" dirty="0" err="1" smtClean="0"/>
              <a:t>likvoru</a:t>
            </a:r>
            <a:r>
              <a:rPr lang="en-US" sz="2800" dirty="0" smtClean="0"/>
              <a:t> 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88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b="1" dirty="0" smtClean="0"/>
              <a:t>Cytologické vyšetření slouží ke stanovení počtu a typu buněk přítomných v </a:t>
            </a:r>
            <a:r>
              <a:rPr lang="cs-CZ" sz="1600" b="1" dirty="0" err="1" smtClean="0"/>
              <a:t>likvoru</a:t>
            </a:r>
            <a:endParaRPr lang="cs-CZ" sz="1600" b="1" dirty="0"/>
          </a:p>
          <a:p>
            <a:pPr>
              <a:lnSpc>
                <a:spcPct val="150000"/>
              </a:lnSpc>
            </a:pPr>
            <a:r>
              <a:rPr lang="cs-CZ" sz="1600" b="1" dirty="0" smtClean="0"/>
              <a:t>Fyziologicky jsou v </a:t>
            </a:r>
            <a:r>
              <a:rPr lang="cs-CZ" sz="1600" b="1" dirty="0" err="1" smtClean="0"/>
              <a:t>likvoru</a:t>
            </a:r>
            <a:r>
              <a:rPr lang="cs-CZ" sz="1600" b="1" dirty="0" smtClean="0"/>
              <a:t> přítomny jen elementy mononukleární řady (max. 5 buněk)</a:t>
            </a:r>
          </a:p>
          <a:p>
            <a:pPr>
              <a:lnSpc>
                <a:spcPct val="150000"/>
              </a:lnSpc>
              <a:buFontTx/>
              <a:buNone/>
            </a:pPr>
            <a:endParaRPr lang="cs-CZ" sz="1600" b="1" dirty="0" smtClean="0"/>
          </a:p>
          <a:p>
            <a:pPr>
              <a:lnSpc>
                <a:spcPct val="150000"/>
              </a:lnSpc>
            </a:pPr>
            <a:r>
              <a:rPr lang="cs-CZ" sz="1600" b="1" dirty="0" smtClean="0"/>
              <a:t>Cytologie: 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400" b="1" dirty="0" smtClean="0"/>
              <a:t>Kvantitativní cytologie </a:t>
            </a:r>
            <a:r>
              <a:rPr lang="cs-CZ" sz="1400" dirty="0" smtClean="0"/>
              <a:t>(počet buněk)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400" b="1" dirty="0" smtClean="0"/>
              <a:t>Kvalitativní cytologie </a:t>
            </a:r>
            <a:r>
              <a:rPr lang="cs-CZ" sz="1400" dirty="0" smtClean="0"/>
              <a:t>(cytologický preparát – morfologie buněk)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400" b="1" dirty="0" err="1" smtClean="0"/>
              <a:t>Cytoflowmetrie</a:t>
            </a:r>
            <a:r>
              <a:rPr lang="cs-CZ" sz="1400" b="1" dirty="0" smtClean="0"/>
              <a:t> </a:t>
            </a:r>
            <a:r>
              <a:rPr lang="cs-CZ" sz="1400" dirty="0" smtClean="0"/>
              <a:t>(slouží k určení antigenů na povrchu imunitních buněk, slouží k diagnostice nádorového postižení CNS, leukémií a lymfomů, které mohou CNS postihnout)</a:t>
            </a:r>
            <a:endParaRPr lang="cs-CZ" sz="1400" b="1" i="1" dirty="0" smtClean="0"/>
          </a:p>
          <a:p>
            <a:pPr marL="0" indent="0">
              <a:lnSpc>
                <a:spcPct val="150000"/>
              </a:lnSpc>
              <a:buNone/>
            </a:pPr>
            <a:endParaRPr lang="cs-CZ" sz="1600" b="1" dirty="0" smtClean="0"/>
          </a:p>
          <a:p>
            <a:pPr>
              <a:lnSpc>
                <a:spcPct val="150000"/>
              </a:lnSpc>
            </a:pPr>
            <a:r>
              <a:rPr lang="cs-CZ" sz="1600" b="1" dirty="0" smtClean="0"/>
              <a:t>Elementy lymfocytární řady v diagnostice zánětu CNS: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400" b="1" dirty="0" smtClean="0"/>
              <a:t>Přítomnost lymfocytů </a:t>
            </a:r>
            <a:r>
              <a:rPr lang="cs-CZ" sz="1400" dirty="0" smtClean="0"/>
              <a:t>svědčí spíše pro virový zánět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400" b="1" dirty="0" smtClean="0"/>
              <a:t>Přítomnost lymfo-</a:t>
            </a:r>
            <a:r>
              <a:rPr lang="cs-CZ" sz="1400" b="1" dirty="0" err="1" smtClean="0"/>
              <a:t>plazmocytů</a:t>
            </a:r>
            <a:r>
              <a:rPr lang="cs-CZ" sz="1400" b="1" dirty="0" smtClean="0"/>
              <a:t> </a:t>
            </a:r>
            <a:r>
              <a:rPr lang="cs-CZ" sz="1400" dirty="0" smtClean="0"/>
              <a:t>svědčí </a:t>
            </a:r>
            <a:r>
              <a:rPr lang="cs-CZ" sz="1400" dirty="0"/>
              <a:t>p</a:t>
            </a:r>
            <a:r>
              <a:rPr lang="cs-CZ" sz="1400" dirty="0" smtClean="0"/>
              <a:t>ro subakutní/chronický zánět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400" dirty="0"/>
              <a:t>	</a:t>
            </a:r>
            <a:r>
              <a:rPr lang="cs-CZ" sz="1400" dirty="0" smtClean="0"/>
              <a:t>(např. přítomny i u roztroušené sklerózy)</a:t>
            </a:r>
            <a:endParaRPr lang="en-US" sz="1400" dirty="0"/>
          </a:p>
        </p:txBody>
      </p:sp>
      <p:pic>
        <p:nvPicPr>
          <p:cNvPr id="4" name="Picture 3" descr="lymfocyt plazmocyt 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5" t="37718" r="30449" b="38421"/>
          <a:stretch/>
        </p:blipFill>
        <p:spPr>
          <a:xfrm>
            <a:off x="6487438" y="4972336"/>
            <a:ext cx="2340987" cy="169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6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Cytologie</a:t>
            </a:r>
            <a:r>
              <a:rPr lang="en-US" sz="2800" dirty="0" smtClean="0"/>
              <a:t> (</a:t>
            </a:r>
            <a:r>
              <a:rPr lang="en-US" sz="2800" dirty="0" err="1" smtClean="0"/>
              <a:t>buněčnost</a:t>
            </a:r>
            <a:r>
              <a:rPr lang="en-US" sz="2800" dirty="0" smtClean="0"/>
              <a:t>) </a:t>
            </a:r>
            <a:r>
              <a:rPr lang="en-US" sz="2800" dirty="0" err="1" smtClean="0"/>
              <a:t>likvoru</a:t>
            </a:r>
            <a:r>
              <a:rPr lang="en-US" sz="2800" dirty="0" smtClean="0"/>
              <a:t> II</a:t>
            </a:r>
            <a:endParaRPr lang="cs-CZ" sz="2800" b="1" u="sng" dirty="0">
              <a:latin typeface="Courier New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26030"/>
            <a:ext cx="8229600" cy="535519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b="1" dirty="0" smtClean="0"/>
              <a:t> Elementy </a:t>
            </a:r>
            <a:r>
              <a:rPr lang="cs-CZ" sz="1600" b="1" dirty="0" err="1"/>
              <a:t>monocytární</a:t>
            </a:r>
            <a:r>
              <a:rPr lang="cs-CZ" sz="1600" b="1" dirty="0"/>
              <a:t> řady: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400" b="1" dirty="0"/>
              <a:t>Klidové monocyty </a:t>
            </a:r>
            <a:r>
              <a:rPr lang="cs-CZ" sz="1400" dirty="0" smtClean="0"/>
              <a:t>– fyziologicky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endParaRPr lang="cs-CZ" sz="1400" dirty="0" smtClean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400" b="1" dirty="0" err="1" smtClean="0"/>
              <a:t>Erytrofágy</a:t>
            </a:r>
            <a:r>
              <a:rPr lang="cs-CZ" sz="1400" b="1" dirty="0"/>
              <a:t>, </a:t>
            </a:r>
            <a:r>
              <a:rPr lang="cs-CZ" sz="1400" b="1" dirty="0" err="1"/>
              <a:t>Siderofágy</a:t>
            </a:r>
            <a:r>
              <a:rPr lang="cs-CZ" sz="1400" b="1" dirty="0"/>
              <a:t> </a:t>
            </a:r>
            <a:r>
              <a:rPr lang="cs-CZ" sz="1400" dirty="0" smtClean="0"/>
              <a:t>– makrofágy obsahující vakuoly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00" dirty="0"/>
              <a:t>	</a:t>
            </a:r>
            <a:r>
              <a:rPr lang="cs-CZ" sz="1400" dirty="0" smtClean="0"/>
              <a:t>s červenými krvinkami, resp. komplexy železa 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400" b="1" dirty="0" smtClean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400" b="1" dirty="0" err="1" smtClean="0"/>
              <a:t>Lipofágy</a:t>
            </a:r>
            <a:r>
              <a:rPr lang="cs-CZ" sz="1400" b="1" dirty="0" smtClean="0"/>
              <a:t> </a:t>
            </a:r>
            <a:r>
              <a:rPr lang="cs-CZ" sz="1400" dirty="0"/>
              <a:t>– </a:t>
            </a:r>
            <a:r>
              <a:rPr lang="cs-CZ" sz="1400" dirty="0" smtClean="0"/>
              <a:t>makrofágy obsahující vakuoly s myelinem a jeho rozpadovými produkty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400" dirty="0"/>
              <a:t>	</a:t>
            </a:r>
            <a:r>
              <a:rPr lang="cs-CZ" sz="1400" dirty="0" smtClean="0"/>
              <a:t>(známka destrukce bílé hmoty</a:t>
            </a:r>
            <a:r>
              <a:rPr lang="cs-CZ" sz="1200" dirty="0" smtClean="0"/>
              <a:t>)</a:t>
            </a:r>
          </a:p>
          <a:p>
            <a:pPr>
              <a:lnSpc>
                <a:spcPct val="150000"/>
              </a:lnSpc>
              <a:buFontTx/>
              <a:buNone/>
            </a:pP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b="1" dirty="0" smtClean="0"/>
              <a:t>Elementy </a:t>
            </a:r>
            <a:r>
              <a:rPr lang="cs-CZ" sz="1600" b="1" dirty="0"/>
              <a:t>myeloidní řady – </a:t>
            </a:r>
            <a:r>
              <a:rPr lang="cs-CZ" sz="1600" b="1" dirty="0" err="1" smtClean="0"/>
              <a:t>polynukleáry</a:t>
            </a:r>
            <a:r>
              <a:rPr lang="cs-CZ" sz="1600" b="1" dirty="0" smtClean="0"/>
              <a:t>: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400" b="1" dirty="0" err="1" smtClean="0"/>
              <a:t>Neutrofily</a:t>
            </a:r>
            <a:r>
              <a:rPr lang="cs-CZ" sz="1400" b="1" dirty="0" smtClean="0"/>
              <a:t> </a:t>
            </a:r>
            <a:r>
              <a:rPr lang="cs-CZ" sz="1400" dirty="0" smtClean="0"/>
              <a:t>– bakteriální meningitida</a:t>
            </a:r>
            <a:r>
              <a:rPr lang="cs-CZ" sz="1400" dirty="0"/>
              <a:t> </a:t>
            </a:r>
            <a:r>
              <a:rPr lang="cs-CZ" sz="1400" dirty="0" smtClean="0"/>
              <a:t>(</a:t>
            </a:r>
            <a:r>
              <a:rPr lang="cs-CZ" sz="1400" b="1" dirty="0" err="1" smtClean="0"/>
              <a:t>slide</a:t>
            </a:r>
            <a:r>
              <a:rPr lang="cs-CZ" sz="1400" b="1" dirty="0" smtClean="0"/>
              <a:t> 18)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400" b="1" dirty="0" err="1" smtClean="0"/>
              <a:t>Eosinofily</a:t>
            </a:r>
            <a:r>
              <a:rPr lang="cs-CZ" sz="1400" b="1" dirty="0" smtClean="0"/>
              <a:t> </a:t>
            </a:r>
            <a:r>
              <a:rPr lang="cs-CZ" sz="1400" dirty="0"/>
              <a:t>– parazitární onemocnění</a:t>
            </a:r>
            <a:endParaRPr lang="cs-CZ" sz="1400" b="1" dirty="0"/>
          </a:p>
        </p:txBody>
      </p:sp>
      <p:pic>
        <p:nvPicPr>
          <p:cNvPr id="2" name="Picture 1" descr="erytrofagocyto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20" y="1738805"/>
            <a:ext cx="2182368" cy="196900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5248094" y="2723308"/>
            <a:ext cx="2126778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15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Fuchs-</a:t>
            </a:r>
            <a:r>
              <a:rPr lang="en-US" sz="2800" dirty="0" err="1" smtClean="0"/>
              <a:t>Rosenthalova</a:t>
            </a:r>
            <a:r>
              <a:rPr lang="en-US" sz="2800" dirty="0" smtClean="0"/>
              <a:t> </a:t>
            </a:r>
            <a:r>
              <a:rPr lang="en-US" sz="2800" dirty="0" err="1" smtClean="0"/>
              <a:t>komůrka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err="1" smtClean="0"/>
              <a:t>sloužící</a:t>
            </a:r>
            <a:r>
              <a:rPr lang="en-US" sz="2800" dirty="0" smtClean="0"/>
              <a:t> k </a:t>
            </a:r>
            <a:r>
              <a:rPr lang="en-US" sz="2800" dirty="0" err="1" smtClean="0"/>
              <a:t>počítání</a:t>
            </a:r>
            <a:r>
              <a:rPr lang="en-US" sz="2800" dirty="0" smtClean="0"/>
              <a:t> </a:t>
            </a:r>
            <a:r>
              <a:rPr lang="en-US" sz="2800" dirty="0" err="1" smtClean="0"/>
              <a:t>buněk</a:t>
            </a:r>
            <a:r>
              <a:rPr lang="en-US" sz="2800" dirty="0" smtClean="0"/>
              <a:t>)</a:t>
            </a:r>
            <a:endParaRPr lang="cs-CZ" sz="2800" b="1" u="sng" dirty="0">
              <a:latin typeface="Courier New" charset="0"/>
            </a:endParaRPr>
          </a:p>
        </p:txBody>
      </p:sp>
      <p:pic>
        <p:nvPicPr>
          <p:cNvPr id="2" name="Picture 1" descr="Fuchs Rosenthalova komurk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17638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2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Serózní</a:t>
            </a:r>
            <a:r>
              <a:rPr lang="en-US" sz="2800" dirty="0" smtClean="0"/>
              <a:t> versus </a:t>
            </a:r>
            <a:r>
              <a:rPr lang="en-US" sz="2800" dirty="0" err="1" smtClean="0"/>
              <a:t>hnisavá</a:t>
            </a:r>
            <a:r>
              <a:rPr lang="en-US" sz="2800" dirty="0" smtClean="0"/>
              <a:t> </a:t>
            </a:r>
            <a:r>
              <a:rPr lang="en-US" sz="2800" dirty="0" err="1" smtClean="0"/>
              <a:t>meningitida</a:t>
            </a:r>
            <a:endParaRPr lang="cs-CZ" sz="2800" b="1" u="sng" dirty="0">
              <a:latin typeface="Courier New" charset="0"/>
            </a:endParaRPr>
          </a:p>
        </p:txBody>
      </p:sp>
      <p:pic>
        <p:nvPicPr>
          <p:cNvPr id="3" name="Picture 2" descr="serozni zanet sipky ukazuji plazmocy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4" y="1417638"/>
            <a:ext cx="3840000" cy="2880000"/>
          </a:xfrm>
          <a:prstGeom prst="rect">
            <a:avLst/>
          </a:prstGeom>
        </p:spPr>
      </p:pic>
      <p:pic>
        <p:nvPicPr>
          <p:cNvPr id="4" name="Picture 3" descr="purulen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30" y="3705500"/>
            <a:ext cx="3840000" cy="28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629" y="4329767"/>
            <a:ext cx="3381425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err="1" smtClean="0"/>
              <a:t>Šipky</a:t>
            </a:r>
            <a:r>
              <a:rPr lang="en-US" sz="1600" dirty="0" smtClean="0"/>
              <a:t> </a:t>
            </a:r>
            <a:r>
              <a:rPr lang="en-US" sz="1600" dirty="0" err="1" smtClean="0"/>
              <a:t>ukazují</a:t>
            </a:r>
            <a:r>
              <a:rPr lang="en-US" sz="1600" dirty="0" smtClean="0"/>
              <a:t> </a:t>
            </a:r>
            <a:r>
              <a:rPr lang="en-US" sz="1600" dirty="0" err="1" smtClean="0"/>
              <a:t>aktivované</a:t>
            </a:r>
            <a:r>
              <a:rPr lang="en-US" sz="1600" dirty="0" smtClean="0"/>
              <a:t> </a:t>
            </a:r>
            <a:r>
              <a:rPr lang="en-US" sz="1600" dirty="0" err="1" smtClean="0"/>
              <a:t>imunitní</a:t>
            </a:r>
            <a:r>
              <a:rPr lang="en-US" sz="1600" dirty="0" smtClean="0"/>
              <a:t> </a:t>
            </a:r>
            <a:r>
              <a:rPr lang="en-US" sz="1600" dirty="0" err="1" smtClean="0"/>
              <a:t>buňky</a:t>
            </a:r>
            <a:r>
              <a:rPr lang="en-US" sz="1600" dirty="0" smtClean="0"/>
              <a:t> </a:t>
            </a:r>
            <a:r>
              <a:rPr lang="en-US" sz="1600" dirty="0" err="1" smtClean="0"/>
              <a:t>typické</a:t>
            </a:r>
            <a:r>
              <a:rPr lang="en-US" sz="1600" dirty="0" smtClean="0"/>
              <a:t> pro </a:t>
            </a:r>
            <a:r>
              <a:rPr lang="en-US" sz="1600" dirty="0" err="1" smtClean="0"/>
              <a:t>serózní</a:t>
            </a:r>
            <a:r>
              <a:rPr lang="en-US" sz="1600" dirty="0" smtClean="0"/>
              <a:t> </a:t>
            </a:r>
            <a:r>
              <a:rPr lang="en-US" sz="1600" dirty="0" err="1" smtClean="0"/>
              <a:t>zánět</a:t>
            </a:r>
            <a:r>
              <a:rPr lang="en-US" sz="16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/>
              <a:t>(</a:t>
            </a:r>
            <a:r>
              <a:rPr lang="en-US" sz="1600" dirty="0" err="1" smtClean="0"/>
              <a:t>např</a:t>
            </a:r>
            <a:r>
              <a:rPr lang="en-US" sz="1600" dirty="0" smtClean="0"/>
              <a:t>. </a:t>
            </a:r>
            <a:r>
              <a:rPr lang="en-US" sz="1600" dirty="0"/>
              <a:t>u</a:t>
            </a:r>
            <a:r>
              <a:rPr lang="en-US" sz="1600" dirty="0" smtClean="0"/>
              <a:t> </a:t>
            </a:r>
            <a:r>
              <a:rPr lang="en-US" sz="1600" dirty="0" err="1" smtClean="0"/>
              <a:t>borreliózy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849673" y="2768607"/>
            <a:ext cx="3381425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err="1" smtClean="0"/>
              <a:t>Záplava</a:t>
            </a:r>
            <a:r>
              <a:rPr lang="en-US" sz="1600" dirty="0" smtClean="0"/>
              <a:t> </a:t>
            </a:r>
            <a:r>
              <a:rPr lang="en-US" sz="1600" dirty="0" err="1" smtClean="0"/>
              <a:t>neutrofilů</a:t>
            </a:r>
            <a:r>
              <a:rPr lang="en-US" sz="1600" dirty="0"/>
              <a:t> </a:t>
            </a:r>
            <a:r>
              <a:rPr lang="en-US" sz="1600" dirty="0" err="1" smtClean="0"/>
              <a:t>typických</a:t>
            </a:r>
            <a:r>
              <a:rPr lang="en-US" sz="1600" dirty="0" smtClean="0"/>
              <a:t> pro </a:t>
            </a:r>
            <a:r>
              <a:rPr lang="en-US" sz="1600" dirty="0" err="1" smtClean="0"/>
              <a:t>hnisavé</a:t>
            </a:r>
            <a:r>
              <a:rPr lang="en-US" sz="1600" dirty="0" smtClean="0"/>
              <a:t> (</a:t>
            </a:r>
            <a:r>
              <a:rPr lang="en-US" sz="1600" dirty="0" err="1" smtClean="0"/>
              <a:t>purulentní</a:t>
            </a:r>
            <a:r>
              <a:rPr lang="en-US" sz="1600" dirty="0" smtClean="0"/>
              <a:t>) </a:t>
            </a:r>
            <a:r>
              <a:rPr lang="en-US" sz="1600" dirty="0" err="1" smtClean="0"/>
              <a:t>meningitidy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43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Spektrofotometrie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b="1" dirty="0" smtClean="0"/>
              <a:t>Na základě optických vlastností hemoglobinu a jeho metabolitů (rozpadových produktů) lze diagnostikovat proběhlé krvácení do subarachnoidálního prostoru:</a:t>
            </a:r>
          </a:p>
          <a:p>
            <a:pPr>
              <a:lnSpc>
                <a:spcPct val="150000"/>
              </a:lnSpc>
              <a:buFontTx/>
              <a:buNone/>
            </a:pPr>
            <a:endParaRPr lang="cs-CZ" sz="1600" b="1" dirty="0" smtClean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600" b="1" dirty="0" smtClean="0"/>
              <a:t>Přítomnost oxyhemoglobinu (pík u vlnové délky 415 </a:t>
            </a:r>
            <a:r>
              <a:rPr lang="cs-CZ" sz="1600" b="1" dirty="0" err="1" smtClean="0"/>
              <a:t>nm</a:t>
            </a:r>
            <a:r>
              <a:rPr lang="cs-CZ" sz="1600" b="1" dirty="0" smtClean="0"/>
              <a:t>) svědčí pro čerstvé krvácení do likvorových prostor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endParaRPr lang="cs-CZ" sz="1600" b="1" dirty="0"/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r>
              <a:rPr lang="cs-CZ" sz="1600" b="1" dirty="0" smtClean="0"/>
              <a:t>Přítomnost bilirubinu (pík při 420-460 </a:t>
            </a:r>
            <a:r>
              <a:rPr lang="cs-CZ" sz="1600" b="1" dirty="0" err="1" smtClean="0"/>
              <a:t>nm</a:t>
            </a:r>
            <a:r>
              <a:rPr lang="cs-CZ" sz="1600" b="1" dirty="0" smtClean="0"/>
              <a:t>) může svědčit pro proběhlé krvácení </a:t>
            </a:r>
            <a:r>
              <a:rPr lang="cs-CZ" sz="1600" dirty="0" smtClean="0"/>
              <a:t>(metabolit převládá </a:t>
            </a:r>
            <a:r>
              <a:rPr lang="cs-CZ" sz="1600" dirty="0"/>
              <a:t>od 4. </a:t>
            </a:r>
            <a:r>
              <a:rPr lang="cs-CZ" sz="1600" dirty="0" smtClean="0"/>
              <a:t>dne po krvácení; falešně pozitivně může být zvýšen u pacientů se zvýšenými hodnotami sérového bilirubinu a s porušenou hematoencefalickou bariérou)</a:t>
            </a:r>
            <a:endParaRPr lang="cs-CZ" sz="1600" b="1" dirty="0"/>
          </a:p>
          <a:p>
            <a:pPr>
              <a:lnSpc>
                <a:spcPct val="150000"/>
              </a:lnSpc>
              <a:buFontTx/>
              <a:buNone/>
            </a:pPr>
            <a:r>
              <a:rPr lang="cs-CZ" sz="1600" dirty="0"/>
              <a:t>			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94250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Mozkomíšní</a:t>
            </a:r>
            <a:r>
              <a:rPr lang="en-US" sz="2800" dirty="0" smtClean="0"/>
              <a:t> </a:t>
            </a:r>
            <a:r>
              <a:rPr lang="en-US" sz="2800" dirty="0" err="1" smtClean="0"/>
              <a:t>mok</a:t>
            </a:r>
            <a:r>
              <a:rPr lang="en-US" sz="2800" dirty="0" smtClean="0"/>
              <a:t> – </a:t>
            </a:r>
            <a:r>
              <a:rPr lang="en-US" sz="2800" dirty="0" err="1" smtClean="0"/>
              <a:t>likvor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i="1" dirty="0" smtClean="0"/>
              <a:t>liquor </a:t>
            </a:r>
            <a:r>
              <a:rPr lang="en-US" sz="2800" i="1" dirty="0" err="1" smtClean="0"/>
              <a:t>cerebrospinalis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sz="1600" b="1" dirty="0" err="1" smtClean="0"/>
              <a:t>Lehce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nažloutlá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nebo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čirá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tekutina</a:t>
            </a:r>
            <a:r>
              <a:rPr lang="en-US" sz="1600" dirty="0" smtClean="0"/>
              <a:t> </a:t>
            </a:r>
            <a:r>
              <a:rPr lang="en-US" sz="1600" dirty="0" err="1" smtClean="0"/>
              <a:t>vznikající</a:t>
            </a:r>
            <a:r>
              <a:rPr lang="en-US" sz="1600" dirty="0" smtClean="0"/>
              <a:t> z </a:t>
            </a:r>
            <a:r>
              <a:rPr lang="en-US" sz="1600" dirty="0" err="1" smtClean="0"/>
              <a:t>krevní</a:t>
            </a:r>
            <a:r>
              <a:rPr lang="en-US" sz="1600" dirty="0" smtClean="0"/>
              <a:t> </a:t>
            </a:r>
            <a:r>
              <a:rPr lang="en-US" sz="1600" dirty="0" err="1" smtClean="0"/>
              <a:t>plazmy</a:t>
            </a:r>
            <a:r>
              <a:rPr lang="en-US" sz="1600" dirty="0" smtClean="0"/>
              <a:t> v </a:t>
            </a:r>
            <a:r>
              <a:rPr lang="en-US" sz="1600" dirty="0" err="1" smtClean="0"/>
              <a:t>kapilárách</a:t>
            </a:r>
            <a:r>
              <a:rPr lang="en-US" sz="1600" dirty="0" smtClean="0"/>
              <a:t> plexus </a:t>
            </a:r>
            <a:r>
              <a:rPr lang="en-US" sz="1600" dirty="0" err="1" smtClean="0"/>
              <a:t>choroidei</a:t>
            </a:r>
            <a:r>
              <a:rPr lang="en-US" sz="1600" dirty="0" smtClean="0"/>
              <a:t>             v </a:t>
            </a:r>
            <a:r>
              <a:rPr lang="en-US" sz="1600" dirty="0" err="1" smtClean="0"/>
              <a:t>mozkových</a:t>
            </a:r>
            <a:r>
              <a:rPr lang="en-US" sz="1600" dirty="0" smtClean="0"/>
              <a:t> </a:t>
            </a:r>
            <a:r>
              <a:rPr lang="en-US" sz="1600" dirty="0" err="1" smtClean="0"/>
              <a:t>komorách</a:t>
            </a:r>
            <a:r>
              <a:rPr lang="en-US" sz="1600" dirty="0" smtClean="0"/>
              <a:t> (</a:t>
            </a:r>
            <a:r>
              <a:rPr lang="en-US" sz="1600" dirty="0" err="1" smtClean="0"/>
              <a:t>částečně</a:t>
            </a:r>
            <a:r>
              <a:rPr lang="en-US" sz="1600" dirty="0" smtClean="0"/>
              <a:t> je </a:t>
            </a:r>
            <a:r>
              <a:rPr lang="en-US" sz="1600" dirty="0" err="1" smtClean="0"/>
              <a:t>tvořena</a:t>
            </a:r>
            <a:r>
              <a:rPr lang="en-US" sz="1600" dirty="0" smtClean="0"/>
              <a:t> </a:t>
            </a:r>
            <a:r>
              <a:rPr lang="en-US" sz="1600" dirty="0" err="1" smtClean="0"/>
              <a:t>i</a:t>
            </a:r>
            <a:r>
              <a:rPr lang="en-US" sz="1600" dirty="0" smtClean="0"/>
              <a:t> do </a:t>
            </a:r>
            <a:r>
              <a:rPr lang="en-US" sz="1600" dirty="0" err="1" smtClean="0"/>
              <a:t>komor</a:t>
            </a:r>
            <a:r>
              <a:rPr lang="en-US" sz="1600" dirty="0" smtClean="0"/>
              <a:t> </a:t>
            </a:r>
            <a:r>
              <a:rPr lang="en-US" sz="1600" dirty="0" err="1" smtClean="0"/>
              <a:t>prosakující</a:t>
            </a:r>
            <a:r>
              <a:rPr lang="en-US" sz="1600" dirty="0" smtClean="0"/>
              <a:t> </a:t>
            </a:r>
            <a:r>
              <a:rPr lang="en-US" sz="1600" dirty="0" err="1" smtClean="0"/>
              <a:t>intersticiální</a:t>
            </a:r>
            <a:r>
              <a:rPr lang="en-US" sz="1600" dirty="0" smtClean="0"/>
              <a:t> </a:t>
            </a:r>
            <a:r>
              <a:rPr lang="en-US" sz="1600" dirty="0" err="1" smtClean="0"/>
              <a:t>tekutinou</a:t>
            </a:r>
            <a:r>
              <a:rPr lang="en-US" sz="1600" dirty="0" smtClean="0"/>
              <a:t>            z </a:t>
            </a:r>
            <a:r>
              <a:rPr lang="en-US" sz="1600" dirty="0" err="1" smtClean="0"/>
              <a:t>mozkové</a:t>
            </a:r>
            <a:r>
              <a:rPr lang="en-US" sz="1600" dirty="0" smtClean="0"/>
              <a:t> </a:t>
            </a:r>
            <a:r>
              <a:rPr lang="en-US" sz="1600" dirty="0" err="1" smtClean="0"/>
              <a:t>tkáně</a:t>
            </a:r>
            <a:r>
              <a:rPr lang="en-US" sz="1600" dirty="0" smtClean="0"/>
              <a:t>).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n-US" sz="1600" dirty="0" err="1" smtClean="0"/>
              <a:t>Vytváří</a:t>
            </a:r>
            <a:r>
              <a:rPr lang="en-US" sz="1600" dirty="0" smtClean="0"/>
              <a:t> a </a:t>
            </a:r>
            <a:r>
              <a:rPr lang="en-US" sz="1600" dirty="0" err="1" smtClean="0"/>
              <a:t>odráží</a:t>
            </a:r>
            <a:r>
              <a:rPr lang="en-US" sz="1600" dirty="0" smtClean="0"/>
              <a:t> </a:t>
            </a:r>
            <a:r>
              <a:rPr lang="en-US" sz="1600" dirty="0" err="1" smtClean="0"/>
              <a:t>stav</a:t>
            </a:r>
            <a:r>
              <a:rPr lang="en-US" sz="1600" dirty="0" smtClean="0"/>
              <a:t> </a:t>
            </a:r>
            <a:r>
              <a:rPr lang="en-US" sz="1600" dirty="0" err="1" smtClean="0"/>
              <a:t>metabolického</a:t>
            </a:r>
            <a:r>
              <a:rPr lang="en-US" sz="1600" dirty="0" smtClean="0"/>
              <a:t> </a:t>
            </a:r>
            <a:r>
              <a:rPr lang="en-US" sz="1600" dirty="0" err="1" smtClean="0"/>
              <a:t>prostředí</a:t>
            </a:r>
            <a:r>
              <a:rPr lang="en-US" sz="1600" dirty="0" smtClean="0"/>
              <a:t> </a:t>
            </a:r>
            <a:r>
              <a:rPr lang="en-US" sz="1600" dirty="0" err="1" smtClean="0"/>
              <a:t>nervových</a:t>
            </a:r>
            <a:r>
              <a:rPr lang="en-US" sz="1600" dirty="0" smtClean="0"/>
              <a:t> </a:t>
            </a:r>
            <a:r>
              <a:rPr lang="en-US" sz="1600" dirty="0" err="1" smtClean="0"/>
              <a:t>buněk</a:t>
            </a:r>
            <a:r>
              <a:rPr lang="en-US" sz="1600" dirty="0" smtClean="0"/>
              <a:t>, </a:t>
            </a:r>
            <a:r>
              <a:rPr lang="en-US" sz="1600" dirty="0" err="1" smtClean="0"/>
              <a:t>podílí</a:t>
            </a:r>
            <a:r>
              <a:rPr lang="en-US" sz="1600" dirty="0" smtClean="0"/>
              <a:t> se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přenosu</a:t>
            </a:r>
            <a:r>
              <a:rPr lang="en-US" sz="1600" dirty="0" smtClean="0"/>
              <a:t> </a:t>
            </a:r>
            <a:r>
              <a:rPr lang="en-US" sz="1600" dirty="0" err="1" smtClean="0"/>
              <a:t>látek</a:t>
            </a:r>
            <a:r>
              <a:rPr lang="en-US" sz="1600" dirty="0" smtClean="0"/>
              <a:t> (</a:t>
            </a:r>
            <a:r>
              <a:rPr lang="en-US" sz="1600" dirty="0" err="1" smtClean="0"/>
              <a:t>metabolitů</a:t>
            </a:r>
            <a:r>
              <a:rPr lang="en-US" sz="1600" dirty="0" smtClean="0"/>
              <a:t>, </a:t>
            </a:r>
            <a:r>
              <a:rPr lang="en-US" sz="1600" dirty="0" err="1" smtClean="0"/>
              <a:t>hormonů</a:t>
            </a:r>
            <a:r>
              <a:rPr lang="en-US" sz="1600" dirty="0" smtClean="0"/>
              <a:t>, </a:t>
            </a:r>
            <a:r>
              <a:rPr lang="en-US" sz="1600" dirty="0" err="1" smtClean="0"/>
              <a:t>neurotransmiterů</a:t>
            </a:r>
            <a:r>
              <a:rPr lang="en-US" sz="1600" dirty="0" smtClean="0"/>
              <a:t>), </a:t>
            </a:r>
            <a:r>
              <a:rPr lang="en-US" sz="1600" dirty="0" err="1" smtClean="0"/>
              <a:t>kterými</a:t>
            </a:r>
            <a:r>
              <a:rPr lang="en-US" sz="1600" dirty="0" smtClean="0"/>
              <a:t> </a:t>
            </a:r>
            <a:r>
              <a:rPr lang="en-US" sz="1600" dirty="0" err="1" smtClean="0"/>
              <a:t>oddíly</a:t>
            </a:r>
            <a:r>
              <a:rPr lang="en-US" sz="1600" dirty="0" smtClean="0"/>
              <a:t> CNS </a:t>
            </a:r>
            <a:r>
              <a:rPr lang="en-US" sz="1600" dirty="0" err="1" smtClean="0"/>
              <a:t>vzájemně</a:t>
            </a:r>
            <a:r>
              <a:rPr lang="en-US" sz="1600" dirty="0" smtClean="0"/>
              <a:t> </a:t>
            </a:r>
            <a:r>
              <a:rPr lang="en-US" sz="1600" dirty="0" err="1" smtClean="0"/>
              <a:t>komunikují</a:t>
            </a:r>
            <a:r>
              <a:rPr lang="en-US" sz="1600" dirty="0" smtClean="0"/>
              <a:t>; </a:t>
            </a:r>
            <a:r>
              <a:rPr lang="en-US" sz="1600" dirty="0" err="1" smtClean="0"/>
              <a:t>zároveň</a:t>
            </a:r>
            <a:r>
              <a:rPr lang="en-US" sz="1600" dirty="0" smtClean="0"/>
              <a:t> </a:t>
            </a:r>
            <a:r>
              <a:rPr lang="en-US" sz="1600" dirty="0" err="1" smtClean="0"/>
              <a:t>jako</a:t>
            </a:r>
            <a:r>
              <a:rPr lang="en-US" sz="1600" dirty="0" smtClean="0"/>
              <a:t> </a:t>
            </a:r>
            <a:r>
              <a:rPr lang="en-US" sz="1600" dirty="0" err="1" smtClean="0"/>
              <a:t>vodní</a:t>
            </a:r>
            <a:r>
              <a:rPr lang="en-US" sz="1600" dirty="0" smtClean="0"/>
              <a:t> </a:t>
            </a:r>
            <a:r>
              <a:rPr lang="en-US" sz="1600" dirty="0" err="1" smtClean="0"/>
              <a:t>polštář</a:t>
            </a:r>
            <a:r>
              <a:rPr lang="en-US" sz="1600" dirty="0" smtClean="0"/>
              <a:t> </a:t>
            </a:r>
            <a:r>
              <a:rPr lang="en-US" sz="1600" dirty="0" err="1" smtClean="0"/>
              <a:t>mechanicky</a:t>
            </a:r>
            <a:r>
              <a:rPr lang="en-US" sz="1600" dirty="0" smtClean="0"/>
              <a:t> </a:t>
            </a:r>
            <a:r>
              <a:rPr lang="en-US" sz="1600" dirty="0" err="1" smtClean="0"/>
              <a:t>ochraňuje</a:t>
            </a:r>
            <a:r>
              <a:rPr lang="en-US" sz="1600" dirty="0" smtClean="0"/>
              <a:t> (“</a:t>
            </a:r>
            <a:r>
              <a:rPr lang="en-US" sz="1600" dirty="0" err="1" smtClean="0"/>
              <a:t>nadnáší</a:t>
            </a:r>
            <a:r>
              <a:rPr lang="en-US" sz="1600" dirty="0" smtClean="0"/>
              <a:t>”) </a:t>
            </a:r>
            <a:r>
              <a:rPr lang="en-US" sz="1600" dirty="0" err="1" smtClean="0"/>
              <a:t>mozek</a:t>
            </a:r>
            <a:r>
              <a:rPr lang="en-US" sz="1600" dirty="0" smtClean="0"/>
              <a:t> a </a:t>
            </a:r>
            <a:r>
              <a:rPr lang="en-US" sz="1600" dirty="0" err="1" smtClean="0"/>
              <a:t>míchu</a:t>
            </a:r>
            <a:r>
              <a:rPr lang="en-US" sz="1600" dirty="0" smtClean="0"/>
              <a:t>. </a:t>
            </a:r>
            <a:r>
              <a:rPr lang="en-US" sz="1600" b="1" dirty="0" err="1" smtClean="0"/>
              <a:t>Mozek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plující</a:t>
            </a:r>
            <a:r>
              <a:rPr lang="en-US" sz="1600" b="1" dirty="0" smtClean="0"/>
              <a:t> v </a:t>
            </a:r>
            <a:r>
              <a:rPr lang="en-US" sz="1600" b="1" dirty="0" err="1" smtClean="0"/>
              <a:t>likvoru</a:t>
            </a:r>
            <a:r>
              <a:rPr lang="en-US" sz="1600" b="1" dirty="0" smtClean="0"/>
              <a:t> je </a:t>
            </a:r>
            <a:r>
              <a:rPr lang="en-US" sz="1600" b="1" dirty="0" err="1" smtClean="0"/>
              <a:t>nadlehčován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více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než</a:t>
            </a:r>
            <a:r>
              <a:rPr lang="en-US" sz="1600" b="1" dirty="0" smtClean="0"/>
              <a:t> 30x</a:t>
            </a:r>
            <a:r>
              <a:rPr lang="en-US" sz="1600" dirty="0" smtClean="0"/>
              <a:t> a </a:t>
            </a:r>
            <a:r>
              <a:rPr lang="en-US" sz="1600" dirty="0" err="1" smtClean="0"/>
              <a:t>tím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</a:t>
            </a:r>
            <a:r>
              <a:rPr lang="en-US" sz="1600" dirty="0" err="1" smtClean="0"/>
              <a:t>tlumeny</a:t>
            </a:r>
            <a:r>
              <a:rPr lang="en-US" sz="1600" dirty="0" smtClean="0"/>
              <a:t> </a:t>
            </a:r>
            <a:r>
              <a:rPr lang="en-US" sz="1600" dirty="0" err="1" smtClean="0"/>
              <a:t>nárazy</a:t>
            </a:r>
            <a:r>
              <a:rPr lang="en-US" sz="1600" dirty="0" smtClean="0"/>
              <a:t> </a:t>
            </a:r>
            <a:r>
              <a:rPr lang="en-US" sz="1600" dirty="0" err="1" smtClean="0"/>
              <a:t>při</a:t>
            </a:r>
            <a:r>
              <a:rPr lang="en-US" sz="1600" dirty="0" smtClean="0"/>
              <a:t> </a:t>
            </a:r>
            <a:r>
              <a:rPr lang="en-US" sz="1600" dirty="0" err="1" smtClean="0"/>
              <a:t>chůzi</a:t>
            </a:r>
            <a:r>
              <a:rPr lang="en-US" sz="1600" dirty="0" smtClean="0"/>
              <a:t>, </a:t>
            </a:r>
            <a:r>
              <a:rPr lang="en-US" sz="1600" dirty="0" err="1" smtClean="0"/>
              <a:t>doskocích</a:t>
            </a:r>
            <a:r>
              <a:rPr lang="en-US" sz="1600" dirty="0" smtClean="0"/>
              <a:t>, </a:t>
            </a:r>
            <a:r>
              <a:rPr lang="en-US" sz="1600" dirty="0" err="1" smtClean="0"/>
              <a:t>pádech</a:t>
            </a:r>
            <a:r>
              <a:rPr lang="en-US" sz="1600" dirty="0" smtClean="0"/>
              <a:t> </a:t>
            </a:r>
            <a:r>
              <a:rPr lang="en-US" sz="1600" dirty="0" err="1" smtClean="0"/>
              <a:t>nebo</a:t>
            </a:r>
            <a:r>
              <a:rPr lang="en-US" sz="1600" dirty="0" smtClean="0"/>
              <a:t> </a:t>
            </a:r>
            <a:r>
              <a:rPr lang="en-US" sz="1600" dirty="0" err="1" smtClean="0"/>
              <a:t>úderech</a:t>
            </a:r>
            <a:r>
              <a:rPr lang="en-US" sz="1600" dirty="0" smtClean="0"/>
              <a:t>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n-US" sz="1600" b="1" dirty="0" err="1" smtClean="0"/>
              <a:t>Cirkulace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likvoru</a:t>
            </a:r>
            <a:r>
              <a:rPr lang="en-US" sz="1600" b="1" dirty="0" smtClean="0"/>
              <a:t> </a:t>
            </a:r>
            <a:r>
              <a:rPr lang="en-US" sz="1600" dirty="0" smtClean="0"/>
              <a:t>je </a:t>
            </a:r>
            <a:r>
              <a:rPr lang="en-US" sz="1600" dirty="0" err="1" smtClean="0"/>
              <a:t>obdobou</a:t>
            </a:r>
            <a:r>
              <a:rPr lang="en-US" sz="1600" dirty="0" smtClean="0"/>
              <a:t> </a:t>
            </a:r>
            <a:r>
              <a:rPr lang="en-US" sz="1600" dirty="0" err="1" smtClean="0"/>
              <a:t>oběhu</a:t>
            </a:r>
            <a:r>
              <a:rPr lang="en-US" sz="1600" dirty="0" smtClean="0"/>
              <a:t> </a:t>
            </a:r>
            <a:r>
              <a:rPr lang="en-US" sz="1600" dirty="0" err="1" smtClean="0"/>
              <a:t>mízy</a:t>
            </a:r>
            <a:r>
              <a:rPr lang="en-US" sz="1600" dirty="0" smtClean="0"/>
              <a:t> (</a:t>
            </a:r>
            <a:r>
              <a:rPr lang="en-US" sz="1600" dirty="0" err="1" smtClean="0"/>
              <a:t>lymfy</a:t>
            </a:r>
            <a:r>
              <a:rPr lang="en-US" sz="1600" dirty="0" smtClean="0"/>
              <a:t>) – </a:t>
            </a:r>
            <a:r>
              <a:rPr lang="en-US" sz="1600" dirty="0" err="1" smtClean="0"/>
              <a:t>nervová</a:t>
            </a:r>
            <a:r>
              <a:rPr lang="en-US" sz="1600" dirty="0" smtClean="0"/>
              <a:t> </a:t>
            </a:r>
            <a:r>
              <a:rPr lang="en-US" sz="1600" dirty="0" err="1" smtClean="0"/>
              <a:t>tkáň</a:t>
            </a:r>
            <a:r>
              <a:rPr lang="en-US" sz="1600" dirty="0" smtClean="0"/>
              <a:t> </a:t>
            </a:r>
            <a:r>
              <a:rPr lang="en-US" sz="1600" dirty="0" err="1" smtClean="0"/>
              <a:t>postrádá</a:t>
            </a:r>
            <a:r>
              <a:rPr lang="en-US" sz="1600" dirty="0" smtClean="0"/>
              <a:t> </a:t>
            </a:r>
            <a:r>
              <a:rPr lang="en-US" sz="1600" dirty="0" err="1" smtClean="0"/>
              <a:t>lymfatické</a:t>
            </a:r>
            <a:r>
              <a:rPr lang="en-US" sz="1600" dirty="0" smtClean="0"/>
              <a:t> </a:t>
            </a:r>
            <a:r>
              <a:rPr lang="en-US" sz="1600" dirty="0" err="1" smtClean="0"/>
              <a:t>kapiláry</a:t>
            </a:r>
            <a:r>
              <a:rPr lang="en-US" sz="1600" dirty="0" smtClean="0"/>
              <a:t> a </a:t>
            </a:r>
            <a:r>
              <a:rPr lang="en-US" sz="1600" dirty="0" err="1" smtClean="0"/>
              <a:t>lymfatický</a:t>
            </a:r>
            <a:r>
              <a:rPr lang="en-US" sz="1600" dirty="0" smtClean="0"/>
              <a:t> </a:t>
            </a:r>
            <a:r>
              <a:rPr lang="en-US" sz="1600" dirty="0" err="1" smtClean="0"/>
              <a:t>oběh</a:t>
            </a:r>
            <a:r>
              <a:rPr lang="en-US" sz="1600" dirty="0" smtClean="0"/>
              <a:t>. </a:t>
            </a:r>
            <a:r>
              <a:rPr lang="en-US" sz="1600" dirty="0" err="1" smtClean="0"/>
              <a:t>Likvor</a:t>
            </a:r>
            <a:r>
              <a:rPr lang="en-US" sz="1600" dirty="0" smtClean="0"/>
              <a:t> </a:t>
            </a:r>
            <a:r>
              <a:rPr lang="en-US" sz="1600" dirty="0" err="1" smtClean="0"/>
              <a:t>vzniká</a:t>
            </a:r>
            <a:r>
              <a:rPr lang="en-US" sz="1600" dirty="0" smtClean="0"/>
              <a:t> z </a:t>
            </a:r>
            <a:r>
              <a:rPr lang="en-US" sz="1600" dirty="0" err="1" smtClean="0"/>
              <a:t>kapilární</a:t>
            </a:r>
            <a:r>
              <a:rPr lang="en-US" sz="1600" dirty="0" smtClean="0"/>
              <a:t> </a:t>
            </a:r>
            <a:r>
              <a:rPr lang="en-US" sz="1600" dirty="0" err="1" smtClean="0"/>
              <a:t>krve</a:t>
            </a:r>
            <a:r>
              <a:rPr lang="en-US" sz="1600" dirty="0" smtClean="0"/>
              <a:t>, je </a:t>
            </a:r>
            <a:r>
              <a:rPr lang="en-US" sz="1600" dirty="0" err="1" smtClean="0"/>
              <a:t>produkován</a:t>
            </a:r>
            <a:r>
              <a:rPr lang="en-US" sz="1600" dirty="0" smtClean="0"/>
              <a:t> do </a:t>
            </a:r>
            <a:r>
              <a:rPr lang="en-US" sz="1600" dirty="0" err="1" smtClean="0"/>
              <a:t>mozkových</a:t>
            </a:r>
            <a:r>
              <a:rPr lang="en-US" sz="1600" dirty="0" smtClean="0"/>
              <a:t> </a:t>
            </a:r>
            <a:r>
              <a:rPr lang="en-US" sz="1600" dirty="0" err="1" smtClean="0"/>
              <a:t>komor</a:t>
            </a:r>
            <a:r>
              <a:rPr lang="en-US" sz="1600" dirty="0" smtClean="0"/>
              <a:t>, </a:t>
            </a:r>
            <a:r>
              <a:rPr lang="en-US" sz="1600" dirty="0" err="1" smtClean="0"/>
              <a:t>odtud</a:t>
            </a:r>
            <a:r>
              <a:rPr lang="en-US" sz="1600" dirty="0" smtClean="0"/>
              <a:t> </a:t>
            </a:r>
            <a:r>
              <a:rPr lang="en-US" sz="1600" dirty="0" err="1" smtClean="0"/>
              <a:t>odtéká</a:t>
            </a:r>
            <a:r>
              <a:rPr lang="en-US" sz="1600" dirty="0" smtClean="0"/>
              <a:t> do </a:t>
            </a:r>
            <a:r>
              <a:rPr lang="en-US" sz="1600" dirty="0" err="1" smtClean="0"/>
              <a:t>subarachnoidálního</a:t>
            </a:r>
            <a:r>
              <a:rPr lang="en-US" sz="1600" dirty="0" smtClean="0"/>
              <a:t> </a:t>
            </a:r>
            <a:r>
              <a:rPr lang="en-US" sz="1600" dirty="0" err="1" smtClean="0"/>
              <a:t>prostoru</a:t>
            </a:r>
            <a:r>
              <a:rPr lang="en-US" sz="1600" dirty="0" smtClean="0"/>
              <a:t> (</a:t>
            </a:r>
            <a:r>
              <a:rPr lang="en-US" sz="1600" dirty="0" err="1" smtClean="0"/>
              <a:t>zde</a:t>
            </a:r>
            <a:r>
              <a:rPr lang="en-US" sz="1600" dirty="0" smtClean="0"/>
              <a:t> </a:t>
            </a:r>
            <a:r>
              <a:rPr lang="en-US" sz="1600" dirty="0" err="1" smtClean="0"/>
              <a:t>cirkuluje</a:t>
            </a:r>
            <a:r>
              <a:rPr lang="en-US" sz="1600" dirty="0" smtClean="0"/>
              <a:t>) a je </a:t>
            </a:r>
            <a:r>
              <a:rPr lang="en-US" sz="1600" dirty="0" err="1" smtClean="0"/>
              <a:t>zpět</a:t>
            </a:r>
            <a:r>
              <a:rPr lang="en-US" sz="1600" dirty="0" smtClean="0"/>
              <a:t> </a:t>
            </a:r>
            <a:r>
              <a:rPr lang="en-US" sz="1600" dirty="0" err="1" smtClean="0"/>
              <a:t>vstřebáván</a:t>
            </a:r>
            <a:r>
              <a:rPr lang="en-US" sz="1600" dirty="0" smtClean="0"/>
              <a:t> </a:t>
            </a:r>
            <a:r>
              <a:rPr lang="en-US" sz="1600" dirty="0" err="1" smtClean="0"/>
              <a:t>zpět</a:t>
            </a:r>
            <a:r>
              <a:rPr lang="en-US" sz="1600" dirty="0" smtClean="0"/>
              <a:t> do </a:t>
            </a:r>
            <a:r>
              <a:rPr lang="en-US" sz="1600" dirty="0" err="1" smtClean="0"/>
              <a:t>krve</a:t>
            </a:r>
            <a:r>
              <a:rPr lang="en-US" sz="1600" dirty="0" smtClean="0"/>
              <a:t> </a:t>
            </a:r>
            <a:r>
              <a:rPr lang="en-US" sz="1600" dirty="0" err="1" smtClean="0"/>
              <a:t>dominantně</a:t>
            </a:r>
            <a:r>
              <a:rPr lang="en-US" sz="1600" dirty="0" smtClean="0"/>
              <a:t> </a:t>
            </a:r>
            <a:r>
              <a:rPr lang="en-US" sz="1600" dirty="0" err="1" smtClean="0"/>
              <a:t>žilních</a:t>
            </a:r>
            <a:r>
              <a:rPr lang="en-US" sz="1600" dirty="0" smtClean="0"/>
              <a:t> </a:t>
            </a:r>
            <a:r>
              <a:rPr lang="en-US" sz="1600" dirty="0" err="1" smtClean="0"/>
              <a:t>splavů</a:t>
            </a:r>
            <a:r>
              <a:rPr lang="en-US" sz="1600" dirty="0" smtClean="0"/>
              <a:t> </a:t>
            </a:r>
            <a:r>
              <a:rPr lang="en-US" sz="1600" dirty="0" err="1" smtClean="0"/>
              <a:t>tvrdé</a:t>
            </a:r>
            <a:r>
              <a:rPr lang="en-US" sz="1600" dirty="0" smtClean="0"/>
              <a:t> </a:t>
            </a:r>
            <a:r>
              <a:rPr lang="en-US" sz="1600" dirty="0" err="1" smtClean="0"/>
              <a:t>pleny</a:t>
            </a:r>
            <a:r>
              <a:rPr lang="en-US" sz="1600" dirty="0" smtClean="0"/>
              <a:t> </a:t>
            </a:r>
            <a:r>
              <a:rPr lang="en-US" sz="1600" dirty="0" err="1" smtClean="0"/>
              <a:t>mozkové</a:t>
            </a:r>
            <a:r>
              <a:rPr lang="en-US" sz="1600" dirty="0" smtClean="0"/>
              <a:t> (sinus </a:t>
            </a:r>
            <a:r>
              <a:rPr lang="en-US" sz="1600" dirty="0" err="1" smtClean="0"/>
              <a:t>durae</a:t>
            </a:r>
            <a:r>
              <a:rPr lang="en-US" sz="1600" dirty="0" smtClean="0"/>
              <a:t> </a:t>
            </a:r>
            <a:r>
              <a:rPr lang="en-US" sz="1600" dirty="0" err="1" smtClean="0"/>
              <a:t>matris</a:t>
            </a:r>
            <a:r>
              <a:rPr lang="en-US" sz="1600" dirty="0" smtClean="0"/>
              <a:t>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678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400DB5"/>
                </a:solidFill>
              </a:rPr>
              <a:t>Normální</a:t>
            </a:r>
            <a:r>
              <a:rPr lang="en-US" sz="2800" dirty="0" smtClean="0">
                <a:solidFill>
                  <a:srgbClr val="400DB5"/>
                </a:solidFill>
              </a:rPr>
              <a:t> </a:t>
            </a:r>
            <a:r>
              <a:rPr lang="en-US" sz="2800" dirty="0" err="1" smtClean="0">
                <a:solidFill>
                  <a:srgbClr val="400DB5"/>
                </a:solidFill>
              </a:rPr>
              <a:t>křivka</a:t>
            </a:r>
            <a:r>
              <a:rPr lang="en-US" sz="2800" dirty="0" smtClean="0">
                <a:solidFill>
                  <a:srgbClr val="400DB5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a </a:t>
            </a:r>
            <a:r>
              <a:rPr lang="en-US" sz="2800" dirty="0" err="1" smtClean="0">
                <a:solidFill>
                  <a:srgbClr val="FF0000"/>
                </a:solidFill>
              </a:rPr>
              <a:t>křivka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subarachnoidálním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krvácení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 descr="Snímek obrazovky 2015-12-06 v 14.46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1680267"/>
            <a:ext cx="840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Další vyšetření </a:t>
            </a:r>
            <a:r>
              <a:rPr lang="cs-CZ" sz="2800" dirty="0" err="1" smtClean="0"/>
              <a:t>likvoru</a:t>
            </a:r>
            <a:endParaRPr lang="cs-CZ" sz="28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1600" b="1" dirty="0" smtClean="0"/>
              <a:t>Vyšetření „neprostupnosti“ </a:t>
            </a:r>
            <a:r>
              <a:rPr lang="cs-CZ" sz="1600" b="1" dirty="0" err="1" smtClean="0"/>
              <a:t>hematolikvorové</a:t>
            </a:r>
            <a:r>
              <a:rPr lang="cs-CZ" sz="1600" b="1" dirty="0" smtClean="0"/>
              <a:t> bariéry </a:t>
            </a:r>
            <a:r>
              <a:rPr lang="cs-CZ" sz="1600" dirty="0" smtClean="0"/>
              <a:t>(fyziologicky je bariéra neprostupná)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/>
              <a:t>	</a:t>
            </a:r>
            <a:r>
              <a:rPr lang="cs-CZ" sz="1600" dirty="0" smtClean="0"/>
              <a:t>– zvýšení tzv. koncentračního gradientu pro albumin (normálně je jeho koncentrace v 	</a:t>
            </a:r>
            <a:r>
              <a:rPr lang="cs-CZ" sz="1600" dirty="0" err="1" smtClean="0"/>
              <a:t>likvoru</a:t>
            </a:r>
            <a:r>
              <a:rPr lang="cs-CZ" sz="1600" dirty="0" smtClean="0"/>
              <a:t> nízká) svědčí </a:t>
            </a:r>
            <a:r>
              <a:rPr lang="cs-CZ" sz="1600" b="1" dirty="0" smtClean="0"/>
              <a:t>pro její poškození</a:t>
            </a:r>
          </a:p>
          <a:p>
            <a:pPr>
              <a:lnSpc>
                <a:spcPct val="150000"/>
              </a:lnSpc>
            </a:pPr>
            <a:r>
              <a:rPr lang="cs-CZ" sz="1600" b="1" dirty="0" smtClean="0"/>
              <a:t>Vyšetření </a:t>
            </a:r>
            <a:r>
              <a:rPr lang="cs-CZ" sz="1600" b="1" dirty="0" err="1" smtClean="0"/>
              <a:t>intrathekální</a:t>
            </a:r>
            <a:r>
              <a:rPr lang="cs-CZ" sz="1600" b="1" dirty="0" smtClean="0"/>
              <a:t> syntézy protilátek </a:t>
            </a:r>
            <a:r>
              <a:rPr lang="cs-CZ" sz="1600" dirty="0" smtClean="0"/>
              <a:t>– metoda sloužící k odlišení, zda protilátky (imunoglobuliny) přítomné v </a:t>
            </a:r>
            <a:r>
              <a:rPr lang="cs-CZ" sz="1600" dirty="0" err="1" smtClean="0"/>
              <a:t>likvoru</a:t>
            </a:r>
            <a:r>
              <a:rPr lang="cs-CZ" sz="1600" dirty="0" smtClean="0"/>
              <a:t> pocházejí z krevního séra anebo jsou imunitními buňkami produkovány přímo do </a:t>
            </a:r>
            <a:r>
              <a:rPr lang="cs-CZ" sz="1600" dirty="0" err="1" smtClean="0"/>
              <a:t>likvoru</a:t>
            </a:r>
            <a:r>
              <a:rPr lang="cs-CZ" sz="1600" dirty="0" smtClean="0"/>
              <a:t> (typické pro probíhající zánět)</a:t>
            </a:r>
            <a:endParaRPr lang="cs-CZ" sz="1600" b="1" dirty="0" smtClean="0"/>
          </a:p>
          <a:p>
            <a:pPr>
              <a:lnSpc>
                <a:spcPct val="150000"/>
              </a:lnSpc>
            </a:pPr>
            <a:r>
              <a:rPr lang="cs-CZ" sz="1600" b="1" dirty="0" smtClean="0"/>
              <a:t>Vyšetření tzv. </a:t>
            </a:r>
            <a:r>
              <a:rPr lang="cs-CZ" sz="1600" b="1" dirty="0" err="1" smtClean="0"/>
              <a:t>oligoklonálních</a:t>
            </a:r>
            <a:r>
              <a:rPr lang="cs-CZ" sz="1600" b="1" dirty="0" smtClean="0"/>
              <a:t> pásů </a:t>
            </a:r>
            <a:r>
              <a:rPr lang="cs-CZ" sz="1600" dirty="0" smtClean="0"/>
              <a:t>(</a:t>
            </a:r>
            <a:r>
              <a:rPr lang="cs-CZ" sz="1600" i="1" dirty="0" err="1" smtClean="0"/>
              <a:t>oligoclonal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bands</a:t>
            </a:r>
            <a:r>
              <a:rPr lang="cs-CZ" sz="1600" i="1" dirty="0" smtClean="0"/>
              <a:t>, OCB</a:t>
            </a:r>
            <a:r>
              <a:rPr lang="cs-CZ" sz="1600" dirty="0" smtClean="0"/>
              <a:t>) – metodou tzv. izoelektrické </a:t>
            </a:r>
            <a:r>
              <a:rPr lang="cs-CZ" sz="1600" dirty="0" err="1" smtClean="0"/>
              <a:t>fokuzace</a:t>
            </a:r>
            <a:r>
              <a:rPr lang="cs-CZ" sz="1600" dirty="0" smtClean="0"/>
              <a:t> je </a:t>
            </a:r>
            <a:r>
              <a:rPr lang="cs-CZ" sz="1600" dirty="0" err="1" smtClean="0"/>
              <a:t>srovnáná</a:t>
            </a:r>
            <a:r>
              <a:rPr lang="cs-CZ" sz="1600" dirty="0" smtClean="0"/>
              <a:t> pohyblivost proteinů séra a </a:t>
            </a:r>
            <a:r>
              <a:rPr lang="cs-CZ" sz="1600" dirty="0" err="1" smtClean="0"/>
              <a:t>likvoru</a:t>
            </a:r>
            <a:r>
              <a:rPr lang="cs-CZ" sz="1600" dirty="0" smtClean="0"/>
              <a:t> (důležité vyšetření pro diagnostiku roztroušené sklerózy</a:t>
            </a:r>
            <a:r>
              <a:rPr lang="cs-CZ" sz="1600" dirty="0"/>
              <a:t>)</a:t>
            </a:r>
            <a:endParaRPr lang="cs-CZ" sz="1600" b="1" dirty="0"/>
          </a:p>
          <a:p>
            <a:pPr>
              <a:lnSpc>
                <a:spcPct val="150000"/>
              </a:lnSpc>
            </a:pPr>
            <a:r>
              <a:rPr lang="cs-CZ" sz="1600" b="1" dirty="0" smtClean="0"/>
              <a:t>Mikrobiologické vyšetření, kultivace, molekulárně-genetická vyšetření </a:t>
            </a:r>
          </a:p>
          <a:p>
            <a:pPr>
              <a:lnSpc>
                <a:spcPct val="150000"/>
              </a:lnSpc>
            </a:pPr>
            <a:r>
              <a:rPr lang="cs-CZ" sz="1600" b="1" dirty="0" smtClean="0"/>
              <a:t>Vyšetření </a:t>
            </a:r>
            <a:r>
              <a:rPr lang="cs-CZ" sz="1600" b="1" dirty="0" err="1" smtClean="0"/>
              <a:t>likvoru</a:t>
            </a:r>
            <a:r>
              <a:rPr lang="cs-CZ" sz="1600" b="1" dirty="0" smtClean="0"/>
              <a:t> na přítomnost tzv. </a:t>
            </a:r>
            <a:r>
              <a:rPr lang="cs-CZ" sz="1600" b="1" dirty="0" err="1" smtClean="0"/>
              <a:t>markerů</a:t>
            </a:r>
            <a:r>
              <a:rPr lang="cs-CZ" sz="1600" b="1" dirty="0"/>
              <a:t> </a:t>
            </a:r>
            <a:r>
              <a:rPr lang="cs-CZ" sz="1600" b="1" dirty="0" err="1" smtClean="0"/>
              <a:t>neurodegenerativních</a:t>
            </a:r>
            <a:r>
              <a:rPr lang="cs-CZ" sz="1600" b="1" dirty="0" smtClean="0"/>
              <a:t> onemocnění </a:t>
            </a:r>
            <a:r>
              <a:rPr lang="cs-CZ" sz="1600" dirty="0" smtClean="0"/>
              <a:t>– demence nebo </a:t>
            </a:r>
            <a:r>
              <a:rPr lang="cs-CZ" sz="1600" dirty="0" err="1" smtClean="0"/>
              <a:t>Creutzfeldt</a:t>
            </a:r>
            <a:r>
              <a:rPr lang="cs-CZ" sz="1600" dirty="0" smtClean="0"/>
              <a:t>-Jakobova nemoc (proteiny: Tau, </a:t>
            </a:r>
            <a:r>
              <a:rPr lang="cs-CZ" sz="1600" dirty="0" err="1" smtClean="0"/>
              <a:t>fosfo</a:t>
            </a:r>
            <a:r>
              <a:rPr lang="cs-CZ" sz="1600" dirty="0" smtClean="0"/>
              <a:t>-Tau, beta-amyloid</a:t>
            </a:r>
            <a:r>
              <a:rPr lang="cs-CZ" sz="1600" dirty="0" smtClean="0"/>
              <a:t>, P</a:t>
            </a:r>
            <a:r>
              <a:rPr lang="cs-CZ" sz="1600" dirty="0" smtClean="0"/>
              <a:t>-14-3-3, </a:t>
            </a:r>
            <a:r>
              <a:rPr lang="cs-CZ" sz="1600" dirty="0" err="1" smtClean="0"/>
              <a:t>etc</a:t>
            </a:r>
            <a:r>
              <a:rPr lang="cs-CZ" sz="1600" dirty="0" smtClean="0"/>
              <a:t>.)	</a:t>
            </a:r>
            <a:r>
              <a:rPr lang="cs-CZ" sz="2400" dirty="0" smtClean="0"/>
              <a:t>	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97563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Vyšetření</a:t>
            </a:r>
            <a:r>
              <a:rPr lang="en-US" sz="2800" dirty="0" smtClean="0"/>
              <a:t> OCBs</a:t>
            </a:r>
            <a:endParaRPr lang="en-US" sz="2800" dirty="0"/>
          </a:p>
        </p:txBody>
      </p:sp>
      <p:pic>
        <p:nvPicPr>
          <p:cNvPr id="4" name="Content Placeholder 3" descr="OCB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10378" r="22449" b="19884"/>
          <a:stretch/>
        </p:blipFill>
        <p:spPr>
          <a:xfrm>
            <a:off x="1591258" y="1417639"/>
            <a:ext cx="5947933" cy="5040000"/>
          </a:xfrm>
        </p:spPr>
      </p:pic>
    </p:spTree>
    <p:extLst>
      <p:ext uri="{BB962C8B-B14F-4D97-AF65-F5344CB8AC3E}">
        <p14:creationId xmlns:p14="http://schemas.microsoft.com/office/powerpoint/2010/main" val="287447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Shrnutí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 smtClean="0"/>
              <a:t>Odběr</a:t>
            </a:r>
            <a:r>
              <a:rPr lang="en-US" sz="1600" dirty="0" smtClean="0"/>
              <a:t> </a:t>
            </a:r>
            <a:r>
              <a:rPr lang="en-US" sz="1600" dirty="0" err="1" smtClean="0"/>
              <a:t>mozkomíšního</a:t>
            </a:r>
            <a:r>
              <a:rPr lang="en-US" sz="1600" dirty="0" smtClean="0"/>
              <a:t> </a:t>
            </a:r>
            <a:r>
              <a:rPr lang="en-US" sz="1600" dirty="0" err="1" smtClean="0"/>
              <a:t>moku</a:t>
            </a:r>
            <a:r>
              <a:rPr lang="en-US" sz="1600" dirty="0" smtClean="0"/>
              <a:t> je </a:t>
            </a:r>
            <a:r>
              <a:rPr lang="en-US" sz="1600" dirty="0" err="1" smtClean="0"/>
              <a:t>důležitou</a:t>
            </a:r>
            <a:r>
              <a:rPr lang="en-US" sz="1600" dirty="0" smtClean="0"/>
              <a:t> </a:t>
            </a:r>
            <a:r>
              <a:rPr lang="en-US" sz="1600" dirty="0" err="1" smtClean="0"/>
              <a:t>součástí</a:t>
            </a:r>
            <a:r>
              <a:rPr lang="en-US" sz="1600" dirty="0" smtClean="0"/>
              <a:t> </a:t>
            </a:r>
            <a:r>
              <a:rPr lang="en-US" sz="1600" dirty="0" err="1" smtClean="0"/>
              <a:t>diferenciální</a:t>
            </a:r>
            <a:r>
              <a:rPr lang="en-US" sz="1600" dirty="0" smtClean="0"/>
              <a:t> </a:t>
            </a:r>
            <a:r>
              <a:rPr lang="en-US" sz="1600" dirty="0" err="1" smtClean="0"/>
              <a:t>diagnostiky</a:t>
            </a:r>
            <a:r>
              <a:rPr lang="en-US" sz="1600" dirty="0" smtClean="0"/>
              <a:t> </a:t>
            </a:r>
            <a:r>
              <a:rPr lang="en-US" sz="1600" dirty="0" err="1" smtClean="0"/>
              <a:t>onemocnění</a:t>
            </a:r>
            <a:r>
              <a:rPr lang="en-US" sz="1600" dirty="0" smtClean="0"/>
              <a:t> </a:t>
            </a:r>
            <a:r>
              <a:rPr lang="en-US" sz="1600" dirty="0" err="1" smtClean="0"/>
              <a:t>nervového</a:t>
            </a:r>
            <a:r>
              <a:rPr lang="en-US" sz="1600" dirty="0" smtClean="0"/>
              <a:t> </a:t>
            </a:r>
            <a:r>
              <a:rPr lang="en-US" sz="1600" dirty="0" err="1" smtClean="0"/>
              <a:t>systému</a:t>
            </a: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err="1"/>
              <a:t>Jedná</a:t>
            </a:r>
            <a:r>
              <a:rPr lang="en-US" sz="1600" dirty="0"/>
              <a:t> se o </a:t>
            </a:r>
            <a:r>
              <a:rPr lang="en-US" sz="1600" dirty="0" err="1"/>
              <a:t>invazivní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mírně</a:t>
            </a:r>
            <a:r>
              <a:rPr lang="en-US" sz="1600" dirty="0" smtClean="0"/>
              <a:t> </a:t>
            </a:r>
            <a:r>
              <a:rPr lang="en-US" sz="1600" dirty="0" err="1"/>
              <a:t>bolestivé</a:t>
            </a:r>
            <a:r>
              <a:rPr lang="en-US" sz="1600" dirty="0"/>
              <a:t>) </a:t>
            </a:r>
            <a:r>
              <a:rPr lang="en-US" sz="1600" dirty="0" err="1" smtClean="0"/>
              <a:t>vyšetření</a:t>
            </a: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b="1" dirty="0" smtClean="0"/>
              <a:t>U </a:t>
            </a:r>
            <a:r>
              <a:rPr lang="en-US" sz="1600" b="1" dirty="0" err="1" smtClean="0"/>
              <a:t>některých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onemocnění</a:t>
            </a:r>
            <a:r>
              <a:rPr lang="en-US" sz="1600" b="1" dirty="0" smtClean="0"/>
              <a:t> je </a:t>
            </a:r>
            <a:r>
              <a:rPr lang="en-US" sz="1600" b="1" dirty="0" err="1" smtClean="0"/>
              <a:t>vyšetření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likvoru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nezbytné</a:t>
            </a:r>
            <a:r>
              <a:rPr lang="en-US" sz="1600" b="1" dirty="0" smtClean="0"/>
              <a:t> pro </a:t>
            </a:r>
            <a:r>
              <a:rPr lang="en-US" sz="1600" b="1" dirty="0" err="1" smtClean="0"/>
              <a:t>stanovení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definitivní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diagnózy</a:t>
            </a:r>
            <a:r>
              <a:rPr lang="en-US" sz="1600" b="1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např</a:t>
            </a:r>
            <a:r>
              <a:rPr lang="en-US" sz="1600" dirty="0" smtClean="0"/>
              <a:t>. </a:t>
            </a:r>
            <a:r>
              <a:rPr lang="en-US" sz="1600" dirty="0" err="1"/>
              <a:t>r</a:t>
            </a:r>
            <a:r>
              <a:rPr lang="en-US" sz="1600" dirty="0" err="1" smtClean="0"/>
              <a:t>oztroušená</a:t>
            </a:r>
            <a:r>
              <a:rPr lang="en-US" sz="1600" dirty="0" smtClean="0"/>
              <a:t> </a:t>
            </a:r>
            <a:r>
              <a:rPr lang="en-US" sz="1600" dirty="0" err="1" smtClean="0"/>
              <a:t>skleróza</a:t>
            </a:r>
            <a:r>
              <a:rPr lang="en-US" sz="1600" dirty="0" smtClean="0"/>
              <a:t>)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b="1" dirty="0" err="1" smtClean="0"/>
              <a:t>Používání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atraumatických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jehel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sterilních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pomůcek</a:t>
            </a:r>
            <a:r>
              <a:rPr lang="en-US" sz="1600" b="1" dirty="0" smtClean="0"/>
              <a:t> a </a:t>
            </a:r>
            <a:r>
              <a:rPr lang="en-US" sz="1600" b="1" dirty="0" err="1" smtClean="0"/>
              <a:t>dodržování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aseptických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podmínek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staví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tento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výkon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mezi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vysoce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bezpečné</a:t>
            </a:r>
            <a:endParaRPr lang="en-US" sz="1600" b="1" dirty="0" smtClean="0"/>
          </a:p>
          <a:p>
            <a:pPr marL="0" indent="0">
              <a:lnSpc>
                <a:spcPct val="150000"/>
              </a:lnSpc>
              <a:buNone/>
            </a:pPr>
            <a:endParaRPr lang="en-US" sz="1700" dirty="0" smtClean="0"/>
          </a:p>
          <a:p>
            <a:pPr marL="0" indent="0">
              <a:lnSpc>
                <a:spcPct val="150000"/>
              </a:lnSpc>
              <a:buNone/>
            </a:pPr>
            <a:endParaRPr lang="en-US" sz="17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898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Otázky</a:t>
            </a:r>
            <a:r>
              <a:rPr lang="en-US" sz="2800" dirty="0" smtClean="0"/>
              <a:t> k </a:t>
            </a:r>
            <a:r>
              <a:rPr lang="en-US" sz="2800" dirty="0" err="1" smtClean="0"/>
              <a:t>opakování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1. </a:t>
            </a:r>
            <a:r>
              <a:rPr lang="en-US" sz="1600" dirty="0" err="1" smtClean="0"/>
              <a:t>Popiš</a:t>
            </a:r>
            <a:r>
              <a:rPr lang="en-US" sz="1600" dirty="0" smtClean="0"/>
              <a:t> </a:t>
            </a:r>
            <a:r>
              <a:rPr lang="en-US" sz="1600" dirty="0" err="1" smtClean="0"/>
              <a:t>tvorbu</a:t>
            </a:r>
            <a:r>
              <a:rPr lang="en-US" sz="1600" dirty="0" smtClean="0"/>
              <a:t>, </a:t>
            </a:r>
            <a:r>
              <a:rPr lang="en-US" sz="1600" dirty="0" err="1" smtClean="0"/>
              <a:t>cirkulaci</a:t>
            </a:r>
            <a:r>
              <a:rPr lang="en-US" sz="1600" dirty="0" smtClean="0"/>
              <a:t> a </a:t>
            </a:r>
            <a:r>
              <a:rPr lang="en-US" sz="1600" dirty="0" err="1" smtClean="0"/>
              <a:t>vstřebávání</a:t>
            </a:r>
            <a:r>
              <a:rPr lang="en-US" sz="1600" dirty="0" smtClean="0"/>
              <a:t> </a:t>
            </a:r>
            <a:r>
              <a:rPr lang="en-US" sz="1600" dirty="0" err="1" smtClean="0"/>
              <a:t>likvoru</a:t>
            </a:r>
            <a:r>
              <a:rPr lang="en-US" sz="1600" dirty="0" smtClean="0"/>
              <a:t>. (slide 3)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2. </a:t>
            </a:r>
            <a:r>
              <a:rPr lang="en-US" sz="1600" dirty="0" err="1" smtClean="0"/>
              <a:t>Vyjmenuj</a:t>
            </a:r>
            <a:r>
              <a:rPr lang="en-US" sz="1600" dirty="0" smtClean="0"/>
              <a:t> </a:t>
            </a:r>
            <a:r>
              <a:rPr lang="en-US" sz="1600" dirty="0" err="1" smtClean="0"/>
              <a:t>nezbytná</a:t>
            </a:r>
            <a:r>
              <a:rPr lang="en-US" sz="1600" dirty="0" smtClean="0"/>
              <a:t> </a:t>
            </a:r>
            <a:r>
              <a:rPr lang="en-US" sz="1600" dirty="0" err="1" smtClean="0"/>
              <a:t>vyšetření</a:t>
            </a:r>
            <a:r>
              <a:rPr lang="en-US" sz="1600" dirty="0" smtClean="0"/>
              <a:t> </a:t>
            </a:r>
            <a:r>
              <a:rPr lang="en-US" sz="1600" dirty="0" err="1" smtClean="0"/>
              <a:t>před</a:t>
            </a:r>
            <a:r>
              <a:rPr lang="en-US" sz="1600" dirty="0" smtClean="0"/>
              <a:t> </a:t>
            </a:r>
            <a:r>
              <a:rPr lang="en-US" sz="1600" dirty="0" err="1" smtClean="0"/>
              <a:t>provedením</a:t>
            </a:r>
            <a:r>
              <a:rPr lang="en-US" sz="1600" dirty="0" smtClean="0"/>
              <a:t> LP. (slide 4)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3. </a:t>
            </a:r>
            <a:r>
              <a:rPr lang="en-US" sz="1600" dirty="0" err="1" smtClean="0"/>
              <a:t>Vyjmenuj</a:t>
            </a:r>
            <a:r>
              <a:rPr lang="en-US" sz="1600" dirty="0" smtClean="0"/>
              <a:t> </a:t>
            </a:r>
            <a:r>
              <a:rPr lang="en-US" sz="1600" dirty="0" err="1" smtClean="0"/>
              <a:t>prostory</a:t>
            </a:r>
            <a:r>
              <a:rPr lang="en-US" sz="1600" dirty="0" smtClean="0"/>
              <a:t> </a:t>
            </a:r>
            <a:r>
              <a:rPr lang="en-US" sz="1600" dirty="0" err="1" smtClean="0"/>
              <a:t>mezi</a:t>
            </a:r>
            <a:r>
              <a:rPr lang="en-US" sz="1600" dirty="0" smtClean="0"/>
              <a:t> </a:t>
            </a:r>
            <a:r>
              <a:rPr lang="en-US" sz="1600" dirty="0" err="1" smtClean="0"/>
              <a:t>obratly</a:t>
            </a:r>
            <a:r>
              <a:rPr lang="en-US" sz="1600" dirty="0" smtClean="0"/>
              <a:t>, </a:t>
            </a:r>
            <a:r>
              <a:rPr lang="en-US" sz="1600" dirty="0" err="1" smtClean="0"/>
              <a:t>ve</a:t>
            </a:r>
            <a:r>
              <a:rPr lang="en-US" sz="1600" dirty="0" smtClean="0"/>
              <a:t> </a:t>
            </a:r>
            <a:r>
              <a:rPr lang="en-US" sz="1600" dirty="0" err="1" smtClean="0"/>
              <a:t>kterých</a:t>
            </a:r>
            <a:r>
              <a:rPr lang="en-US" sz="1600" dirty="0" smtClean="0"/>
              <a:t> se LP </a:t>
            </a:r>
            <a:r>
              <a:rPr lang="en-US" sz="1600" dirty="0" err="1" smtClean="0"/>
              <a:t>provádí</a:t>
            </a:r>
            <a:r>
              <a:rPr lang="en-US" sz="1600" dirty="0" smtClean="0"/>
              <a:t>. (slide 4)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4. </a:t>
            </a:r>
            <a:r>
              <a:rPr lang="en-US" sz="1600" dirty="0" err="1" smtClean="0"/>
              <a:t>Pojmenuj</a:t>
            </a:r>
            <a:r>
              <a:rPr lang="en-US" sz="1600" dirty="0" smtClean="0"/>
              <a:t> </a:t>
            </a:r>
            <a:r>
              <a:rPr lang="en-US" sz="1600" dirty="0" err="1" smtClean="0"/>
              <a:t>prostor</a:t>
            </a:r>
            <a:r>
              <a:rPr lang="en-US" sz="1600" dirty="0" smtClean="0"/>
              <a:t>, do </a:t>
            </a:r>
            <a:r>
              <a:rPr lang="en-US" sz="1600" dirty="0" err="1" smtClean="0"/>
              <a:t>kterého</a:t>
            </a:r>
            <a:r>
              <a:rPr lang="en-US" sz="1600" dirty="0" smtClean="0"/>
              <a:t> se </a:t>
            </a:r>
            <a:r>
              <a:rPr lang="en-US" sz="1600" dirty="0" err="1" smtClean="0"/>
              <a:t>proniká</a:t>
            </a:r>
            <a:r>
              <a:rPr lang="en-US" sz="1600" dirty="0" smtClean="0"/>
              <a:t> </a:t>
            </a:r>
            <a:r>
              <a:rPr lang="en-US" sz="1600" dirty="0" err="1" smtClean="0"/>
              <a:t>odběrovou</a:t>
            </a:r>
            <a:r>
              <a:rPr lang="en-US" sz="1600" dirty="0" smtClean="0"/>
              <a:t> </a:t>
            </a:r>
            <a:r>
              <a:rPr lang="en-US" sz="1600" dirty="0" err="1" smtClean="0"/>
              <a:t>jehlou</a:t>
            </a:r>
            <a:r>
              <a:rPr lang="en-US" sz="1600" dirty="0" smtClean="0"/>
              <a:t>. (slide 4)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5. </a:t>
            </a:r>
            <a:r>
              <a:rPr lang="en-US" sz="1600" dirty="0" err="1" smtClean="0"/>
              <a:t>Kolik</a:t>
            </a:r>
            <a:r>
              <a:rPr lang="en-US" sz="1600" dirty="0" smtClean="0"/>
              <a:t> ml </a:t>
            </a:r>
            <a:r>
              <a:rPr lang="en-US" sz="1600" dirty="0" err="1" smtClean="0"/>
              <a:t>likvoru</a:t>
            </a:r>
            <a:r>
              <a:rPr lang="en-US" sz="1600" dirty="0" smtClean="0"/>
              <a:t> se </a:t>
            </a:r>
            <a:r>
              <a:rPr lang="en-US" sz="1600" dirty="0" err="1" smtClean="0"/>
              <a:t>denně</a:t>
            </a:r>
            <a:r>
              <a:rPr lang="en-US" sz="1600" dirty="0" smtClean="0"/>
              <a:t> </a:t>
            </a:r>
            <a:r>
              <a:rPr lang="en-US" sz="1600" dirty="0" err="1" smtClean="0"/>
              <a:t>vytvoří</a:t>
            </a:r>
            <a:r>
              <a:rPr lang="en-US" sz="1600" dirty="0" smtClean="0"/>
              <a:t> a </a:t>
            </a:r>
            <a:r>
              <a:rPr lang="en-US" sz="1600" dirty="0" err="1" smtClean="0"/>
              <a:t>kolik</a:t>
            </a:r>
            <a:r>
              <a:rPr lang="en-US" sz="1600" dirty="0" smtClean="0"/>
              <a:t> ml se </a:t>
            </a:r>
            <a:r>
              <a:rPr lang="en-US" sz="1600" dirty="0" err="1" smtClean="0"/>
              <a:t>většinou</a:t>
            </a:r>
            <a:r>
              <a:rPr lang="en-US" sz="1600" dirty="0" smtClean="0"/>
              <a:t> </a:t>
            </a:r>
            <a:r>
              <a:rPr lang="en-US" sz="1600" dirty="0" err="1" smtClean="0"/>
              <a:t>odebírá</a:t>
            </a:r>
            <a:r>
              <a:rPr lang="en-US" sz="1600" dirty="0" smtClean="0"/>
              <a:t> </a:t>
            </a:r>
            <a:r>
              <a:rPr lang="en-US" sz="1600" dirty="0" err="1" smtClean="0"/>
              <a:t>při</a:t>
            </a:r>
            <a:r>
              <a:rPr lang="en-US" sz="1600" dirty="0" smtClean="0"/>
              <a:t> </a:t>
            </a:r>
            <a:r>
              <a:rPr lang="en-US" sz="1600" dirty="0" err="1" smtClean="0"/>
              <a:t>diagnostické</a:t>
            </a:r>
            <a:r>
              <a:rPr lang="en-US" sz="1600" dirty="0" smtClean="0"/>
              <a:t> LP. (slide 4)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6. </a:t>
            </a:r>
            <a:r>
              <a:rPr lang="en-US" sz="1600" dirty="0" err="1" smtClean="0"/>
              <a:t>Vyjmenuj</a:t>
            </a:r>
            <a:r>
              <a:rPr lang="en-US" sz="1600" dirty="0" smtClean="0"/>
              <a:t> </a:t>
            </a:r>
            <a:r>
              <a:rPr lang="en-US" sz="1600" dirty="0" err="1" smtClean="0"/>
              <a:t>situace</a:t>
            </a:r>
            <a:r>
              <a:rPr lang="en-US" sz="1600" dirty="0" smtClean="0"/>
              <a:t>, </a:t>
            </a:r>
            <a:r>
              <a:rPr lang="en-US" sz="1600" dirty="0" err="1" smtClean="0"/>
              <a:t>kdy</a:t>
            </a:r>
            <a:r>
              <a:rPr lang="en-US" sz="1600" dirty="0" smtClean="0"/>
              <a:t> </a:t>
            </a:r>
            <a:r>
              <a:rPr lang="en-US" sz="1600" dirty="0" err="1" smtClean="0"/>
              <a:t>nesmí</a:t>
            </a:r>
            <a:r>
              <a:rPr lang="en-US" sz="1600" dirty="0" smtClean="0"/>
              <a:t> </a:t>
            </a:r>
            <a:r>
              <a:rPr lang="en-US" sz="1600" dirty="0" err="1" smtClean="0"/>
              <a:t>být</a:t>
            </a:r>
            <a:r>
              <a:rPr lang="en-US" sz="1600" dirty="0" smtClean="0"/>
              <a:t> LP </a:t>
            </a:r>
            <a:r>
              <a:rPr lang="en-US" sz="1600" dirty="0" err="1" smtClean="0"/>
              <a:t>provedena</a:t>
            </a:r>
            <a:r>
              <a:rPr lang="en-US" sz="1600" dirty="0" smtClean="0"/>
              <a:t>. (slide 5)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7. </a:t>
            </a:r>
            <a:r>
              <a:rPr lang="en-US" sz="1600" dirty="0" err="1" smtClean="0"/>
              <a:t>Vyjmenuj</a:t>
            </a:r>
            <a:r>
              <a:rPr lang="en-US" sz="1600" dirty="0" smtClean="0"/>
              <a:t> </a:t>
            </a:r>
            <a:r>
              <a:rPr lang="en-US" sz="1600" dirty="0" err="1" smtClean="0"/>
              <a:t>alespoň</a:t>
            </a:r>
            <a:r>
              <a:rPr lang="en-US" sz="1600" dirty="0" smtClean="0"/>
              <a:t> 5 </a:t>
            </a:r>
            <a:r>
              <a:rPr lang="en-US" sz="1600" dirty="0" err="1" smtClean="0"/>
              <a:t>onemocnění</a:t>
            </a:r>
            <a:r>
              <a:rPr lang="en-US" sz="1600" dirty="0" smtClean="0"/>
              <a:t>, </a:t>
            </a:r>
            <a:r>
              <a:rPr lang="en-US" sz="1600" dirty="0" err="1" smtClean="0"/>
              <a:t>při</a:t>
            </a:r>
            <a:r>
              <a:rPr lang="en-US" sz="1600" dirty="0" smtClean="0"/>
              <a:t> </a:t>
            </a:r>
            <a:r>
              <a:rPr lang="en-US" sz="1600" dirty="0" err="1" smtClean="0"/>
              <a:t>kterých</a:t>
            </a:r>
            <a:r>
              <a:rPr lang="en-US" sz="1600" dirty="0" smtClean="0"/>
              <a:t> </a:t>
            </a:r>
            <a:r>
              <a:rPr lang="en-US" sz="1600" dirty="0" err="1" smtClean="0"/>
              <a:t>pomáhá</a:t>
            </a:r>
            <a:r>
              <a:rPr lang="en-US" sz="1600" dirty="0" smtClean="0"/>
              <a:t> LP v </a:t>
            </a:r>
            <a:r>
              <a:rPr lang="en-US" sz="1600" dirty="0" err="1" smtClean="0"/>
              <a:t>diagnostice</a:t>
            </a:r>
            <a:r>
              <a:rPr lang="en-US" sz="1600" dirty="0" smtClean="0"/>
              <a:t>. (slide 6)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8. </a:t>
            </a:r>
            <a:r>
              <a:rPr lang="en-US" sz="1600" dirty="0" err="1" smtClean="0"/>
              <a:t>Popiš</a:t>
            </a:r>
            <a:r>
              <a:rPr lang="en-US" sz="1600" dirty="0" smtClean="0"/>
              <a:t> </a:t>
            </a:r>
            <a:r>
              <a:rPr lang="en-US" sz="1600" dirty="0" err="1" smtClean="0"/>
              <a:t>cytologické</a:t>
            </a:r>
            <a:r>
              <a:rPr lang="en-US" sz="1600" dirty="0" smtClean="0"/>
              <a:t> </a:t>
            </a:r>
            <a:r>
              <a:rPr lang="en-US" sz="1600" dirty="0" err="1" smtClean="0"/>
              <a:t>vyšetření</a:t>
            </a:r>
            <a:r>
              <a:rPr lang="en-US" sz="1600" dirty="0" smtClean="0"/>
              <a:t> </a:t>
            </a:r>
            <a:r>
              <a:rPr lang="en-US" sz="1600" dirty="0" err="1" smtClean="0"/>
              <a:t>likvoru</a:t>
            </a:r>
            <a:r>
              <a:rPr lang="en-US" sz="1600" dirty="0" smtClean="0"/>
              <a:t> a </a:t>
            </a:r>
            <a:r>
              <a:rPr lang="en-US" sz="1600" dirty="0" err="1" smtClean="0"/>
              <a:t>jeho</a:t>
            </a:r>
            <a:r>
              <a:rPr lang="en-US" sz="1600" dirty="0" smtClean="0"/>
              <a:t> </a:t>
            </a:r>
            <a:r>
              <a:rPr lang="en-US" sz="1600" dirty="0" err="1" smtClean="0"/>
              <a:t>význam</a:t>
            </a:r>
            <a:r>
              <a:rPr lang="en-US" sz="1600" dirty="0" smtClean="0"/>
              <a:t>. (slide 15-18)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9. </a:t>
            </a:r>
            <a:r>
              <a:rPr lang="en-US" sz="1600" dirty="0" err="1" smtClean="0"/>
              <a:t>Popiš</a:t>
            </a:r>
            <a:r>
              <a:rPr lang="en-US" sz="1600" dirty="0" smtClean="0"/>
              <a:t> </a:t>
            </a:r>
            <a:r>
              <a:rPr lang="en-US" sz="1600" dirty="0" err="1" smtClean="0"/>
              <a:t>princip</a:t>
            </a:r>
            <a:r>
              <a:rPr lang="en-US" sz="1600" dirty="0" smtClean="0"/>
              <a:t> a </a:t>
            </a:r>
            <a:r>
              <a:rPr lang="en-US" sz="1600" dirty="0" err="1" smtClean="0"/>
              <a:t>význam</a:t>
            </a:r>
            <a:r>
              <a:rPr lang="en-US" sz="1600" dirty="0" smtClean="0"/>
              <a:t> </a:t>
            </a:r>
            <a:r>
              <a:rPr lang="en-US" sz="1600" dirty="0" err="1" smtClean="0"/>
              <a:t>spektrofotometrického</a:t>
            </a:r>
            <a:r>
              <a:rPr lang="en-US" sz="1600" dirty="0" smtClean="0"/>
              <a:t> </a:t>
            </a:r>
            <a:r>
              <a:rPr lang="en-US" sz="1600" dirty="0" err="1" smtClean="0"/>
              <a:t>vyšetření</a:t>
            </a:r>
            <a:r>
              <a:rPr lang="en-US" sz="1600" dirty="0" smtClean="0"/>
              <a:t> </a:t>
            </a:r>
            <a:r>
              <a:rPr lang="en-US" sz="1600" dirty="0" err="1" smtClean="0"/>
              <a:t>likvoru</a:t>
            </a:r>
            <a:r>
              <a:rPr lang="en-US" sz="1600" dirty="0" smtClean="0"/>
              <a:t>. (slide 19-20)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10. </a:t>
            </a:r>
            <a:r>
              <a:rPr lang="en-US" sz="1600" dirty="0" err="1" smtClean="0"/>
              <a:t>Popiš</a:t>
            </a:r>
            <a:r>
              <a:rPr lang="en-US" sz="1600" dirty="0" smtClean="0"/>
              <a:t> k </a:t>
            </a:r>
            <a:r>
              <a:rPr lang="en-US" sz="1600" dirty="0" err="1" smtClean="0"/>
              <a:t>čemu</a:t>
            </a:r>
            <a:r>
              <a:rPr lang="en-US" sz="1600" dirty="0" smtClean="0"/>
              <a:t> </a:t>
            </a:r>
            <a:r>
              <a:rPr lang="en-US" sz="1600" dirty="0" err="1" smtClean="0"/>
              <a:t>slouží</a:t>
            </a:r>
            <a:r>
              <a:rPr lang="en-US" sz="1600" dirty="0" smtClean="0"/>
              <a:t> </a:t>
            </a:r>
            <a:r>
              <a:rPr lang="en-US" sz="1600" dirty="0" err="1" smtClean="0"/>
              <a:t>vyšetření</a:t>
            </a:r>
            <a:r>
              <a:rPr lang="en-US" sz="1600" dirty="0" smtClean="0"/>
              <a:t> </a:t>
            </a:r>
            <a:r>
              <a:rPr lang="en-US" sz="1600" dirty="0" err="1" smtClean="0"/>
              <a:t>tzv</a:t>
            </a:r>
            <a:r>
              <a:rPr lang="en-US" sz="1600" dirty="0" smtClean="0"/>
              <a:t>. </a:t>
            </a:r>
            <a:r>
              <a:rPr lang="en-US" sz="1600" dirty="0" err="1"/>
              <a:t>o</a:t>
            </a:r>
            <a:r>
              <a:rPr lang="en-US" sz="1600" dirty="0" err="1" smtClean="0"/>
              <a:t>ligoklonálních</a:t>
            </a:r>
            <a:r>
              <a:rPr lang="en-US" sz="1600" dirty="0" smtClean="0"/>
              <a:t> </a:t>
            </a:r>
            <a:r>
              <a:rPr lang="en-US" sz="1600" dirty="0" err="1" smtClean="0"/>
              <a:t>pásů</a:t>
            </a:r>
            <a:r>
              <a:rPr lang="en-US" sz="1600" dirty="0" smtClean="0"/>
              <a:t> (OCB). (slide 21-22)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447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Informační</a:t>
            </a:r>
            <a:r>
              <a:rPr lang="en-US" sz="2800" dirty="0" smtClean="0"/>
              <a:t> </a:t>
            </a:r>
            <a:r>
              <a:rPr lang="en-US" sz="2800" dirty="0" err="1" smtClean="0"/>
              <a:t>zdroje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600" b="1" dirty="0" smtClean="0"/>
              <a:t>Video </a:t>
            </a:r>
            <a:r>
              <a:rPr lang="en-US" sz="1600" b="1" dirty="0" err="1" smtClean="0"/>
              <a:t>ukázka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odběru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likvoru</a:t>
            </a:r>
            <a:r>
              <a:rPr lang="en-US" sz="1600" b="1" dirty="0" smtClean="0"/>
              <a:t>: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>
                <a:hlinkClick r:id="rId2"/>
              </a:rPr>
              <a:t>https://www.youtube.com/watch?v=weoY_9tOcJQ</a:t>
            </a:r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9225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Schéma</a:t>
            </a:r>
            <a:r>
              <a:rPr lang="en-US" sz="2800" dirty="0" smtClean="0"/>
              <a:t> </a:t>
            </a:r>
            <a:r>
              <a:rPr lang="en-US" sz="2800" dirty="0" err="1" smtClean="0"/>
              <a:t>cirkulace</a:t>
            </a:r>
            <a:r>
              <a:rPr lang="en-US" sz="2800" dirty="0" smtClean="0"/>
              <a:t> </a:t>
            </a:r>
            <a:r>
              <a:rPr lang="en-US" sz="2800" dirty="0" err="1" smtClean="0"/>
              <a:t>likvoru</a:t>
            </a:r>
            <a:endParaRPr lang="en-US" sz="2800" dirty="0"/>
          </a:p>
        </p:txBody>
      </p:sp>
      <p:pic>
        <p:nvPicPr>
          <p:cNvPr id="6" name="Picture 5" descr="Snímek obrazovky 2015-11-12 v 14.02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37" y="1116863"/>
            <a:ext cx="6440001" cy="5330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447431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err="1" smtClean="0"/>
              <a:t>zdroj</a:t>
            </a:r>
            <a:r>
              <a:rPr lang="en-US" sz="1000" i="1" dirty="0" smtClean="0"/>
              <a:t>: </a:t>
            </a:r>
            <a:r>
              <a:rPr lang="en-US" sz="1000" i="1" dirty="0" err="1" smtClean="0"/>
              <a:t>Hudák</a:t>
            </a:r>
            <a:r>
              <a:rPr lang="en-US" sz="1000" i="1" dirty="0" smtClean="0"/>
              <a:t> R., </a:t>
            </a:r>
            <a:r>
              <a:rPr lang="en-US" sz="1000" i="1" dirty="0" err="1" smtClean="0"/>
              <a:t>Kachlík</a:t>
            </a:r>
            <a:r>
              <a:rPr lang="en-US" sz="1000" i="1" dirty="0" smtClean="0"/>
              <a:t> D. et al. </a:t>
            </a:r>
            <a:r>
              <a:rPr lang="en-US" sz="1000" i="1" dirty="0" err="1" smtClean="0"/>
              <a:t>Memorix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Anatomie</a:t>
            </a:r>
            <a:r>
              <a:rPr lang="en-US" sz="1000" i="1" dirty="0" smtClean="0"/>
              <a:t>. 2. </a:t>
            </a:r>
            <a:r>
              <a:rPr lang="en-US" sz="1000" i="1" dirty="0" err="1" smtClean="0"/>
              <a:t>vydání</a:t>
            </a:r>
            <a:r>
              <a:rPr lang="en-US" sz="1000" i="1" dirty="0" smtClean="0"/>
              <a:t>. Triton. </a:t>
            </a:r>
            <a:r>
              <a:rPr lang="en-US" sz="1000" i="1" dirty="0" err="1" smtClean="0"/>
              <a:t>Praha</a:t>
            </a:r>
            <a:r>
              <a:rPr lang="en-US" sz="1000" i="1" dirty="0" smtClean="0"/>
              <a:t>. ISBN 978-80-7387-712-5. </a:t>
            </a:r>
            <a:r>
              <a:rPr lang="en-US" sz="1000" i="1" dirty="0" err="1" smtClean="0"/>
              <a:t>Kapitola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Centrální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nervový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systém</a:t>
            </a:r>
            <a:r>
              <a:rPr lang="en-US" sz="1000" i="1" dirty="0" smtClean="0"/>
              <a:t>, str. 470 (</a:t>
            </a:r>
            <a:r>
              <a:rPr lang="en-US" sz="1000" i="1" dirty="0" err="1" smtClean="0"/>
              <a:t>autor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kapitoly</a:t>
            </a:r>
            <a:r>
              <a:rPr lang="en-US" sz="1000" i="1" dirty="0" smtClean="0"/>
              <a:t>: </a:t>
            </a:r>
            <a:r>
              <a:rPr lang="en-US" sz="1000" i="1" dirty="0" err="1" smtClean="0"/>
              <a:t>MUDr</a:t>
            </a:r>
            <a:r>
              <a:rPr lang="en-US" sz="1000" i="1" dirty="0" smtClean="0"/>
              <a:t>. Ondřej Volný)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89818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Základní</a:t>
            </a:r>
            <a:r>
              <a:rPr lang="en-US" sz="2800" dirty="0" smtClean="0"/>
              <a:t> </a:t>
            </a:r>
            <a:r>
              <a:rPr lang="en-US" sz="2800" dirty="0" err="1" smtClean="0"/>
              <a:t>informace</a:t>
            </a:r>
            <a:r>
              <a:rPr lang="en-US" sz="2800" dirty="0" smtClean="0"/>
              <a:t> o LP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US" sz="2300" b="1" dirty="0" err="1" smtClean="0"/>
              <a:t>Invazivní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vyšetření</a:t>
            </a:r>
            <a:r>
              <a:rPr lang="en-US" sz="2300" b="1" dirty="0" smtClean="0"/>
              <a:t> </a:t>
            </a:r>
            <a:r>
              <a:rPr lang="en-US" sz="2300" dirty="0" smtClean="0"/>
              <a:t>(</a:t>
            </a:r>
            <a:r>
              <a:rPr lang="en-US" sz="2300" dirty="0" err="1" smtClean="0"/>
              <a:t>většinou</a:t>
            </a:r>
            <a:r>
              <a:rPr lang="en-US" sz="2300" dirty="0" smtClean="0"/>
              <a:t> </a:t>
            </a:r>
            <a:r>
              <a:rPr lang="en-US" sz="2300" dirty="0" err="1" smtClean="0"/>
              <a:t>lehce</a:t>
            </a:r>
            <a:r>
              <a:rPr lang="en-US" sz="2300" dirty="0" smtClean="0"/>
              <a:t> </a:t>
            </a:r>
            <a:r>
              <a:rPr lang="en-US" sz="2300" dirty="0" err="1" smtClean="0"/>
              <a:t>bolestivé</a:t>
            </a:r>
            <a:r>
              <a:rPr lang="en-US" sz="2300" dirty="0" smtClean="0"/>
              <a:t>) </a:t>
            </a:r>
            <a:r>
              <a:rPr lang="en-US" sz="2300" dirty="0" err="1" smtClean="0"/>
              <a:t>sloužící</a:t>
            </a:r>
            <a:r>
              <a:rPr lang="en-US" sz="2300" dirty="0" smtClean="0"/>
              <a:t> k </a:t>
            </a:r>
            <a:r>
              <a:rPr lang="en-US" sz="2300" dirty="0" err="1" smtClean="0"/>
              <a:t>odběru</a:t>
            </a:r>
            <a:r>
              <a:rPr lang="en-US" sz="2300" dirty="0" smtClean="0"/>
              <a:t> </a:t>
            </a:r>
            <a:r>
              <a:rPr lang="en-US" sz="2300" dirty="0" err="1" smtClean="0"/>
              <a:t>likvoru</a:t>
            </a:r>
            <a:endParaRPr lang="en-US" sz="2300" dirty="0" smtClean="0"/>
          </a:p>
          <a:p>
            <a:pPr>
              <a:lnSpc>
                <a:spcPct val="170000"/>
              </a:lnSpc>
            </a:pPr>
            <a:r>
              <a:rPr lang="en-US" sz="2300" dirty="0" err="1" smtClean="0"/>
              <a:t>Před</a:t>
            </a:r>
            <a:r>
              <a:rPr lang="en-US" sz="2300" dirty="0" smtClean="0"/>
              <a:t> </a:t>
            </a:r>
            <a:r>
              <a:rPr lang="en-US" sz="2300" dirty="0" err="1" smtClean="0"/>
              <a:t>provedením</a:t>
            </a:r>
            <a:r>
              <a:rPr lang="en-US" sz="2300" dirty="0" smtClean="0"/>
              <a:t> se </a:t>
            </a:r>
            <a:r>
              <a:rPr lang="en-US" sz="2300" dirty="0" err="1" smtClean="0"/>
              <a:t>provádí</a:t>
            </a:r>
            <a:r>
              <a:rPr lang="en-US" sz="2300" dirty="0" smtClean="0"/>
              <a:t> </a:t>
            </a:r>
            <a:r>
              <a:rPr lang="en-US" sz="2300" dirty="0" err="1" smtClean="0"/>
              <a:t>vyšetření</a:t>
            </a:r>
            <a:r>
              <a:rPr lang="en-US" sz="2300" dirty="0" smtClean="0"/>
              <a:t> </a:t>
            </a:r>
            <a:r>
              <a:rPr lang="en-US" sz="2300" dirty="0" err="1" smtClean="0"/>
              <a:t>očního</a:t>
            </a:r>
            <a:r>
              <a:rPr lang="en-US" sz="2300" dirty="0" smtClean="0"/>
              <a:t> </a:t>
            </a:r>
            <a:r>
              <a:rPr lang="en-US" sz="2300" dirty="0" err="1" smtClean="0"/>
              <a:t>pozadí</a:t>
            </a:r>
            <a:r>
              <a:rPr lang="en-US" sz="2300" dirty="0" smtClean="0"/>
              <a:t> </a:t>
            </a:r>
            <a:r>
              <a:rPr lang="en-US" sz="2300" dirty="0" err="1" smtClean="0"/>
              <a:t>nebo</a:t>
            </a:r>
            <a:r>
              <a:rPr lang="en-US" sz="2300" dirty="0" smtClean="0"/>
              <a:t> CT </a:t>
            </a:r>
            <a:r>
              <a:rPr lang="en-US" sz="2300" dirty="0" err="1" smtClean="0"/>
              <a:t>mozku</a:t>
            </a:r>
            <a:r>
              <a:rPr lang="en-US" sz="2300" dirty="0" smtClean="0"/>
              <a:t> k </a:t>
            </a:r>
            <a:r>
              <a:rPr lang="en-US" sz="2300" dirty="0" err="1" smtClean="0"/>
              <a:t>vyloučení</a:t>
            </a:r>
            <a:r>
              <a:rPr lang="en-US" sz="2300" dirty="0" smtClean="0"/>
              <a:t> </a:t>
            </a:r>
            <a:r>
              <a:rPr lang="en-US" sz="2300" dirty="0" err="1" smtClean="0"/>
              <a:t>zvýšení</a:t>
            </a:r>
            <a:r>
              <a:rPr lang="en-US" sz="2300" dirty="0" smtClean="0"/>
              <a:t> </a:t>
            </a:r>
            <a:r>
              <a:rPr lang="en-US" sz="2300" dirty="0" err="1" smtClean="0"/>
              <a:t>intrakraniálního</a:t>
            </a:r>
            <a:r>
              <a:rPr lang="en-US" sz="2300" dirty="0" smtClean="0"/>
              <a:t> </a:t>
            </a:r>
            <a:r>
              <a:rPr lang="en-US" sz="2300" dirty="0" err="1" smtClean="0"/>
              <a:t>tlaku</a:t>
            </a:r>
            <a:r>
              <a:rPr lang="en-US" sz="2300" dirty="0"/>
              <a:t> </a:t>
            </a:r>
            <a:r>
              <a:rPr lang="en-US" sz="2300" dirty="0" smtClean="0"/>
              <a:t>– ten je </a:t>
            </a:r>
            <a:r>
              <a:rPr lang="en-US" sz="2300" dirty="0" err="1" smtClean="0"/>
              <a:t>kontraindikací</a:t>
            </a:r>
            <a:r>
              <a:rPr lang="en-US" sz="2300" dirty="0" smtClean="0"/>
              <a:t> k LP</a:t>
            </a:r>
          </a:p>
          <a:p>
            <a:pPr>
              <a:lnSpc>
                <a:spcPct val="170000"/>
              </a:lnSpc>
            </a:pPr>
            <a:r>
              <a:rPr lang="en-US" sz="2300" dirty="0" err="1" smtClean="0"/>
              <a:t>Výkon</a:t>
            </a:r>
            <a:r>
              <a:rPr lang="en-US" sz="2300" dirty="0" smtClean="0"/>
              <a:t> se </a:t>
            </a:r>
            <a:r>
              <a:rPr lang="en-US" sz="2300" dirty="0" err="1" smtClean="0"/>
              <a:t>provádí</a:t>
            </a:r>
            <a:r>
              <a:rPr lang="en-US" sz="2300" dirty="0" smtClean="0"/>
              <a:t> </a:t>
            </a:r>
            <a:r>
              <a:rPr lang="en-US" sz="2300" dirty="0" err="1" smtClean="0"/>
              <a:t>za</a:t>
            </a:r>
            <a:r>
              <a:rPr lang="en-US" sz="2300" dirty="0" smtClean="0"/>
              <a:t> </a:t>
            </a:r>
            <a:r>
              <a:rPr lang="en-US" sz="2300" dirty="0" err="1" smtClean="0"/>
              <a:t>aseptických</a:t>
            </a:r>
            <a:r>
              <a:rPr lang="en-US" sz="2300" dirty="0" smtClean="0"/>
              <a:t> </a:t>
            </a:r>
            <a:r>
              <a:rPr lang="en-US" sz="2300" dirty="0" err="1" smtClean="0"/>
              <a:t>podmínek</a:t>
            </a:r>
            <a:r>
              <a:rPr lang="en-US" sz="2300" dirty="0" smtClean="0"/>
              <a:t> (</a:t>
            </a:r>
            <a:r>
              <a:rPr lang="en-US" sz="2300" dirty="0" err="1" smtClean="0"/>
              <a:t>dezinfekce</a:t>
            </a:r>
            <a:r>
              <a:rPr lang="en-US" sz="2300" dirty="0" smtClean="0"/>
              <a:t> </a:t>
            </a:r>
            <a:r>
              <a:rPr lang="en-US" sz="2300" dirty="0" err="1" smtClean="0"/>
              <a:t>okolí</a:t>
            </a:r>
            <a:r>
              <a:rPr lang="en-US" sz="2300" dirty="0" smtClean="0"/>
              <a:t> </a:t>
            </a:r>
            <a:r>
              <a:rPr lang="en-US" sz="2300" dirty="0" err="1" smtClean="0"/>
              <a:t>místa</a:t>
            </a:r>
            <a:r>
              <a:rPr lang="en-US" sz="2300" dirty="0" smtClean="0"/>
              <a:t> </a:t>
            </a:r>
            <a:r>
              <a:rPr lang="en-US" sz="2300" dirty="0" err="1" smtClean="0"/>
              <a:t>vpichu</a:t>
            </a:r>
            <a:r>
              <a:rPr lang="en-US" sz="2300" dirty="0" smtClean="0"/>
              <a:t>) </a:t>
            </a:r>
          </a:p>
          <a:p>
            <a:pPr>
              <a:lnSpc>
                <a:spcPct val="170000"/>
              </a:lnSpc>
            </a:pPr>
            <a:r>
              <a:rPr lang="en-US" sz="2300" dirty="0" err="1" smtClean="0"/>
              <a:t>Používají</a:t>
            </a:r>
            <a:r>
              <a:rPr lang="en-US" sz="2300" dirty="0" smtClean="0"/>
              <a:t> se </a:t>
            </a:r>
            <a:r>
              <a:rPr lang="en-US" sz="2300" b="1" dirty="0" err="1" smtClean="0"/>
              <a:t>pouze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sterilní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pomůcky</a:t>
            </a:r>
            <a:r>
              <a:rPr lang="en-US" sz="2300" dirty="0" smtClean="0"/>
              <a:t> (</a:t>
            </a:r>
            <a:r>
              <a:rPr lang="en-US" sz="2300" dirty="0" err="1" smtClean="0"/>
              <a:t>jehla</a:t>
            </a:r>
            <a:r>
              <a:rPr lang="en-US" sz="2300" dirty="0" smtClean="0"/>
              <a:t>, </a:t>
            </a:r>
            <a:r>
              <a:rPr lang="en-US" sz="2300" dirty="0" err="1" smtClean="0"/>
              <a:t>rukavice</a:t>
            </a:r>
            <a:r>
              <a:rPr lang="en-US" sz="2300" dirty="0" smtClean="0"/>
              <a:t>)</a:t>
            </a:r>
          </a:p>
          <a:p>
            <a:pPr>
              <a:lnSpc>
                <a:spcPct val="170000"/>
              </a:lnSpc>
            </a:pPr>
            <a:r>
              <a:rPr lang="en-US" sz="2300" dirty="0" err="1" smtClean="0"/>
              <a:t>Sterilní</a:t>
            </a:r>
            <a:r>
              <a:rPr lang="en-US" sz="2300" dirty="0" smtClean="0"/>
              <a:t> (</a:t>
            </a:r>
            <a:r>
              <a:rPr lang="en-US" sz="2300" dirty="0" err="1" smtClean="0"/>
              <a:t>většinou</a:t>
            </a:r>
            <a:r>
              <a:rPr lang="en-US" sz="2300" dirty="0" smtClean="0"/>
              <a:t> </a:t>
            </a:r>
            <a:r>
              <a:rPr lang="en-US" sz="2300" dirty="0" err="1" smtClean="0"/>
              <a:t>atraumatickou</a:t>
            </a:r>
            <a:r>
              <a:rPr lang="en-US" sz="2300" dirty="0" smtClean="0"/>
              <a:t>) </a:t>
            </a:r>
            <a:r>
              <a:rPr lang="en-US" sz="2300" dirty="0" err="1" smtClean="0"/>
              <a:t>jehlou</a:t>
            </a:r>
            <a:r>
              <a:rPr lang="en-US" sz="2300" dirty="0" smtClean="0"/>
              <a:t> se </a:t>
            </a:r>
            <a:r>
              <a:rPr lang="en-US" sz="2300" dirty="0" err="1" smtClean="0"/>
              <a:t>proniká</a:t>
            </a:r>
            <a:r>
              <a:rPr lang="en-US" sz="2300" dirty="0" smtClean="0"/>
              <a:t> do </a:t>
            </a:r>
            <a:r>
              <a:rPr lang="en-US" sz="2300" dirty="0" err="1" smtClean="0"/>
              <a:t>subarachnoidálního</a:t>
            </a:r>
            <a:r>
              <a:rPr lang="en-US" sz="2300" dirty="0" smtClean="0"/>
              <a:t> </a:t>
            </a:r>
            <a:r>
              <a:rPr lang="en-US" sz="2300" dirty="0" err="1" smtClean="0"/>
              <a:t>prostoru</a:t>
            </a:r>
            <a:r>
              <a:rPr lang="en-US" sz="2300" dirty="0" smtClean="0"/>
              <a:t> </a:t>
            </a:r>
          </a:p>
          <a:p>
            <a:pPr lvl="1">
              <a:lnSpc>
                <a:spcPct val="170000"/>
              </a:lnSpc>
            </a:pPr>
            <a:r>
              <a:rPr lang="en-US" sz="2300" dirty="0" err="1"/>
              <a:t>n</a:t>
            </a:r>
            <a:r>
              <a:rPr lang="en-US" sz="2300" dirty="0" err="1" smtClean="0"/>
              <a:t>ejčastěji</a:t>
            </a:r>
            <a:r>
              <a:rPr lang="en-US" sz="2300" dirty="0" smtClean="0"/>
              <a:t> </a:t>
            </a:r>
            <a:r>
              <a:rPr lang="en-US" sz="2300" dirty="0" err="1" smtClean="0"/>
              <a:t>prostorem</a:t>
            </a:r>
            <a:r>
              <a:rPr lang="en-US" sz="2300" dirty="0" smtClean="0"/>
              <a:t> </a:t>
            </a:r>
            <a:r>
              <a:rPr lang="en-US" sz="2300" dirty="0" err="1" smtClean="0"/>
              <a:t>mezi</a:t>
            </a:r>
            <a:r>
              <a:rPr lang="en-US" sz="2300" dirty="0" smtClean="0"/>
              <a:t> </a:t>
            </a:r>
            <a:r>
              <a:rPr lang="en-US" sz="2300" dirty="0" err="1" smtClean="0"/>
              <a:t>obratli</a:t>
            </a:r>
            <a:r>
              <a:rPr lang="en-US" sz="2300" dirty="0" smtClean="0"/>
              <a:t> L3/L4 </a:t>
            </a:r>
            <a:r>
              <a:rPr lang="en-US" sz="2300" dirty="0" err="1" smtClean="0"/>
              <a:t>nebo</a:t>
            </a:r>
            <a:r>
              <a:rPr lang="en-US" sz="2300" dirty="0" smtClean="0"/>
              <a:t> L4/L5</a:t>
            </a:r>
          </a:p>
          <a:p>
            <a:pPr>
              <a:lnSpc>
                <a:spcPct val="170000"/>
              </a:lnSpc>
            </a:pPr>
            <a:r>
              <a:rPr lang="en-US" sz="2300" dirty="0" err="1" smtClean="0"/>
              <a:t>Jehla</a:t>
            </a:r>
            <a:r>
              <a:rPr lang="en-US" sz="2300" dirty="0" smtClean="0"/>
              <a:t> </a:t>
            </a:r>
            <a:r>
              <a:rPr lang="en-US" sz="2300" dirty="0" err="1" smtClean="0"/>
              <a:t>proniká</a:t>
            </a:r>
            <a:r>
              <a:rPr lang="en-US" sz="2300" dirty="0" smtClean="0"/>
              <a:t> do </a:t>
            </a:r>
            <a:r>
              <a:rPr lang="en-US" sz="2300" dirty="0" err="1" smtClean="0"/>
              <a:t>rozšíření</a:t>
            </a:r>
            <a:r>
              <a:rPr lang="en-US" sz="2300" dirty="0" smtClean="0"/>
              <a:t> </a:t>
            </a:r>
            <a:r>
              <a:rPr lang="en-US" sz="2300" dirty="0" err="1" smtClean="0"/>
              <a:t>subarachnoidálního</a:t>
            </a:r>
            <a:r>
              <a:rPr lang="en-US" sz="2300" dirty="0" smtClean="0"/>
              <a:t> </a:t>
            </a:r>
            <a:r>
              <a:rPr lang="en-US" sz="2300" dirty="0" err="1" smtClean="0"/>
              <a:t>prostoru</a:t>
            </a:r>
            <a:r>
              <a:rPr lang="en-US" sz="2300" dirty="0" smtClean="0"/>
              <a:t> (</a:t>
            </a:r>
            <a:r>
              <a:rPr lang="en-US" sz="2300" dirty="0" err="1" smtClean="0"/>
              <a:t>mezi</a:t>
            </a:r>
            <a:r>
              <a:rPr lang="en-US" sz="2300" dirty="0" smtClean="0"/>
              <a:t> </a:t>
            </a:r>
            <a:r>
              <a:rPr lang="en-US" sz="2300" dirty="0" err="1" smtClean="0"/>
              <a:t>obaly</a:t>
            </a:r>
            <a:r>
              <a:rPr lang="en-US" sz="2300" dirty="0" smtClean="0"/>
              <a:t> </a:t>
            </a:r>
            <a:r>
              <a:rPr lang="en-US" sz="2300" dirty="0" err="1" smtClean="0"/>
              <a:t>míchy</a:t>
            </a:r>
            <a:r>
              <a:rPr lang="en-US" sz="2300" dirty="0" smtClean="0"/>
              <a:t> a </a:t>
            </a:r>
            <a:r>
              <a:rPr lang="en-US" sz="2300" dirty="0" err="1" smtClean="0"/>
              <a:t>míšních</a:t>
            </a:r>
            <a:r>
              <a:rPr lang="en-US" sz="2300" dirty="0" smtClean="0"/>
              <a:t> </a:t>
            </a:r>
            <a:r>
              <a:rPr lang="en-US" sz="2300" dirty="0" err="1" smtClean="0"/>
              <a:t>kořenů</a:t>
            </a:r>
            <a:r>
              <a:rPr lang="en-US" sz="2300" dirty="0" smtClean="0"/>
              <a:t>), </a:t>
            </a:r>
            <a:r>
              <a:rPr lang="en-US" sz="2300" dirty="0" err="1" smtClean="0"/>
              <a:t>kde</a:t>
            </a:r>
            <a:r>
              <a:rPr lang="en-US" sz="2300" dirty="0" smtClean="0"/>
              <a:t> </a:t>
            </a:r>
            <a:r>
              <a:rPr lang="en-US" sz="2300" dirty="0" err="1" smtClean="0"/>
              <a:t>již</a:t>
            </a:r>
            <a:r>
              <a:rPr lang="en-US" sz="2300" dirty="0" smtClean="0"/>
              <a:t> </a:t>
            </a:r>
            <a:r>
              <a:rPr lang="en-US" sz="2300" dirty="0" err="1" smtClean="0"/>
              <a:t>není</a:t>
            </a:r>
            <a:r>
              <a:rPr lang="en-US" sz="2300" dirty="0" smtClean="0"/>
              <a:t> </a:t>
            </a:r>
            <a:r>
              <a:rPr lang="en-US" sz="2300" dirty="0" err="1" smtClean="0"/>
              <a:t>uložena</a:t>
            </a:r>
            <a:r>
              <a:rPr lang="en-US" sz="2300" dirty="0" smtClean="0"/>
              <a:t> </a:t>
            </a:r>
            <a:r>
              <a:rPr lang="en-US" sz="2300" dirty="0" err="1" smtClean="0"/>
              <a:t>mícha</a:t>
            </a:r>
            <a:r>
              <a:rPr lang="en-US" sz="2300" dirty="0" smtClean="0"/>
              <a:t> a </a:t>
            </a:r>
            <a:r>
              <a:rPr lang="en-US" sz="2300" dirty="0" err="1" smtClean="0"/>
              <a:t>tudíž</a:t>
            </a:r>
            <a:r>
              <a:rPr lang="en-US" sz="2300" dirty="0" smtClean="0"/>
              <a:t> </a:t>
            </a:r>
            <a:r>
              <a:rPr lang="en-US" sz="2300" dirty="0" err="1" smtClean="0"/>
              <a:t>nehrozí</a:t>
            </a:r>
            <a:r>
              <a:rPr lang="en-US" sz="2300" dirty="0" smtClean="0"/>
              <a:t> </a:t>
            </a:r>
            <a:r>
              <a:rPr lang="en-US" sz="2300" dirty="0" err="1" smtClean="0"/>
              <a:t>poškození</a:t>
            </a:r>
            <a:r>
              <a:rPr lang="en-US" sz="2300" dirty="0" smtClean="0"/>
              <a:t> </a:t>
            </a:r>
            <a:r>
              <a:rPr lang="en-US" sz="2300" dirty="0" err="1" smtClean="0"/>
              <a:t>míchy</a:t>
            </a:r>
            <a:endParaRPr lang="en-US" sz="2300" dirty="0" smtClean="0"/>
          </a:p>
          <a:p>
            <a:pPr>
              <a:lnSpc>
                <a:spcPct val="170000"/>
              </a:lnSpc>
            </a:pPr>
            <a:r>
              <a:rPr lang="en-US" sz="2300" b="1" dirty="0" err="1" smtClean="0"/>
              <a:t>Odebírá</a:t>
            </a:r>
            <a:r>
              <a:rPr lang="en-US" sz="2300" b="1" dirty="0" smtClean="0"/>
              <a:t> se </a:t>
            </a:r>
            <a:r>
              <a:rPr lang="en-US" sz="2300" b="1" dirty="0" err="1" smtClean="0"/>
              <a:t>cca</a:t>
            </a:r>
            <a:r>
              <a:rPr lang="en-US" sz="2300" b="1" dirty="0" smtClean="0"/>
              <a:t> 8-16 ml </a:t>
            </a:r>
            <a:r>
              <a:rPr lang="en-US" sz="2300" dirty="0" smtClean="0"/>
              <a:t>(pro </a:t>
            </a:r>
            <a:r>
              <a:rPr lang="en-US" sz="2300" dirty="0" err="1" smtClean="0"/>
              <a:t>představu</a:t>
            </a:r>
            <a:r>
              <a:rPr lang="en-US" sz="2300" dirty="0" smtClean="0"/>
              <a:t>: </a:t>
            </a:r>
            <a:r>
              <a:rPr lang="en-US" sz="2300" dirty="0" err="1" smtClean="0"/>
              <a:t>denně</a:t>
            </a:r>
            <a:r>
              <a:rPr lang="en-US" sz="2300" dirty="0" smtClean="0"/>
              <a:t> se </a:t>
            </a:r>
            <a:r>
              <a:rPr lang="en-US" sz="2300" dirty="0" err="1" smtClean="0"/>
              <a:t>vytvoří</a:t>
            </a:r>
            <a:r>
              <a:rPr lang="en-US" sz="2300" dirty="0" smtClean="0"/>
              <a:t> </a:t>
            </a:r>
            <a:r>
              <a:rPr lang="en-US" sz="2300" dirty="0" err="1" smtClean="0"/>
              <a:t>cca</a:t>
            </a:r>
            <a:r>
              <a:rPr lang="en-US" sz="2300" dirty="0" smtClean="0"/>
              <a:t> 500 ml </a:t>
            </a:r>
            <a:r>
              <a:rPr lang="en-US" sz="2300" dirty="0" err="1" smtClean="0"/>
              <a:t>likvoru</a:t>
            </a:r>
            <a:r>
              <a:rPr lang="en-US" sz="2300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81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Kdy</a:t>
            </a:r>
            <a:r>
              <a:rPr lang="en-US" sz="2800" dirty="0" smtClean="0"/>
              <a:t> </a:t>
            </a:r>
            <a:r>
              <a:rPr lang="en-US" sz="2800" dirty="0" err="1" smtClean="0"/>
              <a:t>nesmí</a:t>
            </a:r>
            <a:r>
              <a:rPr lang="en-US" sz="2800" dirty="0" smtClean="0"/>
              <a:t> </a:t>
            </a:r>
            <a:r>
              <a:rPr lang="en-US" sz="2800" dirty="0" err="1" smtClean="0"/>
              <a:t>být</a:t>
            </a:r>
            <a:r>
              <a:rPr lang="en-US" sz="2800" dirty="0" smtClean="0"/>
              <a:t> LP </a:t>
            </a:r>
            <a:r>
              <a:rPr lang="en-US" sz="2800" dirty="0" err="1" smtClean="0"/>
              <a:t>provedena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 smtClean="0"/>
              <a:t>Známky</a:t>
            </a:r>
            <a:r>
              <a:rPr lang="en-US" sz="1600" dirty="0" smtClean="0"/>
              <a:t> </a:t>
            </a:r>
            <a:r>
              <a:rPr lang="en-US" sz="1600" dirty="0" err="1" smtClean="0"/>
              <a:t>zvýšeného</a:t>
            </a:r>
            <a:r>
              <a:rPr lang="en-US" sz="1600" dirty="0" smtClean="0"/>
              <a:t> </a:t>
            </a:r>
            <a:r>
              <a:rPr lang="en-US" sz="1600" dirty="0" err="1" smtClean="0"/>
              <a:t>intrakraniálního</a:t>
            </a:r>
            <a:r>
              <a:rPr lang="en-US" sz="1600" dirty="0" smtClean="0"/>
              <a:t> </a:t>
            </a:r>
            <a:r>
              <a:rPr lang="en-US" sz="1600" dirty="0" err="1" smtClean="0"/>
              <a:t>tlaku</a:t>
            </a:r>
            <a:r>
              <a:rPr lang="en-US" sz="1600" dirty="0" smtClean="0"/>
              <a:t> (</a:t>
            </a:r>
            <a:r>
              <a:rPr lang="en-US" sz="1600" dirty="0" err="1" smtClean="0"/>
              <a:t>patrné</a:t>
            </a:r>
            <a:r>
              <a:rPr lang="en-US" sz="1600" dirty="0" smtClean="0"/>
              <a:t> </a:t>
            </a:r>
            <a:r>
              <a:rPr lang="en-US" sz="1600" dirty="0" err="1" smtClean="0"/>
              <a:t>při</a:t>
            </a:r>
            <a:r>
              <a:rPr lang="en-US" sz="1600" dirty="0" smtClean="0"/>
              <a:t> </a:t>
            </a:r>
            <a:r>
              <a:rPr lang="en-US" sz="1600" dirty="0" err="1" smtClean="0"/>
              <a:t>vyšetření</a:t>
            </a:r>
            <a:r>
              <a:rPr lang="en-US" sz="1600" dirty="0" smtClean="0"/>
              <a:t> </a:t>
            </a:r>
            <a:r>
              <a:rPr lang="en-US" sz="1600" dirty="0" err="1" smtClean="0"/>
              <a:t>očního</a:t>
            </a:r>
            <a:r>
              <a:rPr lang="en-US" sz="1600" dirty="0" smtClean="0"/>
              <a:t> </a:t>
            </a:r>
            <a:r>
              <a:rPr lang="en-US" sz="1600" dirty="0" err="1" smtClean="0"/>
              <a:t>pozadí</a:t>
            </a:r>
            <a:r>
              <a:rPr lang="en-US" sz="1600" dirty="0" smtClean="0"/>
              <a:t>/</a:t>
            </a:r>
            <a:r>
              <a:rPr lang="en-US" sz="1600" dirty="0" err="1" smtClean="0"/>
              <a:t>provádí</a:t>
            </a:r>
            <a:r>
              <a:rPr lang="en-US" sz="1600" dirty="0" smtClean="0"/>
              <a:t> </a:t>
            </a:r>
            <a:r>
              <a:rPr lang="en-US" sz="1600" dirty="0" err="1" smtClean="0"/>
              <a:t>oční</a:t>
            </a:r>
            <a:r>
              <a:rPr lang="en-US" sz="1600" dirty="0" smtClean="0"/>
              <a:t> </a:t>
            </a:r>
            <a:r>
              <a:rPr lang="en-US" sz="1600" dirty="0" err="1" smtClean="0"/>
              <a:t>lékař</a:t>
            </a:r>
            <a:r>
              <a:rPr lang="en-US" sz="1600" dirty="0" smtClean="0"/>
              <a:t> </a:t>
            </a:r>
            <a:r>
              <a:rPr lang="en-US" sz="1600" dirty="0" err="1" smtClean="0"/>
              <a:t>nebo</a:t>
            </a:r>
            <a:r>
              <a:rPr lang="en-US" sz="1600" dirty="0" smtClean="0"/>
              <a:t> </a:t>
            </a:r>
            <a:r>
              <a:rPr lang="en-US" sz="1600" dirty="0" err="1" smtClean="0"/>
              <a:t>známky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CT </a:t>
            </a:r>
            <a:r>
              <a:rPr lang="en-US" sz="1600" dirty="0" err="1" smtClean="0"/>
              <a:t>mozku</a:t>
            </a:r>
            <a:r>
              <a:rPr lang="en-US" sz="1600" dirty="0" smtClean="0"/>
              <a:t>)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err="1" smtClean="0"/>
              <a:t>Poruchy</a:t>
            </a:r>
            <a:r>
              <a:rPr lang="en-US" sz="1600" dirty="0" smtClean="0"/>
              <a:t> </a:t>
            </a:r>
            <a:r>
              <a:rPr lang="en-US" sz="1600" dirty="0" err="1" smtClean="0"/>
              <a:t>krevního</a:t>
            </a:r>
            <a:r>
              <a:rPr lang="en-US" sz="1600" dirty="0" smtClean="0"/>
              <a:t> </a:t>
            </a:r>
            <a:r>
              <a:rPr lang="en-US" sz="1600" dirty="0" err="1" smtClean="0"/>
              <a:t>srážení</a:t>
            </a:r>
            <a:r>
              <a:rPr lang="en-US" sz="1600" dirty="0" smtClean="0"/>
              <a:t> (</a:t>
            </a:r>
            <a:r>
              <a:rPr lang="en-US" sz="1600" dirty="0" err="1" smtClean="0"/>
              <a:t>např</a:t>
            </a:r>
            <a:r>
              <a:rPr lang="en-US" sz="1600" dirty="0" smtClean="0"/>
              <a:t>. </a:t>
            </a:r>
            <a:r>
              <a:rPr lang="en-US" sz="1600" dirty="0" err="1" smtClean="0"/>
              <a:t>nízký</a:t>
            </a:r>
            <a:r>
              <a:rPr lang="en-US" sz="1600" dirty="0" smtClean="0"/>
              <a:t> </a:t>
            </a:r>
            <a:r>
              <a:rPr lang="en-US" sz="1600" dirty="0" err="1" smtClean="0"/>
              <a:t>počet</a:t>
            </a:r>
            <a:r>
              <a:rPr lang="en-US" sz="1600" dirty="0" smtClean="0"/>
              <a:t> </a:t>
            </a:r>
            <a:r>
              <a:rPr lang="en-US" sz="1600" dirty="0" err="1" smtClean="0"/>
              <a:t>krevních</a:t>
            </a:r>
            <a:r>
              <a:rPr lang="en-US" sz="1600" dirty="0" smtClean="0"/>
              <a:t> </a:t>
            </a:r>
            <a:r>
              <a:rPr lang="en-US" sz="1600" dirty="0" err="1" smtClean="0"/>
              <a:t>destiček</a:t>
            </a:r>
            <a:r>
              <a:rPr lang="en-US" sz="1600" dirty="0" smtClean="0"/>
              <a:t>)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err="1" smtClean="0"/>
              <a:t>Užívání</a:t>
            </a:r>
            <a:r>
              <a:rPr lang="en-US" sz="1600" dirty="0" smtClean="0"/>
              <a:t> </a:t>
            </a:r>
            <a:r>
              <a:rPr lang="en-US" sz="1600" dirty="0" err="1" smtClean="0"/>
              <a:t>léků</a:t>
            </a:r>
            <a:r>
              <a:rPr lang="en-US" sz="1600" dirty="0" smtClean="0"/>
              <a:t> </a:t>
            </a:r>
            <a:r>
              <a:rPr lang="en-US" sz="1600" dirty="0" err="1" smtClean="0"/>
              <a:t>ovlivňujících</a:t>
            </a:r>
            <a:r>
              <a:rPr lang="en-US" sz="1600" dirty="0" smtClean="0"/>
              <a:t> </a:t>
            </a:r>
            <a:r>
              <a:rPr lang="en-US" sz="1600" dirty="0" err="1" smtClean="0"/>
              <a:t>krevní</a:t>
            </a:r>
            <a:r>
              <a:rPr lang="en-US" sz="1600" dirty="0" smtClean="0"/>
              <a:t> </a:t>
            </a:r>
            <a:r>
              <a:rPr lang="en-US" sz="1600" dirty="0" err="1" smtClean="0"/>
              <a:t>srážlivost</a:t>
            </a:r>
            <a:r>
              <a:rPr lang="en-US" sz="1600" dirty="0" smtClean="0"/>
              <a:t> (</a:t>
            </a:r>
            <a:r>
              <a:rPr lang="en-US" sz="1600" dirty="0" err="1" smtClean="0"/>
              <a:t>např</a:t>
            </a:r>
            <a:r>
              <a:rPr lang="en-US" sz="1600" dirty="0" smtClean="0"/>
              <a:t>. warfarin </a:t>
            </a:r>
            <a:r>
              <a:rPr lang="en-US" sz="1600" dirty="0" err="1" smtClean="0"/>
              <a:t>nebo</a:t>
            </a:r>
            <a:r>
              <a:rPr lang="en-US" sz="1600" dirty="0" smtClean="0"/>
              <a:t> </a:t>
            </a:r>
            <a:r>
              <a:rPr lang="en-US" sz="1600" dirty="0" err="1" smtClean="0"/>
              <a:t>nová</a:t>
            </a:r>
            <a:r>
              <a:rPr lang="en-US" sz="1600" dirty="0" smtClean="0"/>
              <a:t> </a:t>
            </a:r>
            <a:r>
              <a:rPr lang="en-US" sz="1600" dirty="0" err="1" smtClean="0"/>
              <a:t>orální</a:t>
            </a:r>
            <a:r>
              <a:rPr lang="en-US" sz="1600" dirty="0" smtClean="0"/>
              <a:t> </a:t>
            </a:r>
            <a:r>
              <a:rPr lang="en-US" sz="1600" dirty="0" err="1" smtClean="0"/>
              <a:t>antikoagulancia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256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Kdy</a:t>
            </a:r>
            <a:r>
              <a:rPr lang="en-US" sz="2800" dirty="0" smtClean="0"/>
              <a:t> </a:t>
            </a:r>
            <a:r>
              <a:rPr lang="en-US" sz="2800" dirty="0" err="1" smtClean="0"/>
              <a:t>provádíme</a:t>
            </a:r>
            <a:r>
              <a:rPr lang="en-US" sz="2800" dirty="0" smtClean="0"/>
              <a:t> LP</a:t>
            </a:r>
            <a:r>
              <a:rPr lang="en-US" sz="28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1600" dirty="0" err="1" smtClean="0"/>
              <a:t>Podezření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infekci</a:t>
            </a:r>
            <a:r>
              <a:rPr lang="en-US" sz="1600" b="1" dirty="0" smtClean="0"/>
              <a:t> CNS </a:t>
            </a:r>
            <a:r>
              <a:rPr lang="en-US" sz="1600" dirty="0" smtClean="0"/>
              <a:t>(</a:t>
            </a:r>
            <a:r>
              <a:rPr lang="en-US" sz="1600" dirty="0" err="1" smtClean="0"/>
              <a:t>virovou</a:t>
            </a:r>
            <a:r>
              <a:rPr lang="en-US" sz="1600" dirty="0" smtClean="0"/>
              <a:t>, </a:t>
            </a:r>
            <a:r>
              <a:rPr lang="en-US" sz="1600" dirty="0" err="1" smtClean="0"/>
              <a:t>bakteriální</a:t>
            </a:r>
            <a:r>
              <a:rPr lang="en-US" sz="1600" dirty="0" smtClean="0"/>
              <a:t>, </a:t>
            </a:r>
            <a:r>
              <a:rPr lang="en-US" sz="1600" dirty="0" err="1" smtClean="0"/>
              <a:t>mykotickou</a:t>
            </a:r>
            <a:r>
              <a:rPr lang="en-US" sz="1600" dirty="0" smtClean="0"/>
              <a:t>)</a:t>
            </a:r>
          </a:p>
          <a:p>
            <a:pPr>
              <a:lnSpc>
                <a:spcPct val="170000"/>
              </a:lnSpc>
            </a:pPr>
            <a:r>
              <a:rPr lang="en-US" sz="1600" dirty="0" err="1" smtClean="0"/>
              <a:t>Podezření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b="1" dirty="0" err="1" smtClean="0"/>
              <a:t>subarachnoidální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krvácení</a:t>
            </a:r>
            <a:r>
              <a:rPr lang="en-US" sz="1600" b="1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přítomnost</a:t>
            </a:r>
            <a:r>
              <a:rPr lang="en-US" sz="1600" dirty="0" smtClean="0"/>
              <a:t> </a:t>
            </a:r>
            <a:r>
              <a:rPr lang="en-US" sz="1600" dirty="0" err="1" smtClean="0"/>
              <a:t>čertvé</a:t>
            </a:r>
            <a:r>
              <a:rPr lang="en-US" sz="1600" dirty="0" smtClean="0"/>
              <a:t> </a:t>
            </a:r>
            <a:r>
              <a:rPr lang="en-US" sz="1600" dirty="0" err="1" smtClean="0"/>
              <a:t>krve</a:t>
            </a:r>
            <a:r>
              <a:rPr lang="en-US" sz="1600" dirty="0" smtClean="0"/>
              <a:t> a </a:t>
            </a:r>
            <a:r>
              <a:rPr lang="en-US" sz="1600" dirty="0" err="1" smtClean="0"/>
              <a:t>rozpadových</a:t>
            </a:r>
            <a:r>
              <a:rPr lang="en-US" sz="1600" dirty="0" smtClean="0"/>
              <a:t> </a:t>
            </a:r>
            <a:r>
              <a:rPr lang="en-US" sz="1600" dirty="0" err="1" smtClean="0"/>
              <a:t>produktů</a:t>
            </a:r>
            <a:r>
              <a:rPr lang="en-US" sz="1600" dirty="0" smtClean="0"/>
              <a:t> </a:t>
            </a:r>
            <a:r>
              <a:rPr lang="en-US" sz="1600" dirty="0" err="1" smtClean="0"/>
              <a:t>hemoglobinu</a:t>
            </a:r>
            <a:r>
              <a:rPr lang="en-US" sz="1600" dirty="0" smtClean="0"/>
              <a:t> v </a:t>
            </a:r>
            <a:r>
              <a:rPr lang="en-US" sz="1600" dirty="0" err="1" smtClean="0"/>
              <a:t>likvoru</a:t>
            </a:r>
            <a:r>
              <a:rPr lang="en-US" sz="1600" dirty="0" smtClean="0"/>
              <a:t>)</a:t>
            </a:r>
          </a:p>
          <a:p>
            <a:pPr>
              <a:lnSpc>
                <a:spcPct val="170000"/>
              </a:lnSpc>
            </a:pPr>
            <a:r>
              <a:rPr lang="en-US" sz="1600" dirty="0" err="1" smtClean="0"/>
              <a:t>Podezření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b="1" dirty="0" err="1" smtClean="0"/>
              <a:t>onkologické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onemocnění</a:t>
            </a:r>
            <a:r>
              <a:rPr lang="en-US" sz="1600" b="1" dirty="0" smtClean="0"/>
              <a:t> CNS </a:t>
            </a:r>
            <a:r>
              <a:rPr lang="en-US" sz="1600" dirty="0" smtClean="0"/>
              <a:t>(</a:t>
            </a:r>
            <a:r>
              <a:rPr lang="en-US" sz="1600" dirty="0" err="1" smtClean="0"/>
              <a:t>tumory</a:t>
            </a:r>
            <a:r>
              <a:rPr lang="en-US" sz="1600" dirty="0" smtClean="0"/>
              <a:t>, </a:t>
            </a:r>
            <a:r>
              <a:rPr lang="en-US" sz="1600" dirty="0" err="1" smtClean="0"/>
              <a:t>metastázy</a:t>
            </a:r>
            <a:r>
              <a:rPr lang="en-US" sz="1600" dirty="0" smtClean="0"/>
              <a:t>, </a:t>
            </a:r>
            <a:r>
              <a:rPr lang="en-US" sz="1600" dirty="0" err="1" smtClean="0"/>
              <a:t>leukémie</a:t>
            </a:r>
            <a:r>
              <a:rPr lang="en-US" sz="1600" dirty="0" smtClean="0"/>
              <a:t>/</a:t>
            </a:r>
            <a:r>
              <a:rPr lang="en-US" sz="1600" dirty="0" err="1" smtClean="0"/>
              <a:t>lymfomy</a:t>
            </a:r>
            <a:r>
              <a:rPr lang="en-US" sz="1600" dirty="0" smtClean="0"/>
              <a:t>)</a:t>
            </a:r>
          </a:p>
          <a:p>
            <a:pPr>
              <a:lnSpc>
                <a:spcPct val="170000"/>
              </a:lnSpc>
            </a:pPr>
            <a:r>
              <a:rPr lang="en-US" sz="1600" dirty="0" err="1" smtClean="0"/>
              <a:t>Podezření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b="1" dirty="0" err="1" smtClean="0"/>
              <a:t>demyelinizační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onemocnění</a:t>
            </a:r>
            <a:r>
              <a:rPr lang="en-US" sz="1600" b="1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např</a:t>
            </a:r>
            <a:r>
              <a:rPr lang="en-US" sz="1600" dirty="0" smtClean="0"/>
              <a:t>. </a:t>
            </a:r>
            <a:r>
              <a:rPr lang="en-US" sz="1600" dirty="0" err="1" smtClean="0"/>
              <a:t>diagnostika</a:t>
            </a:r>
            <a:r>
              <a:rPr lang="en-US" sz="1600" dirty="0" smtClean="0"/>
              <a:t> </a:t>
            </a:r>
            <a:r>
              <a:rPr lang="en-US" sz="1600" dirty="0" err="1" smtClean="0"/>
              <a:t>roztroušené</a:t>
            </a:r>
            <a:r>
              <a:rPr lang="en-US" sz="1600" dirty="0" smtClean="0"/>
              <a:t> </a:t>
            </a:r>
            <a:r>
              <a:rPr lang="en-US" sz="1600" dirty="0" err="1" smtClean="0"/>
              <a:t>sklerózy</a:t>
            </a:r>
            <a:r>
              <a:rPr lang="en-US" sz="1600" dirty="0" smtClean="0"/>
              <a:t>, </a:t>
            </a:r>
            <a:r>
              <a:rPr lang="en-US" sz="1600" dirty="0" err="1" smtClean="0"/>
              <a:t>syndromu</a:t>
            </a:r>
            <a:r>
              <a:rPr lang="en-US" sz="1600" dirty="0" smtClean="0"/>
              <a:t> </a:t>
            </a:r>
            <a:r>
              <a:rPr lang="en-US" sz="1600" dirty="0" err="1" smtClean="0"/>
              <a:t>Guillan-Barré</a:t>
            </a:r>
            <a:r>
              <a:rPr lang="en-US" sz="1600" dirty="0" smtClean="0"/>
              <a:t>, </a:t>
            </a:r>
            <a:r>
              <a:rPr lang="en-US" sz="1600" dirty="0" err="1" smtClean="0"/>
              <a:t>kdy</a:t>
            </a:r>
            <a:r>
              <a:rPr lang="en-US" sz="1600" dirty="0" smtClean="0"/>
              <a:t> </a:t>
            </a:r>
            <a:r>
              <a:rPr lang="en-US" sz="1600" dirty="0" err="1" smtClean="0"/>
              <a:t>dochází</a:t>
            </a:r>
            <a:r>
              <a:rPr lang="en-US" sz="1600" dirty="0" smtClean="0"/>
              <a:t> k </a:t>
            </a:r>
            <a:r>
              <a:rPr lang="en-US" sz="1600" dirty="0" err="1" smtClean="0"/>
              <a:t>poškození</a:t>
            </a:r>
            <a:r>
              <a:rPr lang="en-US" sz="1600" dirty="0" smtClean="0"/>
              <a:t> </a:t>
            </a:r>
            <a:r>
              <a:rPr lang="en-US" sz="1600" dirty="0" err="1" smtClean="0"/>
              <a:t>myelinových</a:t>
            </a:r>
            <a:r>
              <a:rPr lang="en-US" sz="1600" dirty="0" smtClean="0"/>
              <a:t> </a:t>
            </a:r>
            <a:r>
              <a:rPr lang="en-US" sz="1600" dirty="0" err="1" smtClean="0"/>
              <a:t>obalů</a:t>
            </a:r>
            <a:r>
              <a:rPr lang="en-US" sz="1600" dirty="0" smtClean="0"/>
              <a:t> </a:t>
            </a:r>
            <a:r>
              <a:rPr lang="en-US" sz="1600" dirty="0" err="1" smtClean="0"/>
              <a:t>periferních</a:t>
            </a:r>
            <a:r>
              <a:rPr lang="en-US" sz="1600" dirty="0" smtClean="0"/>
              <a:t> </a:t>
            </a:r>
            <a:r>
              <a:rPr lang="en-US" sz="1600" dirty="0" err="1" smtClean="0"/>
              <a:t>nervů</a:t>
            </a:r>
            <a:r>
              <a:rPr lang="en-US" sz="1600" dirty="0" smtClean="0"/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9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Polohy</a:t>
            </a:r>
            <a:r>
              <a:rPr lang="en-US" sz="2800" dirty="0"/>
              <a:t> </a:t>
            </a:r>
            <a:r>
              <a:rPr lang="en-US" sz="2800" dirty="0" smtClean="0"/>
              <a:t>pro </a:t>
            </a:r>
            <a:r>
              <a:rPr lang="en-US" sz="2800" dirty="0" err="1" smtClean="0"/>
              <a:t>provedení</a:t>
            </a:r>
            <a:r>
              <a:rPr lang="en-US" sz="2800" dirty="0" smtClean="0"/>
              <a:t> LP</a:t>
            </a:r>
            <a:endParaRPr lang="en-US" sz="2800" dirty="0"/>
          </a:p>
        </p:txBody>
      </p:sp>
      <p:pic>
        <p:nvPicPr>
          <p:cNvPr id="4" name="Content Placeholder 3" descr="Poloha pacienta při LP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7623"/>
          <a:stretch>
            <a:fillRect/>
          </a:stretch>
        </p:blipFill>
        <p:spPr>
          <a:xfrm>
            <a:off x="457200" y="141261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8388" y="5959724"/>
            <a:ext cx="3954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Pozice</a:t>
            </a:r>
            <a:r>
              <a:rPr lang="en-US" dirty="0" smtClean="0"/>
              <a:t> </a:t>
            </a:r>
            <a:r>
              <a:rPr lang="en-US" dirty="0" err="1" smtClean="0"/>
              <a:t>vleže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boku</a:t>
            </a:r>
            <a:r>
              <a:rPr lang="en-US" dirty="0" smtClean="0"/>
              <a:t> (</a:t>
            </a:r>
            <a:r>
              <a:rPr lang="en-US" dirty="0" err="1" smtClean="0"/>
              <a:t>tzv</a:t>
            </a:r>
            <a:r>
              <a:rPr lang="en-US" dirty="0" smtClean="0"/>
              <a:t>. </a:t>
            </a:r>
            <a:r>
              <a:rPr lang="en-US" dirty="0" err="1"/>
              <a:t>f</a:t>
            </a:r>
            <a:r>
              <a:rPr lang="en-US" dirty="0" err="1" smtClean="0"/>
              <a:t>etální</a:t>
            </a:r>
            <a:r>
              <a:rPr lang="en-US" dirty="0" smtClean="0"/>
              <a:t> </a:t>
            </a:r>
            <a:r>
              <a:rPr lang="en-US" dirty="0" err="1" smtClean="0"/>
              <a:t>pozice</a:t>
            </a:r>
            <a:r>
              <a:rPr lang="en-US" dirty="0" smtClean="0"/>
              <a:t>)</a:t>
            </a:r>
          </a:p>
          <a:p>
            <a:pPr algn="ctr"/>
            <a:r>
              <a:rPr lang="en-US" dirty="0" err="1" smtClean="0"/>
              <a:t>Páteř</a:t>
            </a:r>
            <a:r>
              <a:rPr lang="en-US" dirty="0" smtClean="0"/>
              <a:t> je </a:t>
            </a:r>
            <a:r>
              <a:rPr lang="en-US" dirty="0" err="1" smtClean="0"/>
              <a:t>paralelně</a:t>
            </a:r>
            <a:r>
              <a:rPr lang="en-US" dirty="0" smtClean="0"/>
              <a:t> s </a:t>
            </a:r>
            <a:r>
              <a:rPr lang="en-US" dirty="0" err="1" smtClean="0"/>
              <a:t>podložkou</a:t>
            </a:r>
            <a:r>
              <a:rPr lang="en-US" dirty="0" smtClean="0"/>
              <a:t> – </a:t>
            </a:r>
            <a:r>
              <a:rPr lang="en-US" dirty="0" err="1" smtClean="0"/>
              <a:t>výhodná</a:t>
            </a:r>
            <a:r>
              <a:rPr lang="en-US" dirty="0" smtClean="0"/>
              <a:t> pro </a:t>
            </a:r>
            <a:r>
              <a:rPr lang="en-US" dirty="0" err="1" smtClean="0"/>
              <a:t>měření</a:t>
            </a:r>
            <a:r>
              <a:rPr lang="en-US" dirty="0" smtClean="0"/>
              <a:t> </a:t>
            </a:r>
            <a:r>
              <a:rPr lang="en-US" dirty="0" err="1" smtClean="0"/>
              <a:t>tlaku</a:t>
            </a:r>
            <a:r>
              <a:rPr lang="en-US" dirty="0" smtClean="0"/>
              <a:t> </a:t>
            </a:r>
            <a:r>
              <a:rPr lang="en-US" dirty="0" err="1" smtClean="0"/>
              <a:t>likvoru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03776" y="5945294"/>
            <a:ext cx="3954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Pozice</a:t>
            </a:r>
            <a:r>
              <a:rPr lang="en-US" dirty="0" smtClean="0"/>
              <a:t> v </a:t>
            </a:r>
            <a:r>
              <a:rPr lang="en-US" dirty="0" err="1" smtClean="0"/>
              <a:t>sedě</a:t>
            </a:r>
            <a:endParaRPr lang="en-US" dirty="0" smtClean="0"/>
          </a:p>
          <a:p>
            <a:pPr algn="ctr"/>
            <a:r>
              <a:rPr lang="en-US" dirty="0" err="1" smtClean="0"/>
              <a:t>Páteř</a:t>
            </a:r>
            <a:r>
              <a:rPr lang="en-US" dirty="0" smtClean="0"/>
              <a:t> </a:t>
            </a:r>
            <a:r>
              <a:rPr lang="en-US" dirty="0" err="1" smtClean="0"/>
              <a:t>kolmá</a:t>
            </a:r>
            <a:r>
              <a:rPr lang="en-US" dirty="0" smtClean="0"/>
              <a:t> </a:t>
            </a:r>
            <a:r>
              <a:rPr lang="en-US" dirty="0" err="1" smtClean="0"/>
              <a:t>podložce</a:t>
            </a:r>
            <a:endParaRPr lang="en-US" dirty="0" smtClean="0"/>
          </a:p>
          <a:p>
            <a:pPr algn="ctr"/>
            <a:r>
              <a:rPr lang="en-US" dirty="0" err="1" smtClean="0"/>
              <a:t>Využívá</a:t>
            </a:r>
            <a:r>
              <a:rPr lang="en-US" dirty="0" smtClean="0"/>
              <a:t> se u </a:t>
            </a:r>
            <a:r>
              <a:rPr lang="en-US" dirty="0" err="1" smtClean="0"/>
              <a:t>spolupracujících</a:t>
            </a:r>
            <a:r>
              <a:rPr lang="en-US" dirty="0" smtClean="0"/>
              <a:t> </a:t>
            </a:r>
            <a:r>
              <a:rPr lang="en-US" dirty="0" err="1" smtClean="0"/>
              <a:t>pacientů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9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64356" y="188134"/>
            <a:ext cx="3722443" cy="593802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dirty="0" err="1" smtClean="0"/>
              <a:t>Palpace</a:t>
            </a:r>
            <a:r>
              <a:rPr lang="en-US" sz="2600" b="1" dirty="0"/>
              <a:t> </a:t>
            </a:r>
            <a:r>
              <a:rPr lang="en-US" sz="2600" b="1" dirty="0" err="1" smtClean="0"/>
              <a:t>prostoru</a:t>
            </a:r>
            <a:r>
              <a:rPr lang="en-US" sz="2600" b="1" dirty="0" smtClean="0"/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b="1" dirty="0" smtClean="0"/>
              <a:t>1</a:t>
            </a:r>
            <a:r>
              <a:rPr lang="en-US" sz="2600" dirty="0" smtClean="0"/>
              <a:t> </a:t>
            </a:r>
            <a:r>
              <a:rPr lang="en-US" sz="2600" dirty="0" err="1" smtClean="0"/>
              <a:t>Vyhmátání</a:t>
            </a:r>
            <a:r>
              <a:rPr lang="en-US" sz="2600" dirty="0" smtClean="0"/>
              <a:t> </a:t>
            </a:r>
            <a:r>
              <a:rPr lang="en-US" sz="2600" dirty="0" err="1" smtClean="0"/>
              <a:t>lopaty</a:t>
            </a:r>
            <a:r>
              <a:rPr lang="en-US" sz="2600" dirty="0" smtClean="0"/>
              <a:t> </a:t>
            </a:r>
            <a:r>
              <a:rPr lang="en-US" sz="2600" dirty="0" err="1" smtClean="0"/>
              <a:t>kyčelní</a:t>
            </a:r>
            <a:r>
              <a:rPr lang="en-US" sz="2600" dirty="0" smtClean="0"/>
              <a:t> </a:t>
            </a:r>
            <a:r>
              <a:rPr lang="en-US" sz="2600" dirty="0" err="1" smtClean="0"/>
              <a:t>kosti</a:t>
            </a:r>
            <a:endParaRPr lang="en-US" sz="2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2600" b="1" dirty="0" smtClean="0"/>
              <a:t>2</a:t>
            </a:r>
            <a:r>
              <a:rPr lang="en-US" sz="2600" dirty="0" smtClean="0"/>
              <a:t> </a:t>
            </a:r>
            <a:r>
              <a:rPr lang="en-US" sz="2600" dirty="0" err="1" smtClean="0"/>
              <a:t>Spojnice</a:t>
            </a:r>
            <a:r>
              <a:rPr lang="en-US" sz="2600" dirty="0" smtClean="0"/>
              <a:t> </a:t>
            </a:r>
            <a:r>
              <a:rPr lang="en-US" sz="2600" dirty="0" err="1" smtClean="0"/>
              <a:t>odpovídá</a:t>
            </a:r>
            <a:r>
              <a:rPr lang="en-US" sz="2600" dirty="0" smtClean="0"/>
              <a:t> </a:t>
            </a:r>
            <a:r>
              <a:rPr lang="en-US" sz="2600" dirty="0" err="1" smtClean="0"/>
              <a:t>tělu</a:t>
            </a:r>
            <a:r>
              <a:rPr lang="en-US" sz="2600" dirty="0" smtClean="0"/>
              <a:t> 4. </a:t>
            </a:r>
            <a:r>
              <a:rPr lang="en-US" sz="2600" dirty="0" err="1" smtClean="0"/>
              <a:t>bederního</a:t>
            </a:r>
            <a:r>
              <a:rPr lang="en-US" sz="2600" dirty="0" smtClean="0"/>
              <a:t> </a:t>
            </a:r>
            <a:r>
              <a:rPr lang="en-US" sz="2600" dirty="0" err="1" smtClean="0"/>
              <a:t>obratle</a:t>
            </a:r>
            <a:r>
              <a:rPr lang="en-US" sz="2600" dirty="0" smtClean="0"/>
              <a:t> (L4)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b="1" dirty="0" smtClean="0"/>
              <a:t>3</a:t>
            </a:r>
            <a:r>
              <a:rPr lang="en-US" sz="2600" dirty="0" smtClean="0"/>
              <a:t> </a:t>
            </a:r>
            <a:r>
              <a:rPr lang="en-US" sz="2600" dirty="0" err="1" smtClean="0"/>
              <a:t>Vyhmatání</a:t>
            </a:r>
            <a:r>
              <a:rPr lang="en-US" sz="2600" dirty="0" smtClean="0"/>
              <a:t> </a:t>
            </a:r>
            <a:r>
              <a:rPr lang="en-US" sz="2600" dirty="0" err="1" smtClean="0"/>
              <a:t>prostoru</a:t>
            </a:r>
            <a:r>
              <a:rPr lang="en-US" sz="2600" dirty="0" smtClean="0"/>
              <a:t> </a:t>
            </a:r>
            <a:r>
              <a:rPr lang="en-US" sz="2600" dirty="0" err="1" smtClean="0"/>
              <a:t>mezi</a:t>
            </a:r>
            <a:r>
              <a:rPr lang="en-US" sz="2600" dirty="0" smtClean="0"/>
              <a:t> </a:t>
            </a:r>
            <a:r>
              <a:rPr lang="en-US" sz="2600" dirty="0" err="1" smtClean="0"/>
              <a:t>trnovými</a:t>
            </a:r>
            <a:r>
              <a:rPr lang="en-US" sz="2600" dirty="0" smtClean="0"/>
              <a:t> </a:t>
            </a:r>
            <a:r>
              <a:rPr lang="en-US" sz="2600" dirty="0" err="1" smtClean="0"/>
              <a:t>výběžky</a:t>
            </a:r>
            <a:r>
              <a:rPr lang="en-US" sz="2600" dirty="0" smtClean="0"/>
              <a:t> </a:t>
            </a:r>
            <a:r>
              <a:rPr lang="en-US" sz="2600" dirty="0" err="1" smtClean="0"/>
              <a:t>sousedních</a:t>
            </a:r>
            <a:r>
              <a:rPr lang="en-US" sz="2600" dirty="0" smtClean="0"/>
              <a:t> </a:t>
            </a:r>
            <a:r>
              <a:rPr lang="en-US" sz="2600" dirty="0" err="1" smtClean="0"/>
              <a:t>bederních</a:t>
            </a:r>
            <a:r>
              <a:rPr lang="en-US" sz="2600" dirty="0" smtClean="0"/>
              <a:t> </a:t>
            </a:r>
            <a:r>
              <a:rPr lang="en-US" sz="2600" dirty="0" err="1" smtClean="0"/>
              <a:t>obratlů</a:t>
            </a:r>
            <a:r>
              <a:rPr lang="en-US" sz="2600" dirty="0" smtClean="0"/>
              <a:t> a </a:t>
            </a:r>
            <a:r>
              <a:rPr lang="en-US" sz="2600" dirty="0" err="1" smtClean="0"/>
              <a:t>označení</a:t>
            </a:r>
            <a:r>
              <a:rPr lang="en-US" sz="2600" dirty="0" smtClean="0"/>
              <a:t> </a:t>
            </a:r>
            <a:r>
              <a:rPr lang="en-US" sz="2600" dirty="0" err="1" smtClean="0"/>
              <a:t>místa</a:t>
            </a:r>
            <a:r>
              <a:rPr lang="en-US" sz="2600" dirty="0" smtClean="0"/>
              <a:t> </a:t>
            </a:r>
            <a:r>
              <a:rPr lang="en-US" sz="2600" dirty="0" err="1" smtClean="0"/>
              <a:t>vpichu</a:t>
            </a:r>
            <a:endParaRPr lang="en-US" sz="2600" dirty="0"/>
          </a:p>
        </p:txBody>
      </p:sp>
      <p:pic>
        <p:nvPicPr>
          <p:cNvPr id="6" name="Picture 5" descr="pater3-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3" y="188134"/>
            <a:ext cx="4378254" cy="648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36163" y="4199227"/>
            <a:ext cx="437825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73694" y="3953916"/>
            <a:ext cx="490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795419" y="4329094"/>
            <a:ext cx="34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72775" y="4127028"/>
            <a:ext cx="34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6112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gitální průřez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7" y="212463"/>
            <a:ext cx="5112140" cy="64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4219" y="3477704"/>
            <a:ext cx="490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L4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27281" y="5693637"/>
            <a:ext cx="490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345957" y="1220244"/>
            <a:ext cx="490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L3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51444" y="4256938"/>
            <a:ext cx="4848900" cy="15665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5166387" y="402485"/>
            <a:ext cx="3795417" cy="480685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b="1" dirty="0" err="1" smtClean="0"/>
              <a:t>Schéma</a:t>
            </a:r>
            <a:r>
              <a:rPr lang="en-US" b="1" dirty="0" smtClean="0"/>
              <a:t> </a:t>
            </a:r>
            <a:r>
              <a:rPr lang="en-US" b="1" dirty="0" err="1" smtClean="0"/>
              <a:t>průniku</a:t>
            </a:r>
            <a:r>
              <a:rPr lang="en-US" b="1" dirty="0" smtClean="0"/>
              <a:t> </a:t>
            </a:r>
            <a:r>
              <a:rPr lang="en-US" b="1" dirty="0" err="1" smtClean="0"/>
              <a:t>jehly</a:t>
            </a:r>
            <a:r>
              <a:rPr lang="en-US" b="1" dirty="0" smtClean="0"/>
              <a:t>: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dirty="0" err="1" smtClean="0"/>
              <a:t>Směr</a:t>
            </a:r>
            <a:r>
              <a:rPr lang="en-US" dirty="0" smtClean="0"/>
              <a:t> </a:t>
            </a:r>
            <a:r>
              <a:rPr lang="en-US" dirty="0" err="1" smtClean="0"/>
              <a:t>šipky</a:t>
            </a:r>
            <a:r>
              <a:rPr lang="en-US" dirty="0" smtClean="0"/>
              <a:t> </a:t>
            </a:r>
            <a:r>
              <a:rPr lang="en-US" dirty="0" err="1" smtClean="0"/>
              <a:t>ukazuje</a:t>
            </a:r>
            <a:r>
              <a:rPr lang="en-US" dirty="0" smtClean="0"/>
              <a:t> </a:t>
            </a:r>
            <a:r>
              <a:rPr lang="en-US" dirty="0" err="1" smtClean="0"/>
              <a:t>průnik</a:t>
            </a:r>
            <a:r>
              <a:rPr lang="en-US" dirty="0" smtClean="0"/>
              <a:t> do </a:t>
            </a:r>
            <a:r>
              <a:rPr lang="en-US" dirty="0" err="1" smtClean="0"/>
              <a:t>likvorového</a:t>
            </a:r>
            <a:r>
              <a:rPr lang="en-US" dirty="0" smtClean="0"/>
              <a:t> </a:t>
            </a:r>
            <a:r>
              <a:rPr lang="en-US" dirty="0" err="1" smtClean="0"/>
              <a:t>prostoru</a:t>
            </a:r>
            <a:r>
              <a:rPr lang="en-US" dirty="0" smtClean="0"/>
              <a:t> </a:t>
            </a:r>
            <a:r>
              <a:rPr lang="en-US" dirty="0" err="1" smtClean="0"/>
              <a:t>páteře</a:t>
            </a:r>
            <a:r>
              <a:rPr lang="en-US" dirty="0"/>
              <a:t> </a:t>
            </a:r>
            <a:r>
              <a:rPr lang="en-US" dirty="0" err="1" smtClean="0"/>
              <a:t>mezi</a:t>
            </a:r>
            <a:r>
              <a:rPr lang="en-US" dirty="0" smtClean="0"/>
              <a:t> 4. a 5. </a:t>
            </a:r>
            <a:r>
              <a:rPr lang="en-US" dirty="0" err="1" smtClean="0"/>
              <a:t>bederním</a:t>
            </a:r>
            <a:r>
              <a:rPr lang="en-US" dirty="0" smtClean="0"/>
              <a:t> </a:t>
            </a:r>
            <a:r>
              <a:rPr lang="en-US" dirty="0" err="1" smtClean="0"/>
              <a:t>obratlem</a:t>
            </a:r>
            <a:r>
              <a:rPr lang="en-US" dirty="0" smtClean="0"/>
              <a:t> </a:t>
            </a:r>
            <a:r>
              <a:rPr lang="en-US" b="1" dirty="0" smtClean="0"/>
              <a:t>(L4/L5)</a:t>
            </a:r>
          </a:p>
          <a:p>
            <a:pPr marL="0" indent="0">
              <a:lnSpc>
                <a:spcPct val="160000"/>
              </a:lnSpc>
              <a:buNone/>
            </a:pPr>
            <a:endParaRPr lang="en-US" dirty="0" smtClean="0"/>
          </a:p>
          <a:p>
            <a:pPr marL="0" indent="0">
              <a:lnSpc>
                <a:spcPct val="160000"/>
              </a:lnSpc>
              <a:buNone/>
            </a:pPr>
            <a:r>
              <a:rPr lang="en-US" dirty="0" err="1" smtClean="0"/>
              <a:t>Jehlu</a:t>
            </a:r>
            <a:r>
              <a:rPr lang="en-US" dirty="0" smtClean="0"/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zavést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v </a:t>
            </a:r>
            <a:r>
              <a:rPr lang="en-US" dirty="0" err="1" smtClean="0"/>
              <a:t>prostoru</a:t>
            </a:r>
            <a:r>
              <a:rPr lang="en-US" dirty="0" smtClean="0"/>
              <a:t> </a:t>
            </a:r>
            <a:r>
              <a:rPr lang="en-US" b="1" dirty="0" smtClean="0"/>
              <a:t>L3/L4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b="1" dirty="0" smtClean="0"/>
              <a:t>L5/S1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690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1341</Words>
  <Application>Microsoft Macintosh PowerPoint</Application>
  <PresentationFormat>On-screen Show (4:3)</PresentationFormat>
  <Paragraphs>159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Lumbální punkce – technika odběru, základní analýza a biochemická vyšetření</vt:lpstr>
      <vt:lpstr>Mozkomíšní mok – likvor (liquor cerebrospinalis)</vt:lpstr>
      <vt:lpstr>Schéma cirkulace likvoru</vt:lpstr>
      <vt:lpstr>Základní informace o LP</vt:lpstr>
      <vt:lpstr>Kdy nesmí být LP provedena?</vt:lpstr>
      <vt:lpstr>Kdy provádíme LP?</vt:lpstr>
      <vt:lpstr>Polohy pro provedení LP</vt:lpstr>
      <vt:lpstr>PowerPoint Presentation</vt:lpstr>
      <vt:lpstr>PowerPoint Presentation</vt:lpstr>
      <vt:lpstr>Analýza likvoru</vt:lpstr>
      <vt:lpstr>Komplikace </vt:lpstr>
      <vt:lpstr>Schéma s herniací mozkové tkáně</vt:lpstr>
      <vt:lpstr>Vzhled likvoru</vt:lpstr>
      <vt:lpstr>Biochemické vyšetření</vt:lpstr>
      <vt:lpstr>Cytologie (buněčnost) likvoru I</vt:lpstr>
      <vt:lpstr>Cytologie (buněčnost) likvoru II</vt:lpstr>
      <vt:lpstr>Fuchs-Rosenthalova komůrka  (sloužící k počítání buněk)</vt:lpstr>
      <vt:lpstr>Serózní versus hnisavá meningitida</vt:lpstr>
      <vt:lpstr>Spektrofotometrie</vt:lpstr>
      <vt:lpstr>Normální křivka a křivka po subarachnoidálním krvácení</vt:lpstr>
      <vt:lpstr>Další vyšetření likvoru</vt:lpstr>
      <vt:lpstr>Vyšetření OCBs</vt:lpstr>
      <vt:lpstr>Shrnutí</vt:lpstr>
      <vt:lpstr>Otázky k opakování</vt:lpstr>
      <vt:lpstr>Informační zdroje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Pomocná vyšetření v neurologii  Vyšetření mozkomíšního moku</dc:title>
  <dc:creator>Ondřej Volný</dc:creator>
  <cp:lastModifiedBy>Ondřej Volný</cp:lastModifiedBy>
  <cp:revision>36</cp:revision>
  <dcterms:created xsi:type="dcterms:W3CDTF">2015-11-12T12:40:59Z</dcterms:created>
  <dcterms:modified xsi:type="dcterms:W3CDTF">2016-01-02T10:21:01Z</dcterms:modified>
</cp:coreProperties>
</file>