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1" r:id="rId6"/>
    <p:sldId id="260" r:id="rId7"/>
    <p:sldId id="263" r:id="rId8"/>
    <p:sldId id="262" r:id="rId9"/>
    <p:sldId id="266" r:id="rId10"/>
    <p:sldId id="273" r:id="rId11"/>
    <p:sldId id="267" r:id="rId12"/>
    <p:sldId id="271" r:id="rId13"/>
    <p:sldId id="264" r:id="rId14"/>
    <p:sldId id="268" r:id="rId15"/>
    <p:sldId id="265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2264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C9798-6722-7340-985B-5DFCE3CD2782}" type="datetimeFigureOut">
              <a:rPr lang="en-US" smtClean="0"/>
              <a:pPr/>
              <a:t>29.12.15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88760-62E1-574F-A558-97A442199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69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88760-62E1-574F-A558-97A442199AF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02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88760-62E1-574F-A558-97A442199AF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47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 smtClean="0"/>
              <a:t>Patří</a:t>
            </a:r>
            <a:r>
              <a:rPr lang="en-US" baseline="0" dirty="0" smtClean="0"/>
              <a:t> STEAM a PRESS do shimming?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88760-62E1-574F-A558-97A442199AF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16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88760-62E1-574F-A558-97A442199AF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20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88760-62E1-574F-A558-97A442199AF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45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88760-62E1-574F-A558-97A442199AF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66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88760-62E1-574F-A558-97A442199AF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40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88760-62E1-574F-A558-97A442199AF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8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88760-62E1-574F-A558-97A442199AF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62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88760-62E1-574F-A558-97A442199AF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40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DDA2-6311-9A47-9E4E-63FB2321BFED}" type="datetimeFigureOut">
              <a:rPr lang="en-US" smtClean="0"/>
              <a:pPr/>
              <a:t>29.12.15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2A55-C2C9-F34D-B760-12F7BCE31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9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DDA2-6311-9A47-9E4E-63FB2321BFED}" type="datetimeFigureOut">
              <a:rPr lang="en-US" smtClean="0"/>
              <a:pPr/>
              <a:t>29.12.15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2A55-C2C9-F34D-B760-12F7BCE31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39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DDA2-6311-9A47-9E4E-63FB2321BFED}" type="datetimeFigureOut">
              <a:rPr lang="en-US" smtClean="0"/>
              <a:pPr/>
              <a:t>29.12.15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2A55-C2C9-F34D-B760-12F7BCE31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DDA2-6311-9A47-9E4E-63FB2321BFED}" type="datetimeFigureOut">
              <a:rPr lang="en-US" smtClean="0"/>
              <a:pPr/>
              <a:t>29.12.15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2A55-C2C9-F34D-B760-12F7BCE31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3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DDA2-6311-9A47-9E4E-63FB2321BFED}" type="datetimeFigureOut">
              <a:rPr lang="en-US" smtClean="0"/>
              <a:pPr/>
              <a:t>29.12.15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2A55-C2C9-F34D-B760-12F7BCE31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3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DDA2-6311-9A47-9E4E-63FB2321BFED}" type="datetimeFigureOut">
              <a:rPr lang="en-US" smtClean="0"/>
              <a:pPr/>
              <a:t>29.12.15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2A55-C2C9-F34D-B760-12F7BCE31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9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DDA2-6311-9A47-9E4E-63FB2321BFED}" type="datetimeFigureOut">
              <a:rPr lang="en-US" smtClean="0"/>
              <a:pPr/>
              <a:t>29.12.15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2A55-C2C9-F34D-B760-12F7BCE31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4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DDA2-6311-9A47-9E4E-63FB2321BFED}" type="datetimeFigureOut">
              <a:rPr lang="en-US" smtClean="0"/>
              <a:pPr/>
              <a:t>29.12.15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2A55-C2C9-F34D-B760-12F7BCE31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53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DDA2-6311-9A47-9E4E-63FB2321BFED}" type="datetimeFigureOut">
              <a:rPr lang="en-US" smtClean="0"/>
              <a:pPr/>
              <a:t>29.12.15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2A55-C2C9-F34D-B760-12F7BCE31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4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DDA2-6311-9A47-9E4E-63FB2321BFED}" type="datetimeFigureOut">
              <a:rPr lang="en-US" smtClean="0"/>
              <a:pPr/>
              <a:t>29.12.15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2A55-C2C9-F34D-B760-12F7BCE31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1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DDA2-6311-9A47-9E4E-63FB2321BFED}" type="datetimeFigureOut">
              <a:rPr lang="en-US" smtClean="0"/>
              <a:pPr/>
              <a:t>29.12.15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2A55-C2C9-F34D-B760-12F7BCE31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4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DDA2-6311-9A47-9E4E-63FB2321BFED}" type="datetimeFigureOut">
              <a:rPr lang="en-US" smtClean="0"/>
              <a:pPr/>
              <a:t>29.12.15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02A55-C2C9-F34D-B760-12F7BCE31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9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jnr.org/content/18/6/1131.full.pdf" TargetMode="External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mc/articles/PMC1351238/" TargetMode="External"/><Relationship Id="rId4" Type="http://schemas.openxmlformats.org/officeDocument/2006/relationships/hyperlink" Target="http://www.ajnr.org/content/27/6/1165.long" TargetMode="External"/><Relationship Id="rId5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eurologiepropraxi.cz/incpdfs/inf-990000-2800_10_9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jpeg"/><Relationship Id="rId7" Type="http://schemas.openxmlformats.org/officeDocument/2006/relationships/hyperlink" Target="http://www.ajnr.org/content/34/9/1682.full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s.cz/wp-content/uploads/2013/09/2-Ryznarova-Prinos-MR-v-diagnostice-CaP-2014-2.pdf" TargetMode="External"/><Relationship Id="rId4" Type="http://schemas.openxmlformats.org/officeDocument/2006/relationships/hyperlink" Target="http://www.czechurol.cz/pdfs/cur/2010/03/09.pdf" TargetMode="External"/><Relationship Id="rId5" Type="http://schemas.openxmlformats.org/officeDocument/2006/relationships/image" Target="../media/image22.png"/><Relationship Id="rId6" Type="http://schemas.openxmlformats.org/officeDocument/2006/relationships/image" Target="../media/image23.jpe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esradiol.cz/dwnld/Ces_Rad_0901_80_88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hyperlink" Target="http://pubs.rsna.org/doi/full/10.1148/rg.296095520" TargetMode="External"/><Relationship Id="rId7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jnr.org/site/fellows/files/MRS-chapter-Castillo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scape.com/viewarticle/778095_1" TargetMode="External"/><Relationship Id="rId4" Type="http://schemas.openxmlformats.org/officeDocument/2006/relationships/hyperlink" Target="http://www.neurologiepropraxi.cz/pdfs/neu/2005/03/04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urologiepropraxi.cz/pdfs/neu/2005/03/04.pdf" TargetMode="External"/><Relationship Id="rId4" Type="http://schemas.openxmlformats.org/officeDocument/2006/relationships/hyperlink" Target="http://www.ajnr.org/site/fellows/files/MRS-chapter-Castillo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MR </a:t>
            </a:r>
            <a:r>
              <a:rPr lang="en-US" sz="2800" dirty="0" err="1"/>
              <a:t>spektroskopie</a:t>
            </a:r>
            <a:r>
              <a:rPr lang="en-US" sz="2800" dirty="0"/>
              <a:t> – </a:t>
            </a:r>
            <a:r>
              <a:rPr lang="en-US" sz="2800" dirty="0" err="1"/>
              <a:t>princip</a:t>
            </a:r>
            <a:r>
              <a:rPr lang="en-US" sz="2800" dirty="0"/>
              <a:t>, </a:t>
            </a:r>
            <a:r>
              <a:rPr lang="en-US" sz="2800" dirty="0" err="1"/>
              <a:t>klinické</a:t>
            </a:r>
            <a:r>
              <a:rPr lang="en-US" sz="2800" dirty="0"/>
              <a:t> a </a:t>
            </a:r>
            <a:r>
              <a:rPr lang="en-US" sz="2800" dirty="0" err="1"/>
              <a:t>experimentální</a:t>
            </a:r>
            <a:r>
              <a:rPr lang="en-US" sz="2800" dirty="0"/>
              <a:t> </a:t>
            </a:r>
            <a:r>
              <a:rPr lang="en-US" sz="2800" dirty="0" err="1"/>
              <a:t>použití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631001"/>
          </a:xfrm>
        </p:spPr>
        <p:txBody>
          <a:bodyPr>
            <a:normAutofit fontScale="85000" lnSpcReduction="20000"/>
          </a:bodyPr>
          <a:lstStyle/>
          <a:p>
            <a:r>
              <a:rPr lang="cs-CZ" sz="2400" dirty="0" smtClean="0"/>
              <a:t>MUDr. Ondřej Volný</a:t>
            </a:r>
            <a:r>
              <a:rPr lang="cs-CZ" sz="2400" baseline="30000" dirty="0" smtClean="0"/>
              <a:t>1</a:t>
            </a:r>
            <a:endParaRPr lang="cs-CZ" sz="2400" baseline="30000" dirty="0"/>
          </a:p>
          <a:p>
            <a:r>
              <a:rPr lang="cs-CZ" sz="2400" dirty="0" smtClean="0"/>
              <a:t>Ing. Klára Brabencová</a:t>
            </a:r>
            <a:r>
              <a:rPr lang="cs-CZ" sz="2400" baseline="30000" dirty="0" smtClean="0"/>
              <a:t>2</a:t>
            </a:r>
            <a:endParaRPr lang="en-US" sz="2400" baseline="30000" dirty="0"/>
          </a:p>
          <a:p>
            <a:r>
              <a:rPr lang="en-US" sz="2400" dirty="0" err="1" smtClean="0"/>
              <a:t>MUDr</a:t>
            </a:r>
            <a:r>
              <a:rPr lang="en-US" sz="2400" dirty="0" smtClean="0"/>
              <a:t>. Petra Cimflová</a:t>
            </a:r>
            <a:r>
              <a:rPr lang="en-US" sz="2400" baseline="30000" dirty="0" smtClean="0"/>
              <a:t>2</a:t>
            </a:r>
          </a:p>
          <a:p>
            <a:r>
              <a:rPr lang="en-US" sz="2400" dirty="0" smtClean="0"/>
              <a:t>prof. </a:t>
            </a:r>
            <a:r>
              <a:rPr lang="en-US" sz="2400" dirty="0" err="1" smtClean="0"/>
              <a:t>MUDr</a:t>
            </a:r>
            <a:r>
              <a:rPr lang="en-US" sz="2400" dirty="0" smtClean="0"/>
              <a:t>. Martin </a:t>
            </a:r>
            <a:r>
              <a:rPr lang="en-US" sz="2400" dirty="0" err="1" smtClean="0"/>
              <a:t>Bareš</a:t>
            </a:r>
            <a:r>
              <a:rPr lang="en-US" sz="2400" dirty="0" smtClean="0"/>
              <a:t> PhD</a:t>
            </a:r>
            <a:r>
              <a:rPr lang="en-US" sz="2400" baseline="30000" dirty="0" smtClean="0"/>
              <a:t>1</a:t>
            </a:r>
          </a:p>
          <a:p>
            <a:endParaRPr lang="en-US" sz="2400" baseline="30000" dirty="0" smtClean="0"/>
          </a:p>
          <a:p>
            <a:r>
              <a:rPr lang="en-US" sz="2400" baseline="30000" dirty="0" smtClean="0"/>
              <a:t>1 </a:t>
            </a:r>
            <a:r>
              <a:rPr lang="en-US" sz="2400" dirty="0" smtClean="0"/>
              <a:t>I. </a:t>
            </a:r>
            <a:r>
              <a:rPr lang="en-US" sz="2400" dirty="0" err="1" smtClean="0"/>
              <a:t>neurologická</a:t>
            </a:r>
            <a:r>
              <a:rPr lang="en-US" sz="2400" dirty="0" smtClean="0"/>
              <a:t> </a:t>
            </a:r>
            <a:r>
              <a:rPr lang="en-US" sz="2400" dirty="0" err="1" smtClean="0"/>
              <a:t>klinika</a:t>
            </a:r>
            <a:r>
              <a:rPr lang="en-US" sz="2400" dirty="0" smtClean="0"/>
              <a:t> FN u </a:t>
            </a:r>
            <a:r>
              <a:rPr lang="en-US" sz="2400" dirty="0" err="1" smtClean="0"/>
              <a:t>sv</a:t>
            </a:r>
            <a:r>
              <a:rPr lang="en-US" sz="2400" dirty="0" smtClean="0"/>
              <a:t>. Anny a LF </a:t>
            </a:r>
            <a:r>
              <a:rPr lang="en-US" sz="2400" dirty="0" err="1" smtClean="0"/>
              <a:t>Masarykovy</a:t>
            </a:r>
            <a:r>
              <a:rPr lang="en-US" sz="2400" dirty="0" smtClean="0"/>
              <a:t> </a:t>
            </a:r>
            <a:r>
              <a:rPr lang="en-US" sz="2400" dirty="0" err="1" smtClean="0"/>
              <a:t>univerzity</a:t>
            </a:r>
            <a:endParaRPr lang="en-US" sz="2400" dirty="0" smtClean="0"/>
          </a:p>
          <a:p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err="1" smtClean="0"/>
              <a:t>Klinika</a:t>
            </a:r>
            <a:r>
              <a:rPr lang="en-US" sz="2400" dirty="0" smtClean="0"/>
              <a:t> </a:t>
            </a:r>
            <a:r>
              <a:rPr lang="en-US" sz="2400" dirty="0" err="1" smtClean="0"/>
              <a:t>zobrazovacích</a:t>
            </a:r>
            <a:r>
              <a:rPr lang="en-US" sz="2400" dirty="0" smtClean="0"/>
              <a:t> </a:t>
            </a:r>
            <a:r>
              <a:rPr lang="en-US" sz="2400" dirty="0" err="1" smtClean="0"/>
              <a:t>metod</a:t>
            </a:r>
            <a:r>
              <a:rPr lang="en-US" sz="2400" dirty="0" smtClean="0"/>
              <a:t> </a:t>
            </a:r>
            <a:r>
              <a:rPr lang="en-US" sz="2400" dirty="0"/>
              <a:t>FN u </a:t>
            </a:r>
            <a:r>
              <a:rPr lang="en-US" sz="2400" dirty="0" err="1"/>
              <a:t>sv</a:t>
            </a:r>
            <a:r>
              <a:rPr lang="en-US" sz="2400" dirty="0"/>
              <a:t>. Anny a LF </a:t>
            </a:r>
            <a:r>
              <a:rPr lang="en-US" sz="2400" dirty="0" err="1"/>
              <a:t>Masarykovy</a:t>
            </a:r>
            <a:r>
              <a:rPr lang="en-US" sz="2400" dirty="0"/>
              <a:t> </a:t>
            </a:r>
            <a:r>
              <a:rPr lang="en-US" sz="2400" dirty="0" err="1"/>
              <a:t>univerzity</a:t>
            </a:r>
            <a:endParaRPr lang="en-US" sz="2400" dirty="0"/>
          </a:p>
          <a:p>
            <a:endParaRPr lang="en-US" sz="2400" baseline="30000" dirty="0" smtClean="0"/>
          </a:p>
          <a:p>
            <a:endParaRPr lang="en-US" dirty="0"/>
          </a:p>
        </p:txBody>
      </p:sp>
      <p:pic>
        <p:nvPicPr>
          <p:cNvPr id="4" name="Picture 3" descr="SafeB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12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096"/>
            <a:ext cx="8229600" cy="1310542"/>
          </a:xfrm>
        </p:spPr>
        <p:txBody>
          <a:bodyPr>
            <a:normAutofit fontScale="90000"/>
          </a:bodyPr>
          <a:lstStyle/>
          <a:p>
            <a:r>
              <a:rPr lang="cs-CZ" sz="3100" b="1" dirty="0" err="1" smtClean="0"/>
              <a:t>Low</a:t>
            </a:r>
            <a:r>
              <a:rPr lang="cs-CZ" sz="3100" b="1" dirty="0"/>
              <a:t>-</a:t>
            </a:r>
            <a:r>
              <a:rPr lang="cs-CZ" sz="3100" b="1" dirty="0" smtClean="0"/>
              <a:t>grade </a:t>
            </a:r>
            <a:r>
              <a:rPr lang="cs-CZ" sz="3100" b="1" dirty="0"/>
              <a:t>astrocytom </a:t>
            </a:r>
            <a:br>
              <a:rPr lang="cs-CZ" sz="3100" b="1" dirty="0"/>
            </a:br>
            <a:r>
              <a:rPr lang="cs-CZ" sz="3100" b="1" dirty="0" smtClean="0"/>
              <a:t>– </a:t>
            </a:r>
            <a:r>
              <a:rPr lang="cs-CZ" sz="3100" b="1" dirty="0"/>
              <a:t>snížení NAA a zvýšení cholinu</a:t>
            </a:r>
            <a:r>
              <a:rPr lang="cs-CZ" sz="4000" dirty="0"/>
              <a:t/>
            </a:r>
            <a:br>
              <a:rPr lang="cs-CZ" sz="4000" dirty="0"/>
            </a:br>
            <a:endParaRPr lang="en-US" sz="4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93" y="1081048"/>
            <a:ext cx="2515031" cy="2520000"/>
          </a:xfrm>
          <a:prstGeom prst="rect">
            <a:avLst/>
          </a:prstGeom>
        </p:spPr>
      </p:pic>
      <p:pic>
        <p:nvPicPr>
          <p:cNvPr id="5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578" y="1081048"/>
            <a:ext cx="2495198" cy="2520000"/>
          </a:xfrm>
          <a:prstGeom prst="rect">
            <a:avLst/>
          </a:prstGeom>
        </p:spPr>
      </p:pic>
      <p:pic>
        <p:nvPicPr>
          <p:cNvPr id="6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93" y="3911159"/>
            <a:ext cx="2560000" cy="2520000"/>
          </a:xfrm>
          <a:prstGeom prst="rect">
            <a:avLst/>
          </a:prstGeom>
        </p:spPr>
      </p:pic>
      <p:pic>
        <p:nvPicPr>
          <p:cNvPr id="7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2578" y="3911159"/>
            <a:ext cx="2524931" cy="2520000"/>
          </a:xfrm>
          <a:prstGeom prst="rect">
            <a:avLst/>
          </a:prstGeom>
        </p:spPr>
      </p:pic>
      <p:pic>
        <p:nvPicPr>
          <p:cNvPr id="8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9358" y="1081048"/>
            <a:ext cx="2754546" cy="2520000"/>
          </a:xfrm>
          <a:prstGeom prst="rect">
            <a:avLst/>
          </a:prstGeom>
        </p:spPr>
      </p:pic>
      <p:pic>
        <p:nvPicPr>
          <p:cNvPr id="9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2859" y="3911159"/>
            <a:ext cx="2751045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0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MRS </a:t>
            </a:r>
            <a:r>
              <a:rPr lang="en-US" sz="3100" dirty="0"/>
              <a:t>a</a:t>
            </a:r>
            <a:r>
              <a:rPr lang="cs-CZ" sz="3100" dirty="0" smtClean="0"/>
              <a:t> epilepsie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321958"/>
            <a:ext cx="8229600" cy="2213075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cs-CZ" sz="1600" dirty="0"/>
              <a:t>MRS poskytuje užitečné informace v předoperačním vyšetření </a:t>
            </a:r>
            <a:r>
              <a:rPr lang="cs-CZ" sz="1600" dirty="0" smtClean="0"/>
              <a:t>u pacientů </a:t>
            </a:r>
            <a:r>
              <a:rPr lang="cs-CZ" sz="1600" dirty="0"/>
              <a:t>s </a:t>
            </a:r>
            <a:r>
              <a:rPr lang="cs-CZ" sz="1600" dirty="0" smtClean="0"/>
              <a:t>epilepsií, mj. přispívá </a:t>
            </a:r>
            <a:r>
              <a:rPr lang="cs-CZ" sz="1600" dirty="0"/>
              <a:t>k </a:t>
            </a:r>
            <a:r>
              <a:rPr lang="cs-CZ" sz="1600" dirty="0" err="1" smtClean="0"/>
              <a:t>lateralizaci</a:t>
            </a:r>
            <a:r>
              <a:rPr lang="cs-CZ" sz="1600" dirty="0" smtClean="0"/>
              <a:t> (určení postižené hemisféry) a k lokalizaci </a:t>
            </a:r>
            <a:r>
              <a:rPr lang="cs-CZ" sz="1600" dirty="0" err="1" smtClean="0"/>
              <a:t>epileptogenního</a:t>
            </a:r>
            <a:r>
              <a:rPr lang="cs-CZ" sz="1600" dirty="0" smtClean="0"/>
              <a:t> ložiska, rovněž pomáhá k </a:t>
            </a:r>
            <a:r>
              <a:rPr lang="cs-CZ" sz="1600" dirty="0"/>
              <a:t>detekci </a:t>
            </a:r>
            <a:r>
              <a:rPr lang="cs-CZ" sz="1600" dirty="0" smtClean="0"/>
              <a:t>oboustranné patologie (např. u tzv. bitemporálních epilepsií, kdy jsou epilepsií postiženy obě hemisféry</a:t>
            </a:r>
            <a:r>
              <a:rPr lang="cs-CZ" sz="1600" dirty="0" smtClean="0"/>
              <a:t>), </a:t>
            </a:r>
            <a:r>
              <a:rPr lang="cs-CZ" sz="1600" dirty="0">
                <a:hlinkClick r:id="rId3"/>
              </a:rPr>
              <a:t>http://www.ajnr.org/content/18/6/1131.</a:t>
            </a:r>
            <a:r>
              <a:rPr lang="cs-CZ" sz="1600" dirty="0" smtClean="0">
                <a:hlinkClick r:id="rId3"/>
              </a:rPr>
              <a:t>full.pdf</a:t>
            </a:r>
            <a:endParaRPr lang="cs-CZ" sz="1600" dirty="0" smtClean="0"/>
          </a:p>
          <a:p>
            <a:pPr>
              <a:lnSpc>
                <a:spcPct val="140000"/>
              </a:lnSpc>
            </a:pPr>
            <a:r>
              <a:rPr lang="cs-CZ" sz="1600" dirty="0"/>
              <a:t>Ve srovnání </a:t>
            </a:r>
            <a:r>
              <a:rPr lang="cs-CZ" sz="1600" dirty="0" smtClean="0"/>
              <a:t>se zdravou tkání MRS detekuje </a:t>
            </a:r>
            <a:r>
              <a:rPr lang="cs-CZ" sz="1600" dirty="0"/>
              <a:t>snížení </a:t>
            </a:r>
            <a:r>
              <a:rPr lang="cs-CZ" sz="1600" dirty="0" smtClean="0"/>
              <a:t>signálu </a:t>
            </a:r>
            <a:r>
              <a:rPr lang="cs-CZ" sz="1600" b="1" dirty="0" smtClean="0"/>
              <a:t>NAA a nárůst signálu </a:t>
            </a:r>
            <a:r>
              <a:rPr lang="cs-CZ" sz="1600" b="1" dirty="0" err="1"/>
              <a:t>C</a:t>
            </a:r>
            <a:r>
              <a:rPr lang="cs-CZ" sz="1600" b="1" dirty="0" err="1" smtClean="0"/>
              <a:t>r</a:t>
            </a:r>
            <a:r>
              <a:rPr lang="cs-CZ" sz="1600" b="1" dirty="0" smtClean="0"/>
              <a:t> </a:t>
            </a:r>
            <a:r>
              <a:rPr lang="cs-CZ" sz="1600" b="1" dirty="0"/>
              <a:t>a </a:t>
            </a:r>
            <a:r>
              <a:rPr lang="cs-CZ" sz="1600" b="1" dirty="0" err="1" smtClean="0"/>
              <a:t>Cho</a:t>
            </a:r>
            <a:r>
              <a:rPr lang="cs-CZ" sz="1600" dirty="0" smtClean="0"/>
              <a:t>, které jsou obvykle spojeny s dysfunkcí neuronů typickou pro </a:t>
            </a:r>
            <a:r>
              <a:rPr lang="cs-CZ" sz="1600" dirty="0" err="1" smtClean="0"/>
              <a:t>epileptogenní</a:t>
            </a:r>
            <a:r>
              <a:rPr lang="cs-CZ" sz="1600" dirty="0" smtClean="0"/>
              <a:t> ložiska</a:t>
            </a:r>
            <a:endParaRPr lang="cs-CZ" sz="1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16" y="3535034"/>
            <a:ext cx="3306999" cy="288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902" y="3535034"/>
            <a:ext cx="3361869" cy="288000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171592" y="6401271"/>
            <a:ext cx="31461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b="1" dirty="0" smtClean="0"/>
              <a:t>Patologická křivka:</a:t>
            </a:r>
          </a:p>
          <a:p>
            <a:pPr algn="ctr"/>
            <a:r>
              <a:rPr lang="cs-CZ" sz="1100" b="1" dirty="0" smtClean="0"/>
              <a:t>- nárůst cholinu a kreatinu a snížení NAA</a:t>
            </a:r>
            <a:endParaRPr lang="cs-CZ" sz="11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208745" y="6415034"/>
            <a:ext cx="30639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b="1" dirty="0" smtClean="0"/>
              <a:t>Fyziologická křivka</a:t>
            </a:r>
            <a:endParaRPr lang="cs-CZ" sz="1100" b="1" dirty="0"/>
          </a:p>
        </p:txBody>
      </p:sp>
    </p:spTree>
    <p:extLst>
      <p:ext uri="{BB962C8B-B14F-4D97-AF65-F5344CB8AC3E}">
        <p14:creationId xmlns:p14="http://schemas.microsoft.com/office/powerpoint/2010/main" val="274098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MRS a roztroušená skleróza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3361"/>
            <a:ext cx="8229600" cy="201953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600" dirty="0"/>
              <a:t>Spektroskopie (1H-MRS) může poskytnout </a:t>
            </a:r>
            <a:r>
              <a:rPr lang="cs-CZ" sz="1600" dirty="0" smtClean="0"/>
              <a:t>informaci </a:t>
            </a:r>
            <a:r>
              <a:rPr lang="cs-CZ" sz="1600" dirty="0"/>
              <a:t>o p</a:t>
            </a:r>
            <a:r>
              <a:rPr lang="cs-CZ" sz="1600" dirty="0" smtClean="0"/>
              <a:t>řítomnosti aktivního zánětu (přítomnost tzv. aktivní plaky) </a:t>
            </a:r>
            <a:r>
              <a:rPr lang="cs-CZ" sz="1600" dirty="0"/>
              <a:t>a </a:t>
            </a:r>
            <a:r>
              <a:rPr lang="cs-CZ" sz="1600" dirty="0" smtClean="0"/>
              <a:t>o </a:t>
            </a:r>
            <a:r>
              <a:rPr lang="cs-CZ" sz="1600" dirty="0" err="1" smtClean="0"/>
              <a:t>axonálním</a:t>
            </a:r>
            <a:r>
              <a:rPr lang="cs-CZ" sz="1600" dirty="0" smtClean="0"/>
              <a:t> postižení, které jsou typické pro ataku roztroušené sklerózy</a:t>
            </a:r>
            <a:endParaRPr lang="pl-PL" sz="1600" dirty="0" smtClean="0"/>
          </a:p>
          <a:p>
            <a:pPr>
              <a:lnSpc>
                <a:spcPct val="150000"/>
              </a:lnSpc>
            </a:pPr>
            <a:r>
              <a:rPr lang="pl-PL" sz="1600" dirty="0" err="1" smtClean="0"/>
              <a:t>Typické</a:t>
            </a:r>
            <a:r>
              <a:rPr lang="pl-PL" sz="1600" dirty="0" smtClean="0"/>
              <a:t> je </a:t>
            </a:r>
            <a:r>
              <a:rPr lang="pl-PL" sz="1600" dirty="0" err="1" smtClean="0"/>
              <a:t>snížení</a:t>
            </a:r>
            <a:r>
              <a:rPr lang="pl-PL" sz="1600" dirty="0" smtClean="0"/>
              <a:t> </a:t>
            </a:r>
            <a:r>
              <a:rPr lang="cs-CZ" sz="1600" dirty="0" smtClean="0"/>
              <a:t>N-</a:t>
            </a:r>
            <a:r>
              <a:rPr lang="cs-CZ" sz="1600" dirty="0" err="1" smtClean="0"/>
              <a:t>acetylasparátu</a:t>
            </a:r>
            <a:r>
              <a:rPr lang="cs-CZ" sz="1600" dirty="0" smtClean="0"/>
              <a:t> (odrážející </a:t>
            </a:r>
            <a:r>
              <a:rPr lang="cs-CZ" sz="1600" dirty="0" err="1" smtClean="0"/>
              <a:t>axonální</a:t>
            </a:r>
            <a:r>
              <a:rPr lang="cs-CZ" sz="1600" dirty="0"/>
              <a:t> </a:t>
            </a:r>
            <a:r>
              <a:rPr lang="cs-CZ" sz="1600" dirty="0" smtClean="0"/>
              <a:t>a </a:t>
            </a:r>
            <a:r>
              <a:rPr lang="cs-CZ" sz="1600" dirty="0" err="1"/>
              <a:t>neuronální</a:t>
            </a:r>
            <a:r>
              <a:rPr lang="cs-CZ" sz="1600" dirty="0"/>
              <a:t> </a:t>
            </a:r>
            <a:r>
              <a:rPr lang="cs-CZ" sz="1600" dirty="0" smtClean="0"/>
              <a:t>poškození), </a:t>
            </a:r>
            <a:r>
              <a:rPr lang="cs-CZ" sz="1600" dirty="0"/>
              <a:t>zvýšený cholin </a:t>
            </a:r>
            <a:r>
              <a:rPr lang="cs-CZ" sz="1600" dirty="0" smtClean="0"/>
              <a:t>(</a:t>
            </a:r>
            <a:r>
              <a:rPr lang="cs-CZ" sz="1600" dirty="0" err="1" smtClean="0"/>
              <a:t>souvející</a:t>
            </a:r>
            <a:r>
              <a:rPr lang="cs-CZ" sz="1600" dirty="0" smtClean="0"/>
              <a:t> </a:t>
            </a:r>
            <a:r>
              <a:rPr lang="pt-BR" sz="1600" dirty="0" err="1" smtClean="0"/>
              <a:t>s</a:t>
            </a:r>
            <a:r>
              <a:rPr lang="pt-BR" sz="1600" dirty="0" smtClean="0"/>
              <a:t> </a:t>
            </a:r>
            <a:r>
              <a:rPr lang="pt-BR" sz="1600" dirty="0" err="1" smtClean="0"/>
              <a:t>aktivním</a:t>
            </a:r>
            <a:r>
              <a:rPr lang="pt-BR" sz="1600" dirty="0" smtClean="0"/>
              <a:t> </a:t>
            </a:r>
            <a:r>
              <a:rPr lang="pt-BR" sz="1600" dirty="0" err="1" smtClean="0"/>
              <a:t>zánětem</a:t>
            </a:r>
            <a:r>
              <a:rPr lang="pt-BR" sz="1600" dirty="0" smtClean="0"/>
              <a:t> a </a:t>
            </a:r>
            <a:r>
              <a:rPr lang="pt-BR" sz="1600" dirty="0" err="1" smtClean="0"/>
              <a:t>demyelinizací</a:t>
            </a:r>
            <a:r>
              <a:rPr lang="pt-BR" sz="1600" dirty="0" smtClean="0"/>
              <a:t>) </a:t>
            </a:r>
            <a:r>
              <a:rPr lang="pt-BR" sz="1600" dirty="0"/>
              <a:t>a </a:t>
            </a:r>
            <a:r>
              <a:rPr lang="pt-BR" sz="1600" dirty="0" smtClean="0"/>
              <a:t>zvýšený</a:t>
            </a:r>
            <a:r>
              <a:rPr lang="cs-CZ" sz="1600" dirty="0" smtClean="0"/>
              <a:t> </a:t>
            </a:r>
            <a:r>
              <a:rPr lang="cs-CZ" sz="1600" dirty="0" err="1" smtClean="0"/>
              <a:t>myoinositol</a:t>
            </a:r>
            <a:r>
              <a:rPr lang="cs-CZ" sz="1600" dirty="0" smtClean="0"/>
              <a:t> (</a:t>
            </a:r>
            <a:r>
              <a:rPr lang="cs-CZ" sz="1600" dirty="0" err="1" smtClean="0"/>
              <a:t>glióza</a:t>
            </a:r>
            <a:r>
              <a:rPr lang="cs-CZ" sz="1600" dirty="0" smtClean="0"/>
              <a:t>)</a:t>
            </a:r>
            <a:endParaRPr lang="cs-CZ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71500" y="6245679"/>
            <a:ext cx="4217821" cy="121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www.neurologiepropraxi.cz/incpdfs/inf-990000-2800_10_9.pdf</a:t>
            </a:r>
            <a:endParaRPr lang="cs-CZ" sz="1100" dirty="0" smtClean="0"/>
          </a:p>
          <a:p>
            <a:r>
              <a:rPr lang="cs-CZ" sz="1100" dirty="0">
                <a:hlinkClick r:id="rId3"/>
              </a:rPr>
              <a:t>http://www.ncbi.nlm.nih.gov/pmc/articles/PMC1351238</a:t>
            </a:r>
            <a:r>
              <a:rPr lang="cs-CZ" sz="1100" dirty="0" smtClean="0">
                <a:hlinkClick r:id="rId3"/>
              </a:rPr>
              <a:t>/</a:t>
            </a:r>
            <a:endParaRPr lang="cs-CZ" sz="1100" dirty="0" smtClean="0"/>
          </a:p>
          <a:p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www.ajnr.org/content/27/6/1165.long</a:t>
            </a:r>
            <a:endParaRPr lang="cs-CZ" sz="1100" dirty="0" smtClean="0"/>
          </a:p>
          <a:p>
            <a:endParaRPr lang="cs-CZ" sz="1100" dirty="0"/>
          </a:p>
          <a:p>
            <a:endParaRPr lang="cs-CZ" sz="1100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0" y="3212894"/>
            <a:ext cx="4376323" cy="3122591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 flipV="1">
            <a:off x="4106636" y="5343186"/>
            <a:ext cx="2016578" cy="1340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3731079" y="5486400"/>
            <a:ext cx="2326821" cy="3912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6123214" y="5240750"/>
            <a:ext cx="994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Snížený NAA</a:t>
            </a:r>
            <a:endParaRPr lang="cs-CZ" sz="12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057900" y="5767098"/>
            <a:ext cx="2023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Z</a:t>
            </a:r>
            <a:r>
              <a:rPr lang="cs-CZ" sz="1200" b="1" dirty="0" smtClean="0"/>
              <a:t>výšený cholin a </a:t>
            </a:r>
            <a:r>
              <a:rPr lang="cs-CZ" sz="1200" b="1" dirty="0" err="1" smtClean="0"/>
              <a:t>myoinositol</a:t>
            </a:r>
            <a:endParaRPr lang="cs-CZ" sz="1200" b="1" dirty="0"/>
          </a:p>
        </p:txBody>
      </p:sp>
      <p:cxnSp>
        <p:nvCxnSpPr>
          <p:cNvPr id="14" name="Přímá spojnice se šipkou 13"/>
          <p:cNvCxnSpPr/>
          <p:nvPr/>
        </p:nvCxnSpPr>
        <p:spPr>
          <a:xfrm flipV="1">
            <a:off x="4351564" y="4220936"/>
            <a:ext cx="1265465" cy="8409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5617029" y="4082436"/>
            <a:ext cx="1653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Spektrum zdravé tkáně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4082668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MRS </a:t>
            </a:r>
            <a:r>
              <a:rPr lang="en-US" sz="2800" dirty="0"/>
              <a:t>a</a:t>
            </a:r>
            <a:r>
              <a:rPr lang="cs-CZ" sz="2800" dirty="0" smtClean="0"/>
              <a:t> postižení míchy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1390"/>
            <a:ext cx="8229600" cy="14398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cs-CZ" sz="1600" dirty="0" smtClean="0"/>
              <a:t>MRS je cenným nástrojem pro diferenciální diagnostiku různých neuropatologií. </a:t>
            </a:r>
            <a:r>
              <a:rPr lang="cs-CZ" sz="1600" dirty="0"/>
              <a:t>Nicméně kvůli technickým </a:t>
            </a:r>
            <a:r>
              <a:rPr lang="cs-CZ" sz="1600" dirty="0" smtClean="0"/>
              <a:t>limitacím (respirační a jiné pohyby, proudění moku, malé </a:t>
            </a:r>
            <a:r>
              <a:rPr lang="cs-CZ" sz="1600" dirty="0" err="1" smtClean="0"/>
              <a:t>ROIs</a:t>
            </a:r>
            <a:r>
              <a:rPr lang="cs-CZ" sz="1600" dirty="0" smtClean="0"/>
              <a:t>) je </a:t>
            </a:r>
            <a:r>
              <a:rPr lang="cs-CZ" sz="1600" b="1" dirty="0" smtClean="0"/>
              <a:t>vzácně využívána u míšních patologií (omezena na krční míchu opět v diagnostice demyelinizačních procesů – </a:t>
            </a:r>
            <a:r>
              <a:rPr lang="cs-CZ" sz="1600" dirty="0" smtClean="0"/>
              <a:t>právě</a:t>
            </a:r>
            <a:r>
              <a:rPr lang="cs-CZ" sz="1600" b="1" dirty="0" smtClean="0"/>
              <a:t> </a:t>
            </a:r>
            <a:r>
              <a:rPr lang="cs-CZ" sz="1600" dirty="0" smtClean="0"/>
              <a:t>krční mícha je typickým místem výskytu RS plak)</a:t>
            </a:r>
          </a:p>
          <a:p>
            <a:endParaRPr lang="en-US" dirty="0"/>
          </a:p>
        </p:txBody>
      </p:sp>
      <p:pic>
        <p:nvPicPr>
          <p:cNvPr id="8196" name="Picture 4" descr="http://www.biomed.ee.ethz.ch/research/bioimaging/mr-spectroscopy/Methods/SpineMS?hi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130" y="4388827"/>
            <a:ext cx="5331199" cy="1705984"/>
          </a:xfrm>
          <a:prstGeom prst="rect">
            <a:avLst/>
          </a:prstGeom>
          <a:noFill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582" y="2357508"/>
            <a:ext cx="43783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1452" y="2357508"/>
            <a:ext cx="3435348" cy="184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http://www.lancet.com/cms/attachment/2030402227/2047996223/gr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195" y="3765877"/>
            <a:ext cx="3327935" cy="2536752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387082" y="6319391"/>
            <a:ext cx="29690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>
                <a:hlinkClick r:id="rId7"/>
              </a:rPr>
              <a:t>http://www.</a:t>
            </a:r>
            <a:r>
              <a:rPr lang="cs-CZ" sz="1100" dirty="0" err="1" smtClean="0">
                <a:hlinkClick r:id="rId7"/>
              </a:rPr>
              <a:t>ajnr.org</a:t>
            </a:r>
            <a:r>
              <a:rPr lang="cs-CZ" sz="1100" dirty="0" smtClean="0">
                <a:hlinkClick r:id="rId7"/>
              </a:rPr>
              <a:t>/</a:t>
            </a:r>
            <a:r>
              <a:rPr lang="cs-CZ" sz="1100" dirty="0" err="1" smtClean="0">
                <a:hlinkClick r:id="rId7"/>
              </a:rPr>
              <a:t>content</a:t>
            </a:r>
            <a:r>
              <a:rPr lang="cs-CZ" sz="1100" dirty="0" smtClean="0">
                <a:hlinkClick r:id="rId7"/>
              </a:rPr>
              <a:t>/34/9/1682.full.pdf</a:t>
            </a:r>
            <a:endParaRPr lang="cs-CZ" sz="11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211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err="1" smtClean="0"/>
              <a:t>Další</a:t>
            </a:r>
            <a:r>
              <a:rPr lang="en-US" sz="3100" dirty="0" smtClean="0"/>
              <a:t> </a:t>
            </a:r>
            <a:r>
              <a:rPr lang="en-US" sz="3100" dirty="0" err="1" smtClean="0"/>
              <a:t>využití</a:t>
            </a:r>
            <a:r>
              <a:rPr lang="en-US" sz="3100" dirty="0" smtClean="0"/>
              <a:t> MRS –</a:t>
            </a:r>
            <a:r>
              <a:rPr lang="cs-CZ" sz="3100" dirty="0" smtClean="0"/>
              <a:t> prostata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7200" y="1219200"/>
            <a:ext cx="8492836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cs-CZ" sz="1400" dirty="0" smtClean="0"/>
              <a:t>MR spektroskopie je perspektivní metoda k vytipování podezřelých ložisek u špatně přehledné prostaty             u pacientů se zvýšeným PSA (specifický ukazatel) a s negativní histologickým nálezem v biopsii prostaty</a:t>
            </a:r>
            <a:endParaRPr lang="cs-CZ" sz="1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57200" y="6248400"/>
            <a:ext cx="8229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hlinkClick r:id="rId2"/>
              </a:rPr>
              <a:t>http://www.</a:t>
            </a:r>
            <a:r>
              <a:rPr lang="cs-CZ" sz="1100" dirty="0" err="1" smtClean="0">
                <a:hlinkClick r:id="rId2"/>
              </a:rPr>
              <a:t>cesradiol.cz</a:t>
            </a:r>
            <a:r>
              <a:rPr lang="cs-CZ" sz="1100" dirty="0" smtClean="0">
                <a:hlinkClick r:id="rId2"/>
              </a:rPr>
              <a:t>/</a:t>
            </a:r>
            <a:r>
              <a:rPr lang="cs-CZ" sz="1100" dirty="0" err="1" smtClean="0">
                <a:hlinkClick r:id="rId2"/>
              </a:rPr>
              <a:t>dwnld</a:t>
            </a:r>
            <a:r>
              <a:rPr lang="cs-CZ" sz="1100" dirty="0" smtClean="0">
                <a:hlinkClick r:id="rId2"/>
              </a:rPr>
              <a:t>/Ces_Rad_0901_80_88.pdf</a:t>
            </a:r>
            <a:endParaRPr lang="cs-CZ" sz="1100" dirty="0" smtClean="0"/>
          </a:p>
          <a:p>
            <a:r>
              <a:rPr lang="cs-CZ" sz="1100" dirty="0" smtClean="0">
                <a:hlinkClick r:id="rId3"/>
              </a:rPr>
              <a:t>http://www.</a:t>
            </a:r>
            <a:r>
              <a:rPr lang="cs-CZ" sz="1100" dirty="0" err="1" smtClean="0">
                <a:hlinkClick r:id="rId3"/>
              </a:rPr>
              <a:t>cus.cz</a:t>
            </a:r>
            <a:r>
              <a:rPr lang="cs-CZ" sz="1100" dirty="0" smtClean="0">
                <a:hlinkClick r:id="rId3"/>
              </a:rPr>
              <a:t>/</a:t>
            </a:r>
            <a:r>
              <a:rPr lang="cs-CZ" sz="1100" dirty="0" err="1" smtClean="0">
                <a:hlinkClick r:id="rId3"/>
              </a:rPr>
              <a:t>wp</a:t>
            </a:r>
            <a:r>
              <a:rPr lang="cs-CZ" sz="1100" dirty="0" smtClean="0">
                <a:hlinkClick r:id="rId3"/>
              </a:rPr>
              <a:t>-</a:t>
            </a:r>
            <a:r>
              <a:rPr lang="cs-CZ" sz="1100" dirty="0" err="1" smtClean="0">
                <a:hlinkClick r:id="rId3"/>
              </a:rPr>
              <a:t>content</a:t>
            </a:r>
            <a:r>
              <a:rPr lang="cs-CZ" sz="1100" dirty="0" smtClean="0">
                <a:hlinkClick r:id="rId3"/>
              </a:rPr>
              <a:t>/</a:t>
            </a:r>
            <a:r>
              <a:rPr lang="cs-CZ" sz="1100" dirty="0" err="1" smtClean="0">
                <a:hlinkClick r:id="rId3"/>
              </a:rPr>
              <a:t>uploads</a:t>
            </a:r>
            <a:r>
              <a:rPr lang="cs-CZ" sz="1100" dirty="0" smtClean="0">
                <a:hlinkClick r:id="rId3"/>
              </a:rPr>
              <a:t>/2013/09/2-</a:t>
            </a:r>
            <a:r>
              <a:rPr lang="cs-CZ" sz="1100" dirty="0" err="1" smtClean="0">
                <a:hlinkClick r:id="rId3"/>
              </a:rPr>
              <a:t>Ryznarova</a:t>
            </a:r>
            <a:r>
              <a:rPr lang="cs-CZ" sz="1100" dirty="0" smtClean="0">
                <a:hlinkClick r:id="rId3"/>
              </a:rPr>
              <a:t>-</a:t>
            </a:r>
            <a:r>
              <a:rPr lang="cs-CZ" sz="1100" dirty="0" err="1" smtClean="0">
                <a:hlinkClick r:id="rId3"/>
              </a:rPr>
              <a:t>Prinos</a:t>
            </a:r>
            <a:r>
              <a:rPr lang="cs-CZ" sz="1100" dirty="0" smtClean="0">
                <a:hlinkClick r:id="rId3"/>
              </a:rPr>
              <a:t>-MR-v-diagnostice-</a:t>
            </a:r>
            <a:r>
              <a:rPr lang="cs-CZ" sz="1100" dirty="0" err="1" smtClean="0">
                <a:hlinkClick r:id="rId3"/>
              </a:rPr>
              <a:t>CaP</a:t>
            </a:r>
            <a:r>
              <a:rPr lang="cs-CZ" sz="1100" dirty="0" smtClean="0">
                <a:hlinkClick r:id="rId3"/>
              </a:rPr>
              <a:t>-2014-2.pdf</a:t>
            </a:r>
            <a:endParaRPr lang="cs-CZ" sz="1100" dirty="0" smtClean="0"/>
          </a:p>
          <a:p>
            <a:r>
              <a:rPr lang="cs-CZ" sz="1100" dirty="0" smtClean="0">
                <a:hlinkClick r:id="rId4"/>
              </a:rPr>
              <a:t>http://www.</a:t>
            </a:r>
            <a:r>
              <a:rPr lang="cs-CZ" sz="1100" dirty="0" err="1" smtClean="0">
                <a:hlinkClick r:id="rId4"/>
              </a:rPr>
              <a:t>czechurol.cz</a:t>
            </a:r>
            <a:r>
              <a:rPr lang="cs-CZ" sz="1100" dirty="0" smtClean="0">
                <a:hlinkClick r:id="rId4"/>
              </a:rPr>
              <a:t>/</a:t>
            </a:r>
            <a:r>
              <a:rPr lang="cs-CZ" sz="1100" dirty="0" err="1" smtClean="0">
                <a:hlinkClick r:id="rId4"/>
              </a:rPr>
              <a:t>pdfs</a:t>
            </a:r>
            <a:r>
              <a:rPr lang="cs-CZ" sz="1100" dirty="0" smtClean="0">
                <a:hlinkClick r:id="rId4"/>
              </a:rPr>
              <a:t>/</a:t>
            </a:r>
            <a:r>
              <a:rPr lang="cs-CZ" sz="1100" dirty="0" err="1" smtClean="0">
                <a:hlinkClick r:id="rId4"/>
              </a:rPr>
              <a:t>cur</a:t>
            </a:r>
            <a:r>
              <a:rPr lang="cs-CZ" sz="1100" dirty="0" smtClean="0">
                <a:hlinkClick r:id="rId4"/>
              </a:rPr>
              <a:t>/2010/03/09.pdf</a:t>
            </a:r>
            <a:endParaRPr lang="cs-CZ" sz="1100" dirty="0" smtClean="0"/>
          </a:p>
          <a:p>
            <a:endParaRPr lang="cs-CZ" sz="1100" dirty="0" smtClean="0"/>
          </a:p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35297" y="2142529"/>
            <a:ext cx="5412412" cy="410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http://www.radiologie-rosenheim.de/images/start_news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5539" y="2461185"/>
            <a:ext cx="2504497" cy="2133044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818" y="4063101"/>
            <a:ext cx="2027478" cy="192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4291" y="2142530"/>
            <a:ext cx="2053656" cy="199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098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MRS </a:t>
            </a:r>
            <a:r>
              <a:rPr lang="en-US" sz="3100" dirty="0"/>
              <a:t>a</a:t>
            </a:r>
            <a:r>
              <a:rPr lang="cs-CZ" sz="3100" dirty="0" smtClean="0"/>
              <a:t> játra</a:t>
            </a: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6972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sz="1600" dirty="0" smtClean="0"/>
              <a:t>MRS je využívána k kvantifikaci jaterního tuku a pro diagnostiku malignity</a:t>
            </a:r>
            <a:r>
              <a:rPr lang="cs-CZ" sz="1600" dirty="0"/>
              <a:t> </a:t>
            </a:r>
            <a:r>
              <a:rPr lang="cs-CZ" sz="1600" dirty="0" smtClean="0"/>
              <a:t>(obvykle na základě stanovení koncentrace cholinu)</a:t>
            </a:r>
          </a:p>
          <a:p>
            <a:pPr>
              <a:lnSpc>
                <a:spcPct val="150000"/>
              </a:lnSpc>
            </a:pPr>
            <a:r>
              <a:rPr lang="cs-CZ" sz="1600" dirty="0" smtClean="0"/>
              <a:t>Interpretace dat však vyžaduje softwary pro </a:t>
            </a:r>
            <a:r>
              <a:rPr lang="cs-CZ" sz="1600" dirty="0" err="1" smtClean="0"/>
              <a:t>postprocessing</a:t>
            </a:r>
            <a:r>
              <a:rPr lang="cs-CZ" sz="1600" dirty="0" smtClean="0"/>
              <a:t> a podléhá technickým omezením (nízký poměr signál-šum, maskování metabolitů dominantními vrcholy vody a lipidů – kvůli velkým koncentracím vody a lipidů nelze určit přesnou koncentraci cholinu, </a:t>
            </a:r>
            <a:r>
              <a:rPr lang="cs-CZ" sz="1600" dirty="0" err="1" smtClean="0"/>
              <a:t>etc</a:t>
            </a:r>
            <a:r>
              <a:rPr lang="cs-CZ" sz="1600" dirty="0" smtClean="0"/>
              <a:t>.)</a:t>
            </a:r>
          </a:p>
        </p:txBody>
      </p:sp>
      <p:pic>
        <p:nvPicPr>
          <p:cNvPr id="5122" name="Picture 2" descr="Fig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1" y="2968336"/>
            <a:ext cx="2562932" cy="3058391"/>
          </a:xfrm>
          <a:prstGeom prst="rect">
            <a:avLst/>
          </a:prstGeom>
          <a:noFill/>
        </p:spPr>
      </p:pic>
      <p:pic>
        <p:nvPicPr>
          <p:cNvPr id="5124" name="Picture 4" descr="Fig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5071" y="3592884"/>
            <a:ext cx="2639742" cy="2433843"/>
          </a:xfrm>
          <a:prstGeom prst="rect">
            <a:avLst/>
          </a:prstGeom>
          <a:noFill/>
        </p:spPr>
      </p:pic>
      <p:pic>
        <p:nvPicPr>
          <p:cNvPr id="5126" name="Picture 6" descr="Figu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03974" y="4304736"/>
            <a:ext cx="2582826" cy="2303882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457200" y="6339313"/>
            <a:ext cx="319991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hlinkClick r:id="rId6"/>
              </a:rPr>
              <a:t>http://pubs.rsna.org/doi/full/10.1148/rg.296095520</a:t>
            </a:r>
            <a:endParaRPr lang="cs-CZ" sz="1100" dirty="0" smtClean="0"/>
          </a:p>
          <a:p>
            <a:endParaRPr lang="cs-CZ" dirty="0"/>
          </a:p>
        </p:txBody>
      </p:sp>
      <p:pic>
        <p:nvPicPr>
          <p:cNvPr id="5128" name="Picture 8" descr="Figur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15945" y="3114894"/>
            <a:ext cx="2366645" cy="2262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8348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Shrnutí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023"/>
            <a:ext cx="8229600" cy="545285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600" dirty="0"/>
              <a:t>MRS </a:t>
            </a:r>
            <a:r>
              <a:rPr lang="cs-CZ" sz="1600" dirty="0" smtClean="0"/>
              <a:t>prochází </a:t>
            </a:r>
            <a:r>
              <a:rPr lang="cs-CZ" sz="1600" dirty="0"/>
              <a:t>v posledních letech obrovskými pokroky a to </a:t>
            </a:r>
            <a:r>
              <a:rPr lang="cs-CZ" sz="1600" dirty="0" smtClean="0"/>
              <a:t>především díky vyšším intenzitám </a:t>
            </a:r>
            <a:r>
              <a:rPr lang="cs-CZ" sz="1600" dirty="0"/>
              <a:t>magnetického </a:t>
            </a:r>
            <a:r>
              <a:rPr lang="cs-CZ" sz="1600" dirty="0" smtClean="0"/>
              <a:t>pole nových MR přístrojů </a:t>
            </a:r>
            <a:r>
              <a:rPr lang="cs-CZ" sz="1600" dirty="0"/>
              <a:t>(3T</a:t>
            </a:r>
            <a:r>
              <a:rPr lang="cs-CZ" sz="1600" dirty="0" smtClean="0"/>
              <a:t>), tím bylo dosaženo zlepšení rozlišení, zlepšení poměru </a:t>
            </a:r>
            <a:r>
              <a:rPr lang="cs-CZ" sz="1600" dirty="0"/>
              <a:t>signál/</a:t>
            </a:r>
            <a:r>
              <a:rPr lang="cs-CZ" sz="1600" dirty="0" smtClean="0"/>
              <a:t>šum</a:t>
            </a:r>
            <a:r>
              <a:rPr lang="cs-CZ" sz="1600" dirty="0"/>
              <a:t> </a:t>
            </a:r>
            <a:r>
              <a:rPr lang="cs-CZ" sz="1600" dirty="0" smtClean="0"/>
              <a:t>a celkově se zkrátila doba </a:t>
            </a:r>
            <a:r>
              <a:rPr lang="cs-CZ" sz="1600" dirty="0"/>
              <a:t>skenování </a:t>
            </a:r>
            <a:r>
              <a:rPr lang="cs-CZ" sz="1600" dirty="0" smtClean="0"/>
              <a:t>(3-4 min u single </a:t>
            </a:r>
            <a:r>
              <a:rPr lang="cs-CZ" sz="1600" dirty="0" err="1" smtClean="0"/>
              <a:t>voxel</a:t>
            </a:r>
            <a:r>
              <a:rPr lang="cs-CZ" sz="1600" dirty="0" smtClean="0"/>
              <a:t> techniky a 4-5 minut u </a:t>
            </a:r>
            <a:r>
              <a:rPr lang="cs-CZ" sz="1600" dirty="0" err="1" smtClean="0"/>
              <a:t>chemical</a:t>
            </a:r>
            <a:r>
              <a:rPr lang="cs-CZ" sz="1600" dirty="0" smtClean="0"/>
              <a:t> shift </a:t>
            </a:r>
            <a:r>
              <a:rPr lang="cs-CZ" sz="1600" dirty="0" err="1" smtClean="0"/>
              <a:t>imaging</a:t>
            </a:r>
            <a:r>
              <a:rPr lang="cs-CZ" sz="1600" dirty="0" smtClean="0"/>
              <a:t>)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cs-CZ" sz="1600" dirty="0" smtClean="0"/>
              <a:t>U starších 1,5 T přístrojů se vyšetřovací časy pohybují okolo 7 minut </a:t>
            </a:r>
            <a:r>
              <a:rPr lang="cs-CZ" sz="1600" dirty="0"/>
              <a:t>u </a:t>
            </a:r>
            <a:r>
              <a:rPr lang="cs-CZ" sz="1600" dirty="0" err="1" smtClean="0"/>
              <a:t>singel</a:t>
            </a:r>
            <a:r>
              <a:rPr lang="cs-CZ" sz="1600" dirty="0" smtClean="0"/>
              <a:t> </a:t>
            </a:r>
            <a:r>
              <a:rPr lang="cs-CZ" sz="1600" dirty="0" err="1" smtClean="0"/>
              <a:t>voxel</a:t>
            </a:r>
            <a:r>
              <a:rPr lang="cs-CZ" sz="1600" dirty="0" smtClean="0"/>
              <a:t> </a:t>
            </a:r>
            <a:r>
              <a:rPr lang="cs-CZ" sz="1600" dirty="0"/>
              <a:t>techniky </a:t>
            </a:r>
            <a:r>
              <a:rPr lang="cs-CZ" sz="1600" dirty="0" smtClean="0"/>
              <a:t>a 14 minut u </a:t>
            </a:r>
            <a:r>
              <a:rPr lang="cs-CZ" sz="1600" dirty="0" err="1"/>
              <a:t>chemical</a:t>
            </a:r>
            <a:r>
              <a:rPr lang="cs-CZ" sz="1600" dirty="0"/>
              <a:t> shift </a:t>
            </a:r>
            <a:r>
              <a:rPr lang="cs-CZ" sz="1600" dirty="0" err="1" smtClean="0"/>
              <a:t>imaging</a:t>
            </a:r>
            <a:r>
              <a:rPr lang="cs-CZ" sz="1600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cs-CZ" sz="1600" dirty="0" smtClean="0"/>
          </a:p>
          <a:p>
            <a:pPr>
              <a:lnSpc>
                <a:spcPct val="150000"/>
              </a:lnSpc>
            </a:pPr>
            <a:r>
              <a:rPr lang="cs-CZ" sz="1600" dirty="0" smtClean="0"/>
              <a:t>MRS je v neuroradiologii dominantně využívána v </a:t>
            </a:r>
            <a:r>
              <a:rPr lang="cs-CZ" sz="1600" b="1" dirty="0" err="1" smtClean="0"/>
              <a:t>neuroonkologii</a:t>
            </a:r>
            <a:r>
              <a:rPr lang="cs-CZ" sz="1600" b="1" dirty="0" smtClean="0"/>
              <a:t> </a:t>
            </a:r>
            <a:r>
              <a:rPr lang="cs-CZ" sz="1600" dirty="0" smtClean="0"/>
              <a:t>a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epileptologii</a:t>
            </a:r>
            <a:endParaRPr lang="cs-CZ" sz="1600" b="1" dirty="0" smtClean="0"/>
          </a:p>
          <a:p>
            <a:pPr marL="0" indent="0">
              <a:lnSpc>
                <a:spcPct val="150000"/>
              </a:lnSpc>
              <a:buNone/>
            </a:pPr>
            <a:endParaRPr lang="cs-CZ" sz="1600" dirty="0"/>
          </a:p>
          <a:p>
            <a:pPr>
              <a:lnSpc>
                <a:spcPct val="150000"/>
              </a:lnSpc>
            </a:pPr>
            <a:r>
              <a:rPr lang="cs-CZ" sz="1600" dirty="0" smtClean="0"/>
              <a:t>Nadále však existují limitace pro zařazení do rutinních protokolů: časová náročnost, nedostatečná klinická zkušenost lékařů</a:t>
            </a:r>
            <a:r>
              <a:rPr lang="cs-CZ" sz="1600" dirty="0"/>
              <a:t> </a:t>
            </a:r>
            <a:r>
              <a:rPr lang="cs-CZ" sz="1600" dirty="0" smtClean="0"/>
              <a:t>hodnotících spektra metabolitů a zatím omezené množství informací o specifických patologických spektrech pro určitou strukturální patologii mozku (je zapotřebí další výzkum)</a:t>
            </a:r>
          </a:p>
          <a:p>
            <a:pPr marL="0" indent="0">
              <a:lnSpc>
                <a:spcPct val="150000"/>
              </a:lnSpc>
              <a:buNone/>
            </a:pPr>
            <a:endParaRPr lang="cs-CZ" sz="1200" dirty="0" smtClean="0"/>
          </a:p>
          <a:p>
            <a:pPr marL="0" indent="0">
              <a:buNone/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743676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Otázky k opakování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4178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1600" dirty="0" smtClean="0"/>
              <a:t>1) Popiš, co </a:t>
            </a:r>
            <a:r>
              <a:rPr lang="cs-CZ" sz="1600" dirty="0" smtClean="0"/>
              <a:t>je výstupem MRS? (</a:t>
            </a:r>
            <a:r>
              <a:rPr lang="cs-CZ" sz="1600" dirty="0" err="1" smtClean="0"/>
              <a:t>slide</a:t>
            </a:r>
            <a:r>
              <a:rPr lang="cs-CZ" sz="1600" dirty="0" smtClean="0"/>
              <a:t> 3</a:t>
            </a:r>
            <a:r>
              <a:rPr lang="cs-CZ" sz="16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cs-CZ" sz="1600" dirty="0" smtClean="0"/>
              <a:t>2) Popiš, jakým způsobem jsou pomocí MRS identifikovány </a:t>
            </a:r>
            <a:r>
              <a:rPr lang="cs-CZ" sz="1600" dirty="0" smtClean="0"/>
              <a:t>jednotlivé </a:t>
            </a:r>
            <a:r>
              <a:rPr lang="cs-CZ" sz="1600" dirty="0" smtClean="0"/>
              <a:t>metabolity? (</a:t>
            </a:r>
            <a:r>
              <a:rPr lang="cs-CZ" sz="1600" dirty="0" err="1" smtClean="0"/>
              <a:t>slide</a:t>
            </a:r>
            <a:r>
              <a:rPr lang="cs-CZ" sz="1600" dirty="0" smtClean="0"/>
              <a:t> 3</a:t>
            </a:r>
            <a:r>
              <a:rPr lang="cs-CZ" sz="16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cs-CZ" sz="1600" dirty="0" smtClean="0"/>
              <a:t>3) </a:t>
            </a:r>
            <a:r>
              <a:rPr lang="cs-CZ" sz="1600" dirty="0" smtClean="0"/>
              <a:t>Co znamená termín </a:t>
            </a:r>
            <a:r>
              <a:rPr lang="cs-CZ" sz="1600" dirty="0" err="1" smtClean="0"/>
              <a:t>shimming</a:t>
            </a:r>
            <a:r>
              <a:rPr lang="cs-CZ" sz="1600" dirty="0" smtClean="0"/>
              <a:t>? (</a:t>
            </a:r>
            <a:r>
              <a:rPr lang="cs-CZ" sz="1600" dirty="0" err="1" smtClean="0"/>
              <a:t>slide</a:t>
            </a:r>
            <a:r>
              <a:rPr lang="cs-CZ" sz="1600" dirty="0" smtClean="0"/>
              <a:t> 4</a:t>
            </a:r>
            <a:r>
              <a:rPr lang="cs-CZ" sz="16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cs-CZ" sz="1600" dirty="0" smtClean="0"/>
              <a:t>4) Vyjmenuj, </a:t>
            </a:r>
            <a:r>
              <a:rPr lang="cs-CZ" sz="1600" dirty="0" smtClean="0"/>
              <a:t>jaké </a:t>
            </a:r>
            <a:r>
              <a:rPr lang="cs-CZ" sz="1600" dirty="0" smtClean="0"/>
              <a:t>jsou hlavní typy </a:t>
            </a:r>
            <a:r>
              <a:rPr lang="cs-CZ" sz="1600" dirty="0" smtClean="0"/>
              <a:t>sekvencí</a:t>
            </a:r>
            <a:r>
              <a:rPr lang="cs-CZ" sz="1600" dirty="0"/>
              <a:t> </a:t>
            </a:r>
            <a:r>
              <a:rPr lang="cs-CZ" sz="1600" dirty="0" smtClean="0"/>
              <a:t>používaných </a:t>
            </a:r>
            <a:r>
              <a:rPr lang="cs-CZ" sz="1600" dirty="0" smtClean="0"/>
              <a:t>v </a:t>
            </a:r>
            <a:r>
              <a:rPr lang="cs-CZ" sz="1600" dirty="0" smtClean="0"/>
              <a:t>MRS? (</a:t>
            </a:r>
            <a:r>
              <a:rPr lang="cs-CZ" sz="1600" dirty="0" err="1" smtClean="0"/>
              <a:t>slide</a:t>
            </a:r>
            <a:r>
              <a:rPr lang="cs-CZ" sz="1600" dirty="0" smtClean="0"/>
              <a:t> 4</a:t>
            </a:r>
            <a:r>
              <a:rPr lang="cs-CZ" sz="16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cs-CZ" sz="1600" dirty="0" smtClean="0"/>
              <a:t>5) Popiš, </a:t>
            </a:r>
            <a:r>
              <a:rPr lang="cs-CZ" sz="1600" dirty="0" smtClean="0"/>
              <a:t>proč </a:t>
            </a:r>
            <a:r>
              <a:rPr lang="cs-CZ" sz="1600" dirty="0" smtClean="0"/>
              <a:t>je potřeba potlačit signál vody? (</a:t>
            </a:r>
            <a:r>
              <a:rPr lang="cs-CZ" sz="1600" dirty="0" err="1" smtClean="0"/>
              <a:t>slide</a:t>
            </a:r>
            <a:r>
              <a:rPr lang="cs-CZ" sz="1600" dirty="0" smtClean="0"/>
              <a:t> 4 a 6</a:t>
            </a:r>
            <a:r>
              <a:rPr lang="cs-CZ" sz="16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cs-CZ" sz="1600" dirty="0" smtClean="0"/>
              <a:t>6) Vyjmenuj </a:t>
            </a:r>
            <a:r>
              <a:rPr lang="cs-CZ" sz="1600" dirty="0" smtClean="0"/>
              <a:t>2 </a:t>
            </a:r>
            <a:r>
              <a:rPr lang="cs-CZ" sz="1600" dirty="0"/>
              <a:t>techniky s různými lokalizačními </a:t>
            </a:r>
            <a:r>
              <a:rPr lang="cs-CZ" sz="1600" dirty="0" smtClean="0"/>
              <a:t>charakteristikami, které se v MRS používají? (</a:t>
            </a:r>
            <a:r>
              <a:rPr lang="cs-CZ" sz="1600" dirty="0" err="1" smtClean="0"/>
              <a:t>slide</a:t>
            </a:r>
            <a:r>
              <a:rPr lang="cs-CZ" sz="1600" dirty="0" smtClean="0"/>
              <a:t> 5</a:t>
            </a:r>
            <a:r>
              <a:rPr lang="cs-CZ" sz="16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cs-CZ" sz="1600" dirty="0" smtClean="0"/>
              <a:t>7) Popiš, jakým způsobem jsou </a:t>
            </a:r>
            <a:r>
              <a:rPr lang="cs-CZ" sz="1600" dirty="0" smtClean="0"/>
              <a:t>prezentovány </a:t>
            </a:r>
            <a:r>
              <a:rPr lang="cs-CZ" sz="1600" dirty="0" smtClean="0"/>
              <a:t>výsledky MRS? (</a:t>
            </a:r>
            <a:r>
              <a:rPr lang="cs-CZ" sz="1600" dirty="0" err="1" smtClean="0"/>
              <a:t>slide</a:t>
            </a:r>
            <a:r>
              <a:rPr lang="cs-CZ" sz="1600" dirty="0" smtClean="0"/>
              <a:t> 7</a:t>
            </a:r>
            <a:r>
              <a:rPr lang="cs-CZ" sz="16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cs-CZ" sz="1600" dirty="0" smtClean="0"/>
              <a:t>8) Popiš, co </a:t>
            </a:r>
            <a:r>
              <a:rPr lang="cs-CZ" sz="1600" dirty="0" smtClean="0"/>
              <a:t>prezentuje </a:t>
            </a:r>
            <a:r>
              <a:rPr lang="cs-CZ" sz="1600" dirty="0" smtClean="0"/>
              <a:t>horizontální a vertikální osa ve spektru metabolitů? (</a:t>
            </a:r>
            <a:r>
              <a:rPr lang="cs-CZ" sz="1600" dirty="0" err="1" smtClean="0"/>
              <a:t>slide</a:t>
            </a:r>
            <a:r>
              <a:rPr lang="cs-CZ" sz="1600" dirty="0" smtClean="0"/>
              <a:t> 8</a:t>
            </a:r>
            <a:r>
              <a:rPr lang="cs-CZ" sz="16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cs-CZ" sz="1600" dirty="0" smtClean="0"/>
              <a:t>9) Vyjmenuj </a:t>
            </a:r>
            <a:r>
              <a:rPr lang="cs-CZ" sz="1600" dirty="0" smtClean="0"/>
              <a:t>hlavní metabolity/</a:t>
            </a:r>
            <a:r>
              <a:rPr lang="cs-CZ" sz="1600" dirty="0" err="1" smtClean="0"/>
              <a:t>transmitgery</a:t>
            </a:r>
            <a:r>
              <a:rPr lang="cs-CZ" sz="1600" dirty="0" smtClean="0"/>
              <a:t> </a:t>
            </a:r>
            <a:r>
              <a:rPr lang="cs-CZ" sz="1600" dirty="0" smtClean="0"/>
              <a:t>v mozku </a:t>
            </a:r>
            <a:r>
              <a:rPr lang="cs-CZ" sz="1600" dirty="0" smtClean="0"/>
              <a:t>– jakým způsobem MRS odhaluje patologie? </a:t>
            </a:r>
            <a:r>
              <a:rPr lang="cs-CZ" sz="1600" dirty="0" smtClean="0"/>
              <a:t>(</a:t>
            </a:r>
            <a:r>
              <a:rPr lang="cs-CZ" sz="1600" dirty="0" err="1" smtClean="0"/>
              <a:t>slide</a:t>
            </a:r>
            <a:r>
              <a:rPr lang="cs-CZ" sz="1600" dirty="0" smtClean="0"/>
              <a:t> 9</a:t>
            </a:r>
            <a:r>
              <a:rPr lang="cs-CZ" sz="16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cs-CZ" sz="1600" dirty="0" smtClean="0"/>
              <a:t>10) Vyjmenuj i</a:t>
            </a:r>
            <a:r>
              <a:rPr lang="cs-CZ" sz="1600" dirty="0" smtClean="0"/>
              <a:t> </a:t>
            </a:r>
            <a:r>
              <a:rPr lang="cs-CZ" sz="1600" dirty="0" smtClean="0"/>
              <a:t>další </a:t>
            </a:r>
            <a:r>
              <a:rPr lang="cs-CZ" sz="1600" dirty="0" smtClean="0"/>
              <a:t>klinické a experimentální </a:t>
            </a:r>
            <a:r>
              <a:rPr lang="cs-CZ" sz="1600" dirty="0" smtClean="0"/>
              <a:t>využití MRS? (</a:t>
            </a:r>
            <a:r>
              <a:rPr lang="cs-CZ" sz="1600" dirty="0" err="1" smtClean="0"/>
              <a:t>slide</a:t>
            </a:r>
            <a:r>
              <a:rPr lang="cs-CZ" sz="1600" dirty="0" smtClean="0"/>
              <a:t> 9-14)</a:t>
            </a:r>
          </a:p>
          <a:p>
            <a:pPr marL="457200" indent="-457200">
              <a:buFont typeface="+mj-lt"/>
              <a:buAutoNum type="arabicPeriod"/>
            </a:pPr>
            <a:endParaRPr lang="cs-CZ" sz="2200" dirty="0" smtClean="0"/>
          </a:p>
          <a:p>
            <a:pPr marL="457200" indent="-457200">
              <a:buFont typeface="+mj-lt"/>
              <a:buAutoNum type="arabicPeriod"/>
            </a:pPr>
            <a:endParaRPr lang="cs-CZ" sz="2200" dirty="0" smtClean="0"/>
          </a:p>
          <a:p>
            <a:pPr marL="0" indent="0">
              <a:buNone/>
            </a:pPr>
            <a:endParaRPr lang="cs-CZ" sz="2200" dirty="0" smtClean="0"/>
          </a:p>
          <a:p>
            <a:endParaRPr lang="cs-CZ" sz="2200" dirty="0" smtClean="0"/>
          </a:p>
          <a:p>
            <a:endParaRPr lang="cs-CZ" sz="2200" dirty="0" smtClean="0"/>
          </a:p>
          <a:p>
            <a:endParaRPr lang="cs-CZ" sz="2200" dirty="0" smtClean="0"/>
          </a:p>
          <a:p>
            <a:endParaRPr lang="cs-CZ" sz="22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742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Obsah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1. </a:t>
            </a:r>
            <a:r>
              <a:rPr lang="en-US" sz="1600" dirty="0" err="1" smtClean="0"/>
              <a:t>Biofyzikální</a:t>
            </a:r>
            <a:r>
              <a:rPr lang="en-US" sz="1600" dirty="0" smtClean="0"/>
              <a:t> </a:t>
            </a:r>
            <a:r>
              <a:rPr lang="en-US" sz="1600" dirty="0" err="1" smtClean="0"/>
              <a:t>princip</a:t>
            </a:r>
            <a:r>
              <a:rPr lang="en-US" sz="1600" dirty="0" smtClean="0"/>
              <a:t> </a:t>
            </a:r>
            <a:r>
              <a:rPr lang="en-US" sz="1600" dirty="0" err="1" smtClean="0"/>
              <a:t>metody</a:t>
            </a:r>
            <a:endParaRPr lang="en-US" sz="1600" dirty="0" smtClean="0"/>
          </a:p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2. Overview </a:t>
            </a:r>
            <a:r>
              <a:rPr lang="en-US" sz="1600" dirty="0" err="1" smtClean="0"/>
              <a:t>zpracování</a:t>
            </a:r>
            <a:r>
              <a:rPr lang="en-US" sz="1600" dirty="0" smtClean="0"/>
              <a:t> </a:t>
            </a:r>
            <a:r>
              <a:rPr lang="en-US" sz="1600" dirty="0" err="1" smtClean="0"/>
              <a:t>dat</a:t>
            </a:r>
            <a:endParaRPr lang="en-US" sz="1600" dirty="0" smtClean="0"/>
          </a:p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3. </a:t>
            </a:r>
            <a:r>
              <a:rPr lang="en-US" sz="1600" dirty="0" err="1" smtClean="0"/>
              <a:t>Klinické</a:t>
            </a:r>
            <a:r>
              <a:rPr lang="en-US" sz="1600" dirty="0" smtClean="0"/>
              <a:t> </a:t>
            </a:r>
            <a:r>
              <a:rPr lang="en-US" sz="1600" dirty="0" err="1" smtClean="0"/>
              <a:t>využití</a:t>
            </a:r>
            <a:r>
              <a:rPr lang="en-US" sz="1600" dirty="0" smtClean="0"/>
              <a:t> MR </a:t>
            </a:r>
            <a:r>
              <a:rPr lang="en-US" sz="1600" dirty="0" err="1" smtClean="0"/>
              <a:t>spektroskopie</a:t>
            </a:r>
            <a:r>
              <a:rPr lang="en-US" sz="1600" dirty="0" smtClean="0"/>
              <a:t> (MRS)</a:t>
            </a:r>
          </a:p>
          <a:p>
            <a:pPr lvl="2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 smtClean="0"/>
              <a:t> MRS u </a:t>
            </a:r>
            <a:r>
              <a:rPr lang="en-US" sz="1600" dirty="0" err="1"/>
              <a:t>nádorů</a:t>
            </a:r>
            <a:r>
              <a:rPr lang="en-US" sz="1600" dirty="0"/>
              <a:t> </a:t>
            </a:r>
            <a:r>
              <a:rPr lang="en-US" sz="1600" dirty="0" err="1" smtClean="0"/>
              <a:t>mozku</a:t>
            </a:r>
            <a:r>
              <a:rPr lang="en-US" sz="1600" dirty="0" smtClean="0"/>
              <a:t> </a:t>
            </a:r>
          </a:p>
          <a:p>
            <a:pPr lvl="2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 smtClean="0"/>
              <a:t> MRS v </a:t>
            </a:r>
            <a:r>
              <a:rPr lang="en-US" sz="1600" dirty="0" err="1" smtClean="0"/>
              <a:t>epileptologii</a:t>
            </a:r>
            <a:r>
              <a:rPr lang="en-US" sz="1600" dirty="0" smtClean="0"/>
              <a:t> </a:t>
            </a:r>
          </a:p>
          <a:p>
            <a:pPr lvl="2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 smtClean="0"/>
              <a:t> MRS u </a:t>
            </a:r>
            <a:r>
              <a:rPr lang="en-US" sz="1600" dirty="0" err="1" smtClean="0"/>
              <a:t>roztroušené</a:t>
            </a:r>
            <a:r>
              <a:rPr lang="en-US" sz="1600" dirty="0" smtClean="0"/>
              <a:t> </a:t>
            </a:r>
            <a:r>
              <a:rPr lang="en-US" sz="1600" dirty="0" err="1" smtClean="0"/>
              <a:t>sklerózy</a:t>
            </a:r>
            <a:endParaRPr lang="en-US" sz="1600" dirty="0" smtClean="0"/>
          </a:p>
          <a:p>
            <a:pPr lvl="2">
              <a:lnSpc>
                <a:spcPct val="150000"/>
              </a:lnSpc>
              <a:buFont typeface="Wingdings" charset="2"/>
              <a:buChar char="Ø"/>
            </a:pPr>
            <a:r>
              <a:rPr lang="en-US" sz="1600" dirty="0"/>
              <a:t> </a:t>
            </a:r>
            <a:r>
              <a:rPr lang="en-US" sz="1600" dirty="0" smtClean="0"/>
              <a:t>MRS u </a:t>
            </a:r>
            <a:r>
              <a:rPr lang="en-US" sz="1600" dirty="0" err="1" smtClean="0"/>
              <a:t>dalších</a:t>
            </a:r>
            <a:r>
              <a:rPr lang="en-US" sz="1600" dirty="0" smtClean="0"/>
              <a:t> </a:t>
            </a:r>
            <a:r>
              <a:rPr lang="en-US" sz="1600" dirty="0" err="1" smtClean="0"/>
              <a:t>nosologických</a:t>
            </a:r>
            <a:r>
              <a:rPr lang="en-US" sz="1600" dirty="0" smtClean="0"/>
              <a:t> </a:t>
            </a:r>
            <a:r>
              <a:rPr lang="en-US" sz="1600" dirty="0" err="1" smtClean="0"/>
              <a:t>jednotek</a:t>
            </a:r>
            <a:endParaRPr lang="en-US" sz="1600" dirty="0" smtClean="0"/>
          </a:p>
          <a:p>
            <a:pPr lvl="2">
              <a:lnSpc>
                <a:spcPct val="150000"/>
              </a:lnSpc>
              <a:buFont typeface="Wingdings" charset="2"/>
              <a:buChar char="Ø"/>
            </a:pP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4. </a:t>
            </a:r>
            <a:r>
              <a:rPr lang="en-US" sz="1600" dirty="0" err="1" smtClean="0"/>
              <a:t>Shrnutí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7865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Úvod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1600" dirty="0" smtClean="0"/>
              <a:t>Vyšetřovací metoda sloužící ke stanovení koncentrace metabolitů v mozku a v ostatních orgánech</a:t>
            </a:r>
          </a:p>
          <a:p>
            <a:pPr>
              <a:lnSpc>
                <a:spcPct val="150000"/>
              </a:lnSpc>
            </a:pPr>
            <a:r>
              <a:rPr lang="cs-CZ" sz="1600" dirty="0" smtClean="0"/>
              <a:t>MRS na rozdíl od MRI vytváří </a:t>
            </a:r>
            <a:r>
              <a:rPr lang="cs-CZ" sz="1600" b="1" dirty="0" smtClean="0"/>
              <a:t>grafy</a:t>
            </a:r>
            <a:r>
              <a:rPr lang="cs-CZ" sz="1600" dirty="0" smtClean="0"/>
              <a:t> (tzv. spektra)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V různých chemických sloučeninách jsou atomová jádra silně odstíněna </a:t>
            </a:r>
            <a:r>
              <a:rPr lang="cs-CZ" sz="1600" dirty="0" smtClean="0"/>
              <a:t>elektronovým obalem, tím vzniká rozdíl v rezonančních frekvencích závisejících právě na chemickém prostředí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Vzhledem k různým </a:t>
            </a:r>
            <a:r>
              <a:rPr lang="cs-CZ" sz="1600" dirty="0" smtClean="0"/>
              <a:t>rezonančním frekvencím se </a:t>
            </a:r>
            <a:r>
              <a:rPr lang="cs-CZ" sz="1600" dirty="0"/>
              <a:t>signály identických </a:t>
            </a:r>
            <a:r>
              <a:rPr lang="cs-CZ" sz="1600" dirty="0" smtClean="0"/>
              <a:t>jader objevují </a:t>
            </a:r>
            <a:r>
              <a:rPr lang="cs-CZ" sz="1600" dirty="0"/>
              <a:t>ve spektru </a:t>
            </a:r>
            <a:r>
              <a:rPr lang="cs-CZ" sz="1600" dirty="0" smtClean="0"/>
              <a:t>MRS </a:t>
            </a:r>
            <a:r>
              <a:rPr lang="cs-CZ" sz="1600" dirty="0"/>
              <a:t>na různých </a:t>
            </a:r>
            <a:r>
              <a:rPr lang="cs-CZ" sz="1600" dirty="0" smtClean="0"/>
              <a:t>pozicích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cs-CZ" sz="1600" dirty="0"/>
              <a:t>t</a:t>
            </a:r>
            <a:r>
              <a:rPr lang="cs-CZ" sz="1600" dirty="0" smtClean="0"/>
              <a:t>ímto způsobem </a:t>
            </a:r>
            <a:r>
              <a:rPr lang="cs-CZ" sz="1600" dirty="0"/>
              <a:t>lze odlišit a </a:t>
            </a:r>
            <a:r>
              <a:rPr lang="cs-CZ" sz="1600" dirty="0" smtClean="0"/>
              <a:t>identifikovat jednotlivé </a:t>
            </a:r>
            <a:r>
              <a:rPr lang="cs-CZ" sz="1600" dirty="0"/>
              <a:t>molekulární </a:t>
            </a:r>
            <a:r>
              <a:rPr lang="cs-CZ" sz="1600" dirty="0" smtClean="0"/>
              <a:t>komponenty</a:t>
            </a:r>
            <a:endParaRPr lang="en-US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87829" y="6211669"/>
            <a:ext cx="38491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www.ajnr.org/site/fellows/files/MRS-chapter-Castillo.pdf</a:t>
            </a:r>
            <a:endParaRPr lang="cs-CZ" sz="11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647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Biofyzikální</a:t>
            </a:r>
            <a:r>
              <a:rPr lang="en-US" sz="2800" dirty="0" smtClean="0"/>
              <a:t> </a:t>
            </a:r>
            <a:r>
              <a:rPr lang="en-US" sz="2800" dirty="0" err="1" smtClean="0"/>
              <a:t>princip</a:t>
            </a:r>
            <a:r>
              <a:rPr lang="en-US" sz="2800" dirty="0" smtClean="0"/>
              <a:t> </a:t>
            </a:r>
            <a:r>
              <a:rPr lang="en-US" sz="2800" dirty="0" err="1" smtClean="0"/>
              <a:t>metody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196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600" dirty="0" smtClean="0"/>
              <a:t>Před samotným měřením je potřeba provést tzv. </a:t>
            </a:r>
            <a:r>
              <a:rPr lang="cs-CZ" sz="1600" b="1" dirty="0" err="1"/>
              <a:t>s</a:t>
            </a:r>
            <a:r>
              <a:rPr lang="cs-CZ" sz="1600" b="1" dirty="0" err="1" smtClean="0"/>
              <a:t>himming</a:t>
            </a:r>
            <a:r>
              <a:rPr lang="cs-CZ" sz="1600" dirty="0" smtClean="0"/>
              <a:t> magnetického pole 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cs-CZ" sz="1600" dirty="0"/>
              <a:t>j</a:t>
            </a:r>
            <a:r>
              <a:rPr lang="cs-CZ" sz="1600" dirty="0" smtClean="0"/>
              <a:t>e to tzv. </a:t>
            </a:r>
            <a:r>
              <a:rPr lang="cs-CZ" sz="1600" b="1" dirty="0" smtClean="0"/>
              <a:t>korekce nehomogenity magnetického </a:t>
            </a:r>
            <a:r>
              <a:rPr lang="cs-CZ" sz="1600" b="1" dirty="0"/>
              <a:t>pole</a:t>
            </a:r>
            <a:r>
              <a:rPr lang="cs-CZ" sz="1600" dirty="0"/>
              <a:t> (</a:t>
            </a:r>
            <a:r>
              <a:rPr lang="cs-CZ" sz="1600" dirty="0" smtClean="0"/>
              <a:t>většinou probíhá automaticky)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cs-CZ" sz="16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1600" b="1" u="sng" dirty="0" smtClean="0"/>
              <a:t>Používají se dva typy sekvencí:</a:t>
            </a:r>
          </a:p>
          <a:p>
            <a:pPr>
              <a:lnSpc>
                <a:spcPct val="150000"/>
              </a:lnSpc>
            </a:pPr>
            <a:r>
              <a:rPr lang="cs-CZ" sz="1000" dirty="0" smtClean="0"/>
              <a:t>Sekvence typu </a:t>
            </a:r>
            <a:r>
              <a:rPr lang="cs-CZ" sz="1000" b="1" dirty="0" smtClean="0"/>
              <a:t>STEAM</a:t>
            </a:r>
            <a:r>
              <a:rPr lang="cs-CZ" sz="1000" dirty="0" smtClean="0"/>
              <a:t> (</a:t>
            </a:r>
            <a:r>
              <a:rPr lang="cs-CZ" sz="1000" i="1" dirty="0" err="1"/>
              <a:t>stimulated</a:t>
            </a:r>
            <a:r>
              <a:rPr lang="cs-CZ" sz="1000" i="1" dirty="0"/>
              <a:t>-echo </a:t>
            </a:r>
            <a:r>
              <a:rPr lang="cs-CZ" sz="1000" i="1" dirty="0" err="1"/>
              <a:t>acquisition</a:t>
            </a:r>
            <a:r>
              <a:rPr lang="cs-CZ" sz="1000" i="1" dirty="0"/>
              <a:t> </a:t>
            </a:r>
            <a:r>
              <a:rPr lang="cs-CZ" sz="1000" i="1" dirty="0" smtClean="0"/>
              <a:t>mode</a:t>
            </a:r>
            <a:r>
              <a:rPr lang="cs-CZ" sz="1000" dirty="0" smtClean="0"/>
              <a:t>)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cs-CZ" sz="1000" dirty="0" smtClean="0"/>
              <a:t>využívá </a:t>
            </a:r>
            <a:r>
              <a:rPr lang="cs-CZ" sz="1000" dirty="0"/>
              <a:t>k lokalizaci </a:t>
            </a:r>
            <a:r>
              <a:rPr lang="cs-CZ" sz="1000" dirty="0" smtClean="0"/>
              <a:t>VOI (</a:t>
            </a:r>
            <a:r>
              <a:rPr lang="cs-CZ" sz="1000" dirty="0" err="1" smtClean="0"/>
              <a:t>volume</a:t>
            </a:r>
            <a:r>
              <a:rPr lang="cs-CZ" sz="1000" dirty="0" smtClean="0"/>
              <a:t> </a:t>
            </a:r>
            <a:r>
              <a:rPr lang="cs-CZ" sz="1000" dirty="0" err="1" smtClean="0"/>
              <a:t>of</a:t>
            </a:r>
            <a:r>
              <a:rPr lang="cs-CZ" sz="1000" dirty="0" smtClean="0"/>
              <a:t> </a:t>
            </a:r>
            <a:r>
              <a:rPr lang="cs-CZ" sz="1000" dirty="0" err="1" smtClean="0"/>
              <a:t>interest</a:t>
            </a:r>
            <a:r>
              <a:rPr lang="cs-CZ" sz="1000" dirty="0" smtClean="0"/>
              <a:t>) </a:t>
            </a:r>
            <a:r>
              <a:rPr lang="cs-CZ" sz="1000" dirty="0"/>
              <a:t>tří </a:t>
            </a:r>
            <a:r>
              <a:rPr lang="cs-CZ" sz="1000" dirty="0" smtClean="0"/>
              <a:t>kmitočtově selektivních </a:t>
            </a:r>
            <a:r>
              <a:rPr lang="cs-CZ" sz="1000" dirty="0"/>
              <a:t>90° RF </a:t>
            </a:r>
            <a:r>
              <a:rPr lang="cs-CZ" sz="1000" dirty="0" smtClean="0"/>
              <a:t>pulzů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cs-CZ" sz="1000" dirty="0" smtClean="0"/>
              <a:t>měření spekter při velmi </a:t>
            </a:r>
            <a:r>
              <a:rPr lang="cs-CZ" sz="1000" dirty="0"/>
              <a:t>krátkých echo-časech, což </a:t>
            </a:r>
            <a:r>
              <a:rPr lang="cs-CZ" sz="1000" dirty="0" smtClean="0"/>
              <a:t>umožňuje měřit </a:t>
            </a:r>
            <a:r>
              <a:rPr lang="cs-CZ" sz="1000" dirty="0"/>
              <a:t>metabolity, jejichž rezonance se </a:t>
            </a:r>
            <a:r>
              <a:rPr lang="cs-CZ" sz="1000" dirty="0" smtClean="0"/>
              <a:t>vyznačují </a:t>
            </a:r>
            <a:r>
              <a:rPr lang="cs-CZ" sz="1000" b="1" dirty="0" smtClean="0"/>
              <a:t>krátkými </a:t>
            </a:r>
            <a:r>
              <a:rPr lang="cs-CZ" sz="1000" b="1" dirty="0"/>
              <a:t>relaxačními časy T2</a:t>
            </a:r>
            <a:r>
              <a:rPr lang="cs-CZ" sz="1000" dirty="0"/>
              <a:t> nebo </a:t>
            </a:r>
            <a:r>
              <a:rPr lang="cs-CZ" sz="1000" b="1" dirty="0" err="1" smtClean="0"/>
              <a:t>multipletovou</a:t>
            </a:r>
            <a:r>
              <a:rPr lang="cs-CZ" sz="1000" b="1" dirty="0" smtClean="0"/>
              <a:t> strukturou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cs-CZ" sz="1000" dirty="0" smtClean="0"/>
              <a:t>hlavní nevýhodou je</a:t>
            </a:r>
            <a:r>
              <a:rPr lang="pl-PL" sz="1000" dirty="0" smtClean="0"/>
              <a:t> </a:t>
            </a:r>
            <a:r>
              <a:rPr lang="pl-PL" sz="1000" dirty="0"/>
              <a:t>ztráta </a:t>
            </a:r>
            <a:r>
              <a:rPr lang="pl-PL" sz="1000" dirty="0" err="1" smtClean="0"/>
              <a:t>poloviny</a:t>
            </a:r>
            <a:r>
              <a:rPr lang="pl-PL" sz="1000" dirty="0" smtClean="0"/>
              <a:t> </a:t>
            </a:r>
            <a:r>
              <a:rPr lang="cs-CZ" sz="1000" dirty="0" smtClean="0"/>
              <a:t>signálu </a:t>
            </a:r>
            <a:r>
              <a:rPr lang="cs-CZ" sz="1000" dirty="0"/>
              <a:t>a tím teoreticky poloviční </a:t>
            </a:r>
            <a:r>
              <a:rPr lang="cs-CZ" sz="1000" dirty="0" smtClean="0"/>
              <a:t>citlivost</a:t>
            </a:r>
          </a:p>
          <a:p>
            <a:pPr lvl="1">
              <a:lnSpc>
                <a:spcPct val="150000"/>
              </a:lnSpc>
            </a:pPr>
            <a:endParaRPr lang="cs-CZ" sz="1000" dirty="0" smtClean="0"/>
          </a:p>
          <a:p>
            <a:pPr>
              <a:lnSpc>
                <a:spcPct val="150000"/>
              </a:lnSpc>
            </a:pPr>
            <a:r>
              <a:rPr lang="cs-CZ" sz="1000" dirty="0"/>
              <a:t>Sekvence typu </a:t>
            </a:r>
            <a:r>
              <a:rPr lang="cs-CZ" sz="1000" b="1" dirty="0"/>
              <a:t>PRESS</a:t>
            </a:r>
            <a:r>
              <a:rPr lang="cs-CZ" sz="1000" dirty="0"/>
              <a:t> (</a:t>
            </a:r>
            <a:r>
              <a:rPr lang="cs-CZ" sz="1000" i="1" dirty="0"/>
              <a:t>point-</a:t>
            </a:r>
            <a:r>
              <a:rPr lang="cs-CZ" sz="1000" i="1" dirty="0" err="1"/>
              <a:t>resolved</a:t>
            </a:r>
            <a:r>
              <a:rPr lang="cs-CZ" sz="1000" i="1" dirty="0"/>
              <a:t> </a:t>
            </a:r>
            <a:r>
              <a:rPr lang="cs-CZ" sz="1000" i="1" dirty="0" err="1"/>
              <a:t>spectroscopy</a:t>
            </a:r>
            <a:r>
              <a:rPr lang="cs-CZ" sz="1000" dirty="0" smtClean="0"/>
              <a:t>)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cs-CZ" sz="1000" dirty="0" smtClean="0"/>
              <a:t>využívá </a:t>
            </a:r>
            <a:r>
              <a:rPr lang="cs-CZ" sz="1000" dirty="0"/>
              <a:t>jeden selektivní excitační 90° </a:t>
            </a:r>
            <a:r>
              <a:rPr lang="cs-CZ" sz="1000" dirty="0" smtClean="0"/>
              <a:t>pulz a </a:t>
            </a:r>
            <a:r>
              <a:rPr lang="cs-CZ" sz="1000" dirty="0"/>
              <a:t>dva selektivní 180° pulzy pro vytvoření </a:t>
            </a:r>
            <a:r>
              <a:rPr lang="cs-CZ" sz="1000" dirty="0" smtClean="0"/>
              <a:t>spinového echa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cs-CZ" sz="1000" dirty="0" smtClean="0"/>
              <a:t>přednostně se používá pro </a:t>
            </a:r>
            <a:r>
              <a:rPr lang="cs-CZ" sz="1000" dirty="0"/>
              <a:t>lokalizaci VOI v měřeních s </a:t>
            </a:r>
            <a:r>
              <a:rPr lang="cs-CZ" sz="1000" dirty="0" smtClean="0"/>
              <a:t>dlouhými echo-časy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cs-CZ" sz="1000" dirty="0" smtClean="0"/>
          </a:p>
          <a:p>
            <a:pPr>
              <a:lnSpc>
                <a:spcPct val="150000"/>
              </a:lnSpc>
            </a:pPr>
            <a:r>
              <a:rPr lang="cs-CZ" sz="1000" dirty="0" smtClean="0"/>
              <a:t>Potlačení signálu vody – ve výsledku by voda svým signálem zastínila ostatní metabolity, které se vyskytují v menších koncentracích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24593" y="6319838"/>
            <a:ext cx="3696846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www.medscape.com/viewarticle/778095_1</a:t>
            </a:r>
            <a:endParaRPr lang="cs-CZ" sz="1100" dirty="0" smtClean="0"/>
          </a:p>
          <a:p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www.neurologiepropraxi.cz/pdfs/neu/2005/03/04.pdf</a:t>
            </a:r>
            <a:endParaRPr lang="cs-CZ" sz="1100" dirty="0" smtClean="0"/>
          </a:p>
          <a:p>
            <a:endParaRPr lang="cs-CZ" sz="11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3976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Biofyzikální</a:t>
            </a:r>
            <a:r>
              <a:rPr lang="en-US" sz="2800" dirty="0"/>
              <a:t> </a:t>
            </a:r>
            <a:r>
              <a:rPr lang="en-US" sz="2800" dirty="0" err="1"/>
              <a:t>princip</a:t>
            </a:r>
            <a:r>
              <a:rPr lang="en-US" sz="2800" dirty="0"/>
              <a:t> </a:t>
            </a:r>
            <a:r>
              <a:rPr lang="en-US" sz="2800" dirty="0" err="1"/>
              <a:t>metody</a:t>
            </a:r>
            <a:r>
              <a:rPr lang="en-US" sz="28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1380447"/>
            <a:ext cx="8229600" cy="18163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1600" dirty="0" smtClean="0"/>
              <a:t>2 techniky s různými lokalizačními charakteristikami (v rámci vyšetření se provádí obě):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cs-CZ" sz="1000" b="1" dirty="0" err="1" smtClean="0"/>
              <a:t>Singel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Voxel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Spectroscopy</a:t>
            </a:r>
            <a:r>
              <a:rPr lang="cs-CZ" sz="1000" b="1" dirty="0" smtClean="0"/>
              <a:t> (SVS)</a:t>
            </a:r>
          </a:p>
          <a:p>
            <a:pPr lvl="2">
              <a:lnSpc>
                <a:spcPct val="150000"/>
              </a:lnSpc>
            </a:pPr>
            <a:r>
              <a:rPr lang="cs-CZ" sz="1000" dirty="0" err="1" smtClean="0"/>
              <a:t>Jednoobjemová</a:t>
            </a:r>
            <a:r>
              <a:rPr lang="cs-CZ" sz="1000" dirty="0" smtClean="0"/>
              <a:t> spektroskopie -  zkoumá omezený objem tkáně (většinou krychle)</a:t>
            </a:r>
          </a:p>
          <a:p>
            <a:pPr lvl="2">
              <a:lnSpc>
                <a:spcPct val="150000"/>
              </a:lnSpc>
            </a:pPr>
            <a:r>
              <a:rPr lang="cs-CZ" sz="1000" dirty="0" smtClean="0"/>
              <a:t>Výsledkem je jedno spektrum, které vypovídá o celkovém rozložení metabolitů v daném objemu</a:t>
            </a:r>
          </a:p>
          <a:p>
            <a:pPr lvl="2">
              <a:lnSpc>
                <a:spcPct val="150000"/>
              </a:lnSpc>
            </a:pPr>
            <a:r>
              <a:rPr lang="cs-CZ" sz="1000" dirty="0" smtClean="0"/>
              <a:t>Přesnější </a:t>
            </a:r>
            <a:r>
              <a:rPr lang="cs-CZ" sz="1000" dirty="0" err="1" smtClean="0"/>
              <a:t>uí</a:t>
            </a:r>
            <a:r>
              <a:rPr lang="cs-CZ" sz="1000" dirty="0" smtClean="0"/>
              <a:t> známých ložiskových patologií, např. </a:t>
            </a:r>
            <a:r>
              <a:rPr lang="cs-CZ" sz="1000" dirty="0"/>
              <a:t>h</a:t>
            </a:r>
            <a:r>
              <a:rPr lang="cs-CZ" sz="1000" dirty="0" smtClean="0"/>
              <a:t>ipokampu u hipokampální sklerózy, které je příčinou epilepsie temporálního laloku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931" y="5190692"/>
            <a:ext cx="4581957" cy="155747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40328" y="4438996"/>
            <a:ext cx="8229600" cy="751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cs-CZ" sz="1000" b="1" dirty="0" err="1" smtClean="0"/>
              <a:t>Chemical</a:t>
            </a:r>
            <a:r>
              <a:rPr lang="cs-CZ" sz="1000" b="1" dirty="0" smtClean="0"/>
              <a:t> Shift </a:t>
            </a:r>
            <a:r>
              <a:rPr lang="cs-CZ" sz="1000" b="1" dirty="0" err="1" smtClean="0"/>
              <a:t>Imaging</a:t>
            </a:r>
            <a:r>
              <a:rPr lang="cs-CZ" sz="1000" b="1" dirty="0"/>
              <a:t> (</a:t>
            </a:r>
            <a:r>
              <a:rPr lang="cs-CZ" sz="1000" b="1" dirty="0" smtClean="0"/>
              <a:t>CSI)</a:t>
            </a:r>
          </a:p>
          <a:p>
            <a:pPr lvl="2">
              <a:lnSpc>
                <a:spcPct val="150000"/>
              </a:lnSpc>
            </a:pPr>
            <a:r>
              <a:rPr lang="cs-CZ" sz="1000" dirty="0" smtClean="0"/>
              <a:t>Koncentrace metabolitů ve vybraném objemu, který je rozdělen na větší množství </a:t>
            </a:r>
            <a:r>
              <a:rPr lang="cs-CZ" sz="1000" dirty="0" err="1" smtClean="0"/>
              <a:t>voxelů</a:t>
            </a:r>
            <a:r>
              <a:rPr lang="cs-CZ" sz="1000" dirty="0" smtClean="0"/>
              <a:t> a z každého </a:t>
            </a:r>
            <a:r>
              <a:rPr lang="cs-CZ" sz="1000" dirty="0" err="1" smtClean="0"/>
              <a:t>voxelu</a:t>
            </a:r>
            <a:r>
              <a:rPr lang="cs-CZ" sz="1000" dirty="0" smtClean="0"/>
              <a:t> je získáno spektrum (provádí v rámci lokalizace patologie)</a:t>
            </a:r>
            <a:endParaRPr lang="en-US" sz="10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931" y="2887880"/>
            <a:ext cx="4581957" cy="155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43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Biofyzikální</a:t>
            </a:r>
            <a:r>
              <a:rPr lang="en-US" sz="2800" dirty="0"/>
              <a:t> </a:t>
            </a:r>
            <a:r>
              <a:rPr lang="en-US" sz="2800" dirty="0" err="1"/>
              <a:t>princip</a:t>
            </a:r>
            <a:r>
              <a:rPr lang="en-US" sz="2800" dirty="0"/>
              <a:t> </a:t>
            </a:r>
            <a:r>
              <a:rPr lang="en-US" sz="2800" dirty="0" err="1"/>
              <a:t>metody</a:t>
            </a:r>
            <a:r>
              <a:rPr lang="en-US" sz="28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041821" cy="32441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1000" b="1" dirty="0" smtClean="0"/>
              <a:t>Získání RAW dat </a:t>
            </a:r>
            <a:r>
              <a:rPr lang="cs-CZ" sz="1000" dirty="0" smtClean="0"/>
              <a:t>– FID (digitalizovaná) data získaná z indukční cívky během vyšetření (formát DICOM – </a:t>
            </a:r>
            <a:r>
              <a:rPr lang="en-US" sz="1000" i="1" dirty="0" smtClean="0"/>
              <a:t>Digital </a:t>
            </a:r>
            <a:r>
              <a:rPr lang="en-US" sz="1000" i="1" dirty="0"/>
              <a:t>Imaging and Communications in Medicine</a:t>
            </a:r>
            <a:r>
              <a:rPr lang="cs-CZ" sz="10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cs-CZ" sz="1000" b="1" dirty="0" smtClean="0"/>
              <a:t>Předzpracování v časové doméně (spektrální):</a:t>
            </a:r>
          </a:p>
          <a:p>
            <a:pPr lvl="1">
              <a:lnSpc>
                <a:spcPct val="150000"/>
              </a:lnSpc>
            </a:pPr>
            <a:r>
              <a:rPr lang="cs-CZ" sz="1000" dirty="0" smtClean="0"/>
              <a:t>Odstranění fázových odchylek (způsobené vířivými proudy)</a:t>
            </a:r>
          </a:p>
          <a:p>
            <a:pPr lvl="1">
              <a:lnSpc>
                <a:spcPct val="150000"/>
              </a:lnSpc>
            </a:pPr>
            <a:r>
              <a:rPr lang="cs-CZ" sz="1000" dirty="0" smtClean="0"/>
              <a:t>Odstranění signálu vody</a:t>
            </a:r>
          </a:p>
          <a:p>
            <a:pPr lvl="1">
              <a:lnSpc>
                <a:spcPct val="150000"/>
              </a:lnSpc>
            </a:pPr>
            <a:r>
              <a:rPr lang="cs-CZ" sz="1000" dirty="0" err="1" smtClean="0"/>
              <a:t>Apodizace</a:t>
            </a:r>
            <a:r>
              <a:rPr lang="cs-CZ" sz="1000" dirty="0" smtClean="0"/>
              <a:t> = zlepšení </a:t>
            </a:r>
            <a:r>
              <a:rPr lang="cs-CZ" sz="1000" dirty="0" err="1" smtClean="0"/>
              <a:t>spekt</a:t>
            </a:r>
            <a:r>
              <a:rPr lang="cs-CZ" sz="1000" dirty="0" smtClean="0"/>
              <a:t>. rozlišení, poměru signál/šum</a:t>
            </a:r>
            <a:r>
              <a:rPr lang="cs-CZ" sz="1000" dirty="0"/>
              <a:t> </a:t>
            </a:r>
            <a:r>
              <a:rPr lang="cs-CZ" sz="1000" dirty="0" smtClean="0"/>
              <a:t>(</a:t>
            </a:r>
            <a:r>
              <a:rPr lang="cs-CZ" sz="1000" dirty="0" err="1" smtClean="0"/>
              <a:t>signal</a:t>
            </a:r>
            <a:r>
              <a:rPr lang="cs-CZ" sz="1000" dirty="0" smtClean="0"/>
              <a:t>/</a:t>
            </a:r>
            <a:r>
              <a:rPr lang="cs-CZ" sz="1000" dirty="0" err="1" smtClean="0"/>
              <a:t>noise</a:t>
            </a:r>
            <a:r>
              <a:rPr lang="cs-CZ" sz="1000" dirty="0" smtClean="0"/>
              <a:t>) → vynásobením váhovou funkcí (exponenciální, Gaussova)</a:t>
            </a:r>
          </a:p>
          <a:p>
            <a:pPr lvl="1">
              <a:lnSpc>
                <a:spcPct val="150000"/>
              </a:lnSpc>
            </a:pPr>
            <a:r>
              <a:rPr lang="cs-CZ" sz="1000" dirty="0" smtClean="0"/>
              <a:t>Doplnění nulami = navýšení datových bodů (1024→2048, 2048→4096) → zlepšení rozlišení</a:t>
            </a:r>
          </a:p>
          <a:p>
            <a:pPr lvl="1">
              <a:lnSpc>
                <a:spcPct val="150000"/>
              </a:lnSpc>
            </a:pPr>
            <a:r>
              <a:rPr lang="cs-CZ" sz="1000" dirty="0"/>
              <a:t>Fourierova transformace </a:t>
            </a:r>
            <a:r>
              <a:rPr lang="cs-CZ" sz="1000" dirty="0" smtClean="0"/>
              <a:t>(FT)</a:t>
            </a:r>
          </a:p>
          <a:p>
            <a:pPr>
              <a:lnSpc>
                <a:spcPct val="150000"/>
              </a:lnSpc>
            </a:pPr>
            <a:r>
              <a:rPr lang="cs-CZ" sz="1000" b="1" dirty="0" smtClean="0"/>
              <a:t>Předzpracování ve frekvenční doméně:</a:t>
            </a:r>
          </a:p>
          <a:p>
            <a:pPr lvl="1">
              <a:lnSpc>
                <a:spcPct val="150000"/>
              </a:lnSpc>
            </a:pPr>
            <a:r>
              <a:rPr lang="cs-CZ" sz="1000" dirty="0" smtClean="0"/>
              <a:t>Korekce základní čáry </a:t>
            </a:r>
          </a:p>
          <a:p>
            <a:pPr lvl="1">
              <a:lnSpc>
                <a:spcPct val="150000"/>
              </a:lnSpc>
            </a:pPr>
            <a:r>
              <a:rPr lang="cs-CZ" sz="1000" dirty="0" smtClean="0"/>
              <a:t>Fázová korekce – převráceny vrcholy metabolitů, korekce nultého řádu</a:t>
            </a:r>
          </a:p>
          <a:p>
            <a:pPr lvl="1">
              <a:lnSpc>
                <a:spcPct val="150000"/>
              </a:lnSpc>
            </a:pPr>
            <a:r>
              <a:rPr lang="cs-CZ" sz="1000" dirty="0" smtClean="0"/>
              <a:t>Určení plochy </a:t>
            </a:r>
            <a:r>
              <a:rPr lang="cs-CZ" sz="1000" dirty="0" err="1" smtClean="0"/>
              <a:t>píků</a:t>
            </a:r>
            <a:r>
              <a:rPr lang="cs-CZ" sz="1000" dirty="0" smtClean="0"/>
              <a:t> – integrál signálů jednotlivých metabolitů (relativní intenzity)</a:t>
            </a:r>
          </a:p>
          <a:p>
            <a:pPr lvl="1"/>
            <a:endParaRPr lang="cs-CZ" dirty="0" smtClean="0"/>
          </a:p>
          <a:p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614" y="4533265"/>
            <a:ext cx="4367893" cy="217777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833507" y="4554161"/>
            <a:ext cx="2310493" cy="709283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cs-CZ" b="1" dirty="0" smtClean="0"/>
              <a:t>Vlevo: </a:t>
            </a:r>
            <a:r>
              <a:rPr lang="cs-CZ" dirty="0" smtClean="0"/>
              <a:t>spektrum s nepotlačenou vodou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b="1" dirty="0" smtClean="0"/>
              <a:t>Vpravo:</a:t>
            </a:r>
            <a:r>
              <a:rPr lang="cs-CZ" dirty="0" smtClean="0"/>
              <a:t> spektrum s potlačenou vodou</a:t>
            </a:r>
            <a:endParaRPr lang="en-US" dirty="0"/>
          </a:p>
        </p:txBody>
      </p:sp>
      <p:sp>
        <p:nvSpPr>
          <p:cNvPr id="4" name="Ovál 3"/>
          <p:cNvSpPr/>
          <p:nvPr/>
        </p:nvSpPr>
        <p:spPr>
          <a:xfrm>
            <a:off x="3339193" y="6106886"/>
            <a:ext cx="1045028" cy="60415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4482191" y="6221186"/>
            <a:ext cx="379640" cy="37555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92667" y="4554161"/>
            <a:ext cx="1732177" cy="1233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000" dirty="0" smtClean="0"/>
              <a:t>Signál vody zastiňuje </a:t>
            </a:r>
            <a:r>
              <a:rPr lang="cs-CZ" sz="1000" dirty="0"/>
              <a:t>ostatní metabolity, které se </a:t>
            </a:r>
            <a:r>
              <a:rPr lang="cs-CZ" sz="1000" dirty="0" smtClean="0"/>
              <a:t>vyskytují            </a:t>
            </a:r>
            <a:r>
              <a:rPr lang="cs-CZ" sz="1000" dirty="0"/>
              <a:t>v menších </a:t>
            </a:r>
            <a:r>
              <a:rPr lang="cs-CZ" sz="1000" dirty="0" smtClean="0"/>
              <a:t>koncentracích, proto je nezbytné </a:t>
            </a:r>
            <a:r>
              <a:rPr lang="cs-CZ" sz="1000" b="1" dirty="0" smtClean="0"/>
              <a:t>potlačit signál vody</a:t>
            </a:r>
            <a:endParaRPr lang="cs-CZ" sz="1000" b="1" dirty="0"/>
          </a:p>
        </p:txBody>
      </p:sp>
    </p:spTree>
    <p:extLst>
      <p:ext uri="{BB962C8B-B14F-4D97-AF65-F5344CB8AC3E}">
        <p14:creationId xmlns:p14="http://schemas.microsoft.com/office/powerpoint/2010/main" val="950280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Zpracování</a:t>
            </a:r>
            <a:r>
              <a:rPr lang="en-US" sz="2800" dirty="0"/>
              <a:t> </a:t>
            </a:r>
            <a:r>
              <a:rPr lang="en-US" sz="2800" dirty="0" err="1"/>
              <a:t>dat</a:t>
            </a:r>
            <a:r>
              <a:rPr lang="en-US" sz="2800" dirty="0"/>
              <a:t> a </a:t>
            </a:r>
            <a:r>
              <a:rPr lang="en-US" sz="2800" dirty="0" err="1"/>
              <a:t>prezentace</a:t>
            </a:r>
            <a:r>
              <a:rPr lang="en-US" sz="2800" dirty="0"/>
              <a:t> </a:t>
            </a:r>
            <a:r>
              <a:rPr lang="en-US" sz="2800" dirty="0" err="1"/>
              <a:t>křivek</a:t>
            </a:r>
            <a:r>
              <a:rPr lang="en-US" sz="28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0630"/>
            <a:ext cx="4073979" cy="5253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1600" dirty="0" smtClean="0"/>
              <a:t>Prezentace CSI dat (</a:t>
            </a:r>
            <a:r>
              <a:rPr lang="cs-CZ" sz="1600" dirty="0" err="1" smtClean="0"/>
              <a:t>chemical</a:t>
            </a:r>
            <a:r>
              <a:rPr lang="cs-CZ" sz="1600" dirty="0" smtClean="0"/>
              <a:t> shift </a:t>
            </a:r>
            <a:r>
              <a:rPr lang="cs-CZ" sz="1600" dirty="0" err="1" smtClean="0"/>
              <a:t>imaging</a:t>
            </a:r>
            <a:r>
              <a:rPr lang="cs-CZ" sz="1600" dirty="0" smtClean="0"/>
              <a:t>):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cs-CZ" sz="1600" dirty="0" smtClean="0"/>
              <a:t>Zobrazování spekter v polohách jednotlivých 	</a:t>
            </a:r>
            <a:r>
              <a:rPr lang="cs-CZ" sz="1600" dirty="0" err="1" smtClean="0"/>
              <a:t>voxelů</a:t>
            </a:r>
            <a:endParaRPr lang="cs-CZ" sz="1600" dirty="0" smtClean="0"/>
          </a:p>
          <a:p>
            <a:pPr marL="0" indent="0">
              <a:lnSpc>
                <a:spcPct val="150000"/>
              </a:lnSpc>
              <a:buNone/>
            </a:pPr>
            <a:endParaRPr lang="cs-CZ" sz="1600" dirty="0" smtClean="0"/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cs-CZ" sz="1600" dirty="0" smtClean="0"/>
              <a:t>Zobrazování </a:t>
            </a:r>
            <a:r>
              <a:rPr lang="cs-CZ" sz="1600" b="1" dirty="0" smtClean="0"/>
              <a:t>prostorových map jednotlivých metabolitů </a:t>
            </a:r>
            <a:r>
              <a:rPr lang="cs-CZ" sz="1600" dirty="0" smtClean="0"/>
              <a:t>na základě naměřených integrálních intenzit</a:t>
            </a:r>
          </a:p>
          <a:p>
            <a:pPr lvl="1">
              <a:lnSpc>
                <a:spcPct val="150000"/>
              </a:lnSpc>
            </a:pPr>
            <a:endParaRPr lang="cs-CZ" sz="1600" dirty="0"/>
          </a:p>
          <a:p>
            <a:pPr lvl="1">
              <a:lnSpc>
                <a:spcPct val="150000"/>
              </a:lnSpc>
            </a:pPr>
            <a:endParaRPr lang="cs-CZ" sz="1600" dirty="0" smtClean="0"/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cs-CZ" sz="1600" dirty="0" smtClean="0"/>
              <a:t>Zobrazování </a:t>
            </a:r>
            <a:r>
              <a:rPr lang="cs-CZ" sz="1600" b="1" dirty="0" smtClean="0"/>
              <a:t>prostorových map </a:t>
            </a:r>
            <a:r>
              <a:rPr lang="cs-CZ" sz="1600" dirty="0" smtClean="0"/>
              <a:t>poměrů integrálních intenzit </a:t>
            </a:r>
            <a:r>
              <a:rPr lang="cs-CZ" sz="1600" b="1" dirty="0" smtClean="0"/>
              <a:t>dvou metabolitů</a:t>
            </a:r>
            <a:endParaRPr lang="en-US" sz="16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854" y="3560558"/>
            <a:ext cx="3707946" cy="185397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666" y="5128781"/>
            <a:ext cx="1702322" cy="148020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2471" y="1230629"/>
            <a:ext cx="2420712" cy="2435295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>
          <a:xfrm>
            <a:off x="3886343" y="2294647"/>
            <a:ext cx="162455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4212771" y="5968093"/>
            <a:ext cx="164918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4074780" y="4220936"/>
            <a:ext cx="83195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442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Zpracování</a:t>
            </a:r>
            <a:r>
              <a:rPr lang="en-US" sz="2800" dirty="0" smtClean="0"/>
              <a:t> </a:t>
            </a:r>
            <a:r>
              <a:rPr lang="en-US" sz="2800" dirty="0" err="1" smtClean="0"/>
              <a:t>dat</a:t>
            </a:r>
            <a:r>
              <a:rPr lang="en-US" sz="2800" dirty="0" smtClean="0"/>
              <a:t> a </a:t>
            </a:r>
            <a:r>
              <a:rPr lang="en-US" sz="2800" dirty="0" err="1" smtClean="0"/>
              <a:t>prezentace</a:t>
            </a:r>
            <a:r>
              <a:rPr lang="en-US" sz="2800" dirty="0" smtClean="0"/>
              <a:t> </a:t>
            </a:r>
            <a:r>
              <a:rPr lang="en-US" sz="2800" dirty="0" err="1" smtClean="0"/>
              <a:t>křivek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94" y="1951850"/>
            <a:ext cx="4729774" cy="3993220"/>
          </a:xfrm>
        </p:spPr>
        <p:txBody>
          <a:bodyPr>
            <a:normAutofit fontScale="70000" lnSpcReduction="20000"/>
          </a:bodyPr>
          <a:lstStyle/>
          <a:p>
            <a:pPr lvl="1">
              <a:lnSpc>
                <a:spcPct val="170000"/>
              </a:lnSpc>
              <a:buFont typeface="Wingdings" charset="2"/>
              <a:buChar char="Ø"/>
            </a:pPr>
            <a:r>
              <a:rPr lang="cs-CZ" sz="2300" dirty="0" smtClean="0"/>
              <a:t>Horizontální osa představuje frekvenci (chemický posun)</a:t>
            </a:r>
          </a:p>
          <a:p>
            <a:pPr lvl="1">
              <a:lnSpc>
                <a:spcPct val="170000"/>
              </a:lnSpc>
              <a:buFont typeface="Wingdings" charset="2"/>
              <a:buChar char="Ø"/>
            </a:pPr>
            <a:r>
              <a:rPr lang="cs-CZ" sz="2300" dirty="0" smtClean="0"/>
              <a:t>Vertikální osa reprezentuje intenzitu signálu (koncentraci metabolitů)</a:t>
            </a:r>
            <a:endParaRPr lang="cs-CZ" sz="2300" dirty="0"/>
          </a:p>
          <a:p>
            <a:pPr lvl="1">
              <a:lnSpc>
                <a:spcPct val="170000"/>
              </a:lnSpc>
              <a:buFont typeface="Wingdings" charset="2"/>
              <a:buChar char="Ø"/>
            </a:pPr>
            <a:r>
              <a:rPr lang="cs-CZ" sz="2300" dirty="0" smtClean="0"/>
              <a:t>Chemické posuny jsou vyjádřeny jako </a:t>
            </a:r>
            <a:r>
              <a:rPr lang="cs-CZ" sz="2300" dirty="0" err="1" smtClean="0"/>
              <a:t>ppm</a:t>
            </a:r>
            <a:r>
              <a:rPr lang="cs-CZ" sz="2300" dirty="0" smtClean="0"/>
              <a:t> (</a:t>
            </a:r>
            <a:r>
              <a:rPr lang="cs-CZ" sz="2300" i="1" dirty="0" err="1" smtClean="0"/>
              <a:t>parts</a:t>
            </a:r>
            <a:r>
              <a:rPr lang="cs-CZ" sz="2300" i="1" dirty="0" smtClean="0"/>
              <a:t> per </a:t>
            </a:r>
            <a:r>
              <a:rPr lang="cs-CZ" sz="2300" i="1" dirty="0" err="1" smtClean="0"/>
              <a:t>million</a:t>
            </a:r>
            <a:r>
              <a:rPr lang="cs-CZ" sz="2300" dirty="0" smtClean="0"/>
              <a:t>)</a:t>
            </a:r>
          </a:p>
          <a:p>
            <a:pPr lvl="1">
              <a:lnSpc>
                <a:spcPct val="170000"/>
              </a:lnSpc>
              <a:buFont typeface="Wingdings" charset="2"/>
              <a:buChar char="Ø"/>
            </a:pPr>
            <a:r>
              <a:rPr lang="cs-CZ" sz="2300" dirty="0" smtClean="0"/>
              <a:t>Jako </a:t>
            </a:r>
            <a:r>
              <a:rPr lang="cs-CZ" sz="2300" b="1" dirty="0"/>
              <a:t>referenční sloučenina </a:t>
            </a:r>
            <a:r>
              <a:rPr lang="cs-CZ" sz="2300" dirty="0" smtClean="0"/>
              <a:t>je nejčastěji používán </a:t>
            </a:r>
            <a:r>
              <a:rPr lang="cs-CZ" sz="2300" dirty="0" err="1"/>
              <a:t>tetramethylsilan</a:t>
            </a:r>
            <a:r>
              <a:rPr lang="cs-CZ" sz="2300" dirty="0"/>
              <a:t> (TMS</a:t>
            </a:r>
            <a:r>
              <a:rPr lang="cs-CZ" sz="2300" dirty="0" smtClean="0"/>
              <a:t>), kterému je přiřazen </a:t>
            </a:r>
            <a:r>
              <a:rPr lang="cs-CZ" sz="2300" dirty="0" err="1" smtClean="0"/>
              <a:t>chem</a:t>
            </a:r>
            <a:r>
              <a:rPr lang="cs-CZ" sz="2300" dirty="0" smtClean="0"/>
              <a:t>. posun 0</a:t>
            </a:r>
          </a:p>
          <a:p>
            <a:pPr lvl="1">
              <a:lnSpc>
                <a:spcPct val="170000"/>
              </a:lnSpc>
              <a:buFont typeface="Wingdings" charset="2"/>
              <a:buChar char="Ø"/>
            </a:pPr>
            <a:r>
              <a:rPr lang="cs-CZ" sz="2300" dirty="0" smtClean="0"/>
              <a:t>Voda se nachází vlevo na pozici 4,7 </a:t>
            </a:r>
            <a:r>
              <a:rPr lang="cs-CZ" sz="2300" dirty="0" err="1" smtClean="0"/>
              <a:t>ppm</a:t>
            </a:r>
            <a:endParaRPr lang="cs-CZ" sz="2300" dirty="0"/>
          </a:p>
          <a:p>
            <a:pPr lvl="1"/>
            <a:endParaRPr lang="en-US" dirty="0"/>
          </a:p>
        </p:txBody>
      </p:sp>
      <p:pic>
        <p:nvPicPr>
          <p:cNvPr id="4" name="Picture 5" descr="Brain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14" y="2245179"/>
            <a:ext cx="4449536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38794" y="1221923"/>
            <a:ext cx="8858249" cy="957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Spektrum metabolitů v dvourozměrném grafu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4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0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err="1" smtClean="0"/>
              <a:t>Klinické</a:t>
            </a:r>
            <a:r>
              <a:rPr lang="en-US" sz="3100" dirty="0" smtClean="0"/>
              <a:t> </a:t>
            </a:r>
            <a:r>
              <a:rPr lang="en-US" sz="3100" dirty="0" err="1"/>
              <a:t>využití</a:t>
            </a:r>
            <a:r>
              <a:rPr lang="en-US" sz="3100" dirty="0"/>
              <a:t> </a:t>
            </a:r>
            <a:r>
              <a:rPr lang="en-US" sz="3100" dirty="0" smtClean="0"/>
              <a:t>MRS –</a:t>
            </a:r>
            <a:r>
              <a:rPr lang="cs-CZ" sz="3100" dirty="0" smtClean="0"/>
              <a:t> mozek</a:t>
            </a: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64833" y="952808"/>
            <a:ext cx="8432991" cy="521122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cs-CZ" sz="5600" dirty="0" smtClean="0"/>
              <a:t>Hlavní klinickou </a:t>
            </a:r>
            <a:r>
              <a:rPr lang="cs-CZ" sz="5600" dirty="0"/>
              <a:t>indikací </a:t>
            </a:r>
            <a:r>
              <a:rPr lang="cs-CZ" sz="5600" dirty="0" smtClean="0"/>
              <a:t>MRS jsou </a:t>
            </a:r>
            <a:r>
              <a:rPr lang="cs-CZ" sz="5600" b="1" dirty="0"/>
              <a:t>m</a:t>
            </a:r>
            <a:r>
              <a:rPr lang="cs-CZ" sz="5600" b="1" dirty="0" smtClean="0"/>
              <a:t>ozkové nádory</a:t>
            </a:r>
            <a:r>
              <a:rPr lang="cs-CZ" sz="5600" dirty="0" smtClean="0"/>
              <a:t>. MRS je používána jako </a:t>
            </a:r>
            <a:r>
              <a:rPr lang="cs-CZ" sz="5600" b="1" dirty="0" smtClean="0"/>
              <a:t>doplněk běžné MRI </a:t>
            </a:r>
            <a:r>
              <a:rPr lang="cs-CZ" sz="5600" dirty="0" smtClean="0"/>
              <a:t>– pomáhá zlepšit diagnostiku a monitorovat léčbu (rozsah infiltrace zdravé tkáně, recidiva, reakce na léčbu, </a:t>
            </a:r>
            <a:r>
              <a:rPr lang="cs-CZ" sz="5600" dirty="0" err="1" smtClean="0"/>
              <a:t>grading</a:t>
            </a:r>
            <a:r>
              <a:rPr lang="cs-CZ" sz="5600" dirty="0" smtClean="0"/>
              <a:t>, </a:t>
            </a:r>
            <a:r>
              <a:rPr lang="cs-CZ" sz="5600" dirty="0" err="1" smtClean="0"/>
              <a:t>etc</a:t>
            </a:r>
            <a:r>
              <a:rPr lang="cs-CZ" sz="5600" dirty="0" smtClean="0"/>
              <a:t>.)</a:t>
            </a:r>
            <a:r>
              <a:rPr lang="cs-CZ" sz="5600" dirty="0"/>
              <a:t> </a:t>
            </a:r>
            <a:r>
              <a:rPr lang="cs-CZ" sz="5600" dirty="0" smtClean="0"/>
              <a:t>na základě spekter metabolitů.</a:t>
            </a:r>
          </a:p>
          <a:p>
            <a:pPr>
              <a:lnSpc>
                <a:spcPct val="170000"/>
              </a:lnSpc>
            </a:pPr>
            <a:r>
              <a:rPr lang="cs-CZ" sz="5600" b="1" dirty="0" smtClean="0"/>
              <a:t>Hlavní metabolity v mozku: </a:t>
            </a:r>
            <a:r>
              <a:rPr lang="en-US" altLang="cs-CZ" sz="5600" dirty="0" smtClean="0"/>
              <a:t>NAA</a:t>
            </a:r>
            <a:r>
              <a:rPr lang="cs-CZ" altLang="cs-CZ" sz="5600" dirty="0" smtClean="0"/>
              <a:t>, </a:t>
            </a:r>
            <a:r>
              <a:rPr lang="en-US" altLang="cs-CZ" sz="5600" dirty="0" err="1" smtClean="0"/>
              <a:t>Cholin</a:t>
            </a:r>
            <a:r>
              <a:rPr lang="cs-CZ" altLang="cs-CZ" sz="5600" dirty="0" smtClean="0"/>
              <a:t>, K</a:t>
            </a:r>
            <a:r>
              <a:rPr lang="en-US" altLang="cs-CZ" sz="5600" dirty="0" err="1" smtClean="0"/>
              <a:t>reatin</a:t>
            </a:r>
            <a:r>
              <a:rPr lang="cs-CZ" altLang="cs-CZ" sz="5600" dirty="0" smtClean="0"/>
              <a:t>, </a:t>
            </a:r>
            <a:r>
              <a:rPr lang="en-US" altLang="cs-CZ" sz="5600" dirty="0" err="1" smtClean="0"/>
              <a:t>Laktát</a:t>
            </a:r>
            <a:r>
              <a:rPr lang="en-US" altLang="cs-CZ" sz="5600" dirty="0" smtClean="0"/>
              <a:t> (</a:t>
            </a:r>
            <a:r>
              <a:rPr lang="en-US" altLang="cs-CZ" sz="5600" dirty="0" err="1" smtClean="0"/>
              <a:t>kys</a:t>
            </a:r>
            <a:r>
              <a:rPr lang="en-US" altLang="cs-CZ" sz="5600" dirty="0" smtClean="0"/>
              <a:t>. </a:t>
            </a:r>
            <a:r>
              <a:rPr lang="en-US" altLang="cs-CZ" sz="5600" dirty="0" err="1" smtClean="0"/>
              <a:t>mléčná</a:t>
            </a:r>
            <a:r>
              <a:rPr lang="en-US" altLang="cs-CZ" sz="5600" dirty="0" smtClean="0"/>
              <a:t>)</a:t>
            </a:r>
            <a:r>
              <a:rPr lang="cs-CZ" altLang="cs-CZ" sz="5600" dirty="0" smtClean="0"/>
              <a:t>, </a:t>
            </a:r>
            <a:r>
              <a:rPr lang="en-US" altLang="cs-CZ" sz="5600" dirty="0" err="1" smtClean="0"/>
              <a:t>Glutamin</a:t>
            </a:r>
            <a:r>
              <a:rPr lang="cs-CZ" altLang="cs-CZ" sz="5600" dirty="0"/>
              <a:t> </a:t>
            </a:r>
            <a:r>
              <a:rPr lang="cs-CZ" altLang="cs-CZ" sz="5600" dirty="0" smtClean="0"/>
              <a:t>(</a:t>
            </a:r>
            <a:r>
              <a:rPr lang="en-US" altLang="cs-CZ" sz="5600" dirty="0" err="1" smtClean="0"/>
              <a:t>lipidy</a:t>
            </a:r>
            <a:r>
              <a:rPr lang="cs-CZ" altLang="cs-CZ" sz="5600" dirty="0" smtClean="0"/>
              <a:t>, </a:t>
            </a:r>
            <a:r>
              <a:rPr lang="en-US" altLang="cs-CZ" sz="5600" dirty="0" err="1" smtClean="0"/>
              <a:t>Myo</a:t>
            </a:r>
            <a:r>
              <a:rPr lang="en-US" altLang="cs-CZ" sz="5600" dirty="0" smtClean="0"/>
              <a:t>-Inositol)</a:t>
            </a:r>
            <a:endParaRPr lang="cs-CZ" altLang="cs-CZ" sz="5600" dirty="0" smtClean="0"/>
          </a:p>
          <a:p>
            <a:pPr lvl="1">
              <a:lnSpc>
                <a:spcPct val="170000"/>
              </a:lnSpc>
              <a:buFont typeface="Wingdings" charset="2"/>
              <a:buChar char="Ø"/>
            </a:pPr>
            <a:r>
              <a:rPr lang="cs-CZ" altLang="cs-CZ" sz="5600" b="1" dirty="0" smtClean="0"/>
              <a:t>NAA</a:t>
            </a:r>
            <a:r>
              <a:rPr lang="cs-CZ" altLang="cs-CZ" sz="5600" dirty="0" smtClean="0"/>
              <a:t> </a:t>
            </a:r>
            <a:r>
              <a:rPr lang="cs-CZ" altLang="cs-CZ" sz="5600" b="1" dirty="0" smtClean="0"/>
              <a:t>(N-</a:t>
            </a:r>
            <a:r>
              <a:rPr lang="cs-CZ" altLang="cs-CZ" sz="5600" b="1" dirty="0" err="1" smtClean="0"/>
              <a:t>acetylaspartát</a:t>
            </a:r>
            <a:r>
              <a:rPr lang="cs-CZ" altLang="cs-CZ" sz="5600" b="1" dirty="0" smtClean="0"/>
              <a:t>)</a:t>
            </a:r>
            <a:r>
              <a:rPr lang="cs-CZ" altLang="cs-CZ" sz="5600" dirty="0" smtClean="0"/>
              <a:t>: </a:t>
            </a:r>
            <a:r>
              <a:rPr lang="cs-CZ" altLang="cs-CZ" sz="5600" dirty="0" err="1" smtClean="0"/>
              <a:t>marker</a:t>
            </a:r>
            <a:r>
              <a:rPr lang="cs-CZ" altLang="cs-CZ" sz="5600" dirty="0" smtClean="0"/>
              <a:t> neuronů a jejich životaschopnosti, přítomen v šedé i bílé hmotě, jeho koncentrace klesá s patologiemi mozku</a:t>
            </a:r>
            <a:r>
              <a:rPr lang="cs-CZ" altLang="cs-CZ" sz="5600" dirty="0"/>
              <a:t> </a:t>
            </a:r>
            <a:r>
              <a:rPr lang="cs-CZ" altLang="cs-CZ" sz="5600" dirty="0" smtClean="0"/>
              <a:t>(nenachází se v nádorech a mimo CNS), jeho </a:t>
            </a:r>
            <a:r>
              <a:rPr lang="cs-CZ" altLang="cs-CZ" sz="5600" b="1" dirty="0" smtClean="0"/>
              <a:t>vrchol</a:t>
            </a:r>
            <a:r>
              <a:rPr lang="cs-CZ" altLang="cs-CZ" sz="5600" dirty="0" smtClean="0"/>
              <a:t> se nachází na </a:t>
            </a:r>
            <a:r>
              <a:rPr lang="cs-CZ" altLang="cs-CZ" sz="5600" b="1" dirty="0" smtClean="0"/>
              <a:t>2.0 </a:t>
            </a:r>
            <a:r>
              <a:rPr lang="cs-CZ" altLang="cs-CZ" sz="5600" b="1" dirty="0" err="1" smtClean="0"/>
              <a:t>ppm</a:t>
            </a:r>
            <a:endParaRPr lang="cs-CZ" altLang="cs-CZ" sz="5600" b="1" dirty="0"/>
          </a:p>
          <a:p>
            <a:pPr lvl="1">
              <a:lnSpc>
                <a:spcPct val="170000"/>
              </a:lnSpc>
              <a:buFont typeface="Wingdings" charset="2"/>
              <a:buChar char="Ø"/>
            </a:pPr>
            <a:r>
              <a:rPr lang="cs-CZ" altLang="cs-CZ" sz="5600" b="1" dirty="0" err="1" smtClean="0"/>
              <a:t>Cho</a:t>
            </a:r>
            <a:r>
              <a:rPr lang="cs-CZ" altLang="cs-CZ" sz="5600" b="1" dirty="0" smtClean="0"/>
              <a:t> (cholin)</a:t>
            </a:r>
            <a:r>
              <a:rPr lang="cs-CZ" altLang="cs-CZ" sz="5600" dirty="0" smtClean="0"/>
              <a:t>: acetylcholin je důležitý neurotransmiter a je nedílnou součástí buněčných membrán, proto se vyskytuje ve větším množství při jejich poškození (hypoxické/ischemické poškození, nádory), jeho </a:t>
            </a:r>
            <a:r>
              <a:rPr lang="cs-CZ" altLang="cs-CZ" sz="5600" b="1" dirty="0" smtClean="0"/>
              <a:t>vrchol</a:t>
            </a:r>
            <a:r>
              <a:rPr lang="cs-CZ" altLang="cs-CZ" sz="5600" dirty="0" smtClean="0"/>
              <a:t> se nachází na </a:t>
            </a:r>
            <a:r>
              <a:rPr lang="cs-CZ" altLang="cs-CZ" sz="5600" b="1" dirty="0" smtClean="0"/>
              <a:t>3.2 </a:t>
            </a:r>
            <a:r>
              <a:rPr lang="cs-CZ" altLang="cs-CZ" sz="5600" b="1" dirty="0" err="1" smtClean="0"/>
              <a:t>ppm</a:t>
            </a:r>
            <a:endParaRPr lang="cs-CZ" altLang="cs-CZ" sz="5600" b="1" dirty="0"/>
          </a:p>
          <a:p>
            <a:pPr lvl="1">
              <a:lnSpc>
                <a:spcPct val="170000"/>
              </a:lnSpc>
              <a:buFont typeface="Wingdings" charset="2"/>
              <a:buChar char="Ø"/>
            </a:pPr>
            <a:r>
              <a:rPr lang="cs-CZ" altLang="cs-CZ" sz="5600" b="1" dirty="0" err="1" smtClean="0"/>
              <a:t>Cr</a:t>
            </a:r>
            <a:r>
              <a:rPr lang="cs-CZ" altLang="cs-CZ" sz="5600" b="1" dirty="0" smtClean="0"/>
              <a:t> (</a:t>
            </a:r>
            <a:r>
              <a:rPr lang="cs-CZ" altLang="cs-CZ" sz="5600" b="1" dirty="0"/>
              <a:t>k</a:t>
            </a:r>
            <a:r>
              <a:rPr lang="cs-CZ" altLang="cs-CZ" sz="5600" b="1" dirty="0" smtClean="0"/>
              <a:t>reatin)</a:t>
            </a:r>
            <a:r>
              <a:rPr lang="cs-CZ" altLang="cs-CZ" sz="5600" dirty="0" smtClean="0"/>
              <a:t>:</a:t>
            </a:r>
            <a:r>
              <a:rPr lang="en-US" sz="5600" dirty="0"/>
              <a:t> </a:t>
            </a:r>
            <a:r>
              <a:rPr lang="cs-CZ" sz="5600" dirty="0" smtClean="0"/>
              <a:t> </a:t>
            </a:r>
            <a:r>
              <a:rPr lang="cs-CZ" sz="5600" dirty="0"/>
              <a:t>k</a:t>
            </a:r>
            <a:r>
              <a:rPr lang="en-US" sz="5600" dirty="0" err="1" smtClean="0"/>
              <a:t>reatin</a:t>
            </a:r>
            <a:r>
              <a:rPr lang="en-US" sz="5600" dirty="0" smtClean="0"/>
              <a:t> </a:t>
            </a:r>
            <a:r>
              <a:rPr lang="en-US" sz="5600" dirty="0"/>
              <a:t>a </a:t>
            </a:r>
            <a:r>
              <a:rPr lang="en-US" sz="5600" dirty="0" err="1"/>
              <a:t>fosfokreatin</a:t>
            </a:r>
            <a:r>
              <a:rPr lang="en-US" sz="5600" dirty="0"/>
              <a:t> </a:t>
            </a:r>
            <a:r>
              <a:rPr lang="en-US" sz="5600" dirty="0" err="1"/>
              <a:t>jsou</a:t>
            </a:r>
            <a:r>
              <a:rPr lang="en-US" sz="5600" dirty="0"/>
              <a:t> </a:t>
            </a:r>
            <a:r>
              <a:rPr lang="en-US" sz="5600" dirty="0" err="1"/>
              <a:t>přítomny</a:t>
            </a:r>
            <a:r>
              <a:rPr lang="en-US" sz="5600" dirty="0"/>
              <a:t> v </a:t>
            </a:r>
            <a:r>
              <a:rPr lang="en-US" sz="5600" dirty="0" err="1"/>
              <a:t>mozku</a:t>
            </a:r>
            <a:r>
              <a:rPr lang="en-US" sz="5600" dirty="0"/>
              <a:t>, </a:t>
            </a:r>
            <a:r>
              <a:rPr lang="en-US" sz="5600" dirty="0" err="1"/>
              <a:t>ve</a:t>
            </a:r>
            <a:r>
              <a:rPr lang="en-US" sz="5600" dirty="0"/>
              <a:t> </a:t>
            </a:r>
            <a:r>
              <a:rPr lang="en-US" sz="5600" dirty="0" err="1"/>
              <a:t>svalech</a:t>
            </a:r>
            <a:r>
              <a:rPr lang="en-US" sz="5600" dirty="0"/>
              <a:t> a v </a:t>
            </a:r>
            <a:r>
              <a:rPr lang="en-US" sz="5600" dirty="0" err="1" smtClean="0"/>
              <a:t>krvi</a:t>
            </a:r>
            <a:r>
              <a:rPr lang="cs-CZ" sz="5600" dirty="0" smtClean="0"/>
              <a:t> (</a:t>
            </a:r>
            <a:r>
              <a:rPr lang="cs-CZ" sz="5600" dirty="0" err="1" smtClean="0"/>
              <a:t>fosfokreatin</a:t>
            </a:r>
            <a:r>
              <a:rPr lang="cs-CZ" sz="5600" dirty="0" smtClean="0"/>
              <a:t> </a:t>
            </a:r>
            <a:r>
              <a:rPr lang="cs-CZ" sz="5600" dirty="0"/>
              <a:t>slouží jako zdroj pro tvorbu adenosin </a:t>
            </a:r>
            <a:r>
              <a:rPr lang="cs-CZ" sz="5600" dirty="0" err="1" smtClean="0"/>
              <a:t>trifosfátu</a:t>
            </a:r>
            <a:r>
              <a:rPr lang="cs-CZ" sz="5600" dirty="0" smtClean="0"/>
              <a:t>,</a:t>
            </a:r>
            <a:r>
              <a:rPr lang="cs-CZ" altLang="cs-CZ" sz="5600" dirty="0" smtClean="0"/>
              <a:t> jeho vrchol se nachází na 3.03 </a:t>
            </a:r>
            <a:r>
              <a:rPr lang="cs-CZ" altLang="cs-CZ" sz="5600" dirty="0" err="1" smtClean="0"/>
              <a:t>ppm</a:t>
            </a:r>
            <a:r>
              <a:rPr lang="cs-CZ" altLang="cs-CZ" sz="5600" dirty="0" smtClean="0"/>
              <a:t>), </a:t>
            </a:r>
            <a:r>
              <a:rPr lang="cs-CZ" altLang="cs-CZ" sz="5600" dirty="0"/>
              <a:t>v</a:t>
            </a:r>
            <a:r>
              <a:rPr lang="cs-CZ" sz="5600" dirty="0" smtClean="0"/>
              <a:t> </a:t>
            </a:r>
            <a:r>
              <a:rPr lang="cs-CZ" sz="5600" dirty="0"/>
              <a:t>mozkové tkáni je intenzita signálu kreatinu </a:t>
            </a:r>
            <a:r>
              <a:rPr lang="cs-CZ" sz="5600" dirty="0" smtClean="0"/>
              <a:t>relativně stabilní</a:t>
            </a:r>
            <a:r>
              <a:rPr lang="cs-CZ" sz="5600" dirty="0"/>
              <a:t>, často i v případě patologických změn. Z tohoto důvodu bývá často intenzita </a:t>
            </a:r>
            <a:r>
              <a:rPr lang="cs-CZ" sz="5600" dirty="0" smtClean="0"/>
              <a:t>kreatinu využívána </a:t>
            </a:r>
            <a:r>
              <a:rPr lang="cs-CZ" sz="5600" dirty="0"/>
              <a:t>jako </a:t>
            </a:r>
            <a:r>
              <a:rPr lang="cs-CZ" sz="5600" b="1" dirty="0"/>
              <a:t>referenční</a:t>
            </a:r>
            <a:r>
              <a:rPr lang="cs-CZ" sz="5600" dirty="0"/>
              <a:t>. Snížení hladiny se může vyskytnout u nádorů a </a:t>
            </a:r>
            <a:r>
              <a:rPr lang="cs-CZ" sz="5600" dirty="0" smtClean="0"/>
              <a:t>po mozkovém infarktu, naopak zvýšení </a:t>
            </a:r>
            <a:r>
              <a:rPr lang="cs-CZ" sz="5600" dirty="0"/>
              <a:t>hladiny můžeme pozorovat </a:t>
            </a:r>
            <a:r>
              <a:rPr lang="cs-CZ" sz="5600" dirty="0" smtClean="0"/>
              <a:t>např. v souvislosti se stárnutím</a:t>
            </a:r>
            <a:endParaRPr lang="cs-CZ" altLang="cs-CZ" sz="5600" dirty="0" smtClean="0">
              <a:solidFill>
                <a:srgbClr val="FF0000"/>
              </a:solidFill>
            </a:endParaRPr>
          </a:p>
          <a:p>
            <a:endParaRPr lang="en-US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4834" y="6287523"/>
            <a:ext cx="3849132" cy="984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hlinkClick r:id="rId3"/>
              </a:rPr>
              <a:t>http://www.neurologiepropraxi.cz/pdfs/neu/2005/03/04.pdf</a:t>
            </a:r>
            <a:endParaRPr lang="cs-CZ" sz="1100" dirty="0" smtClean="0"/>
          </a:p>
          <a:p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www.ajnr.org/site/fellows/files/MRS-chapter-Castillo.pdf</a:t>
            </a:r>
            <a:endParaRPr lang="cs-CZ" sz="1100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098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1771</Words>
  <Application>Microsoft Macintosh PowerPoint</Application>
  <PresentationFormat>On-screen Show (4:3)</PresentationFormat>
  <Paragraphs>154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MR spektroskopie – princip, klinické a experimentální použití</vt:lpstr>
      <vt:lpstr>Obsah</vt:lpstr>
      <vt:lpstr>Úvod</vt:lpstr>
      <vt:lpstr>Biofyzikální princip metody</vt:lpstr>
      <vt:lpstr>Biofyzikální princip metody </vt:lpstr>
      <vt:lpstr>Biofyzikální princip metody </vt:lpstr>
      <vt:lpstr>Zpracování dat a prezentace křivek </vt:lpstr>
      <vt:lpstr>Zpracování dat a prezentace křivek </vt:lpstr>
      <vt:lpstr> Klinické využití MRS – mozek </vt:lpstr>
      <vt:lpstr>Low-grade astrocytom  – snížení NAA a zvýšení cholinu </vt:lpstr>
      <vt:lpstr> MRS a epilepsie </vt:lpstr>
      <vt:lpstr>MRS a roztroušená skleróza</vt:lpstr>
      <vt:lpstr>MRS a postižení míchy</vt:lpstr>
      <vt:lpstr> Další využití MRS – prostata </vt:lpstr>
      <vt:lpstr> MRS a játra </vt:lpstr>
      <vt:lpstr>Shrnutí</vt:lpstr>
      <vt:lpstr>Otázky k opakování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Zobrazovací metody II</dc:title>
  <dc:creator>Ondřej Volný</dc:creator>
  <cp:lastModifiedBy>Ondřej Volný</cp:lastModifiedBy>
  <cp:revision>81</cp:revision>
  <dcterms:created xsi:type="dcterms:W3CDTF">2015-09-05T11:01:00Z</dcterms:created>
  <dcterms:modified xsi:type="dcterms:W3CDTF">2015-12-29T08:25:31Z</dcterms:modified>
</cp:coreProperties>
</file>