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65"/>
  </p:notesMasterIdLst>
  <p:sldIdLst>
    <p:sldId id="257" r:id="rId3"/>
    <p:sldId id="258" r:id="rId4"/>
    <p:sldId id="259" r:id="rId5"/>
    <p:sldId id="272" r:id="rId6"/>
    <p:sldId id="265" r:id="rId7"/>
    <p:sldId id="260" r:id="rId8"/>
    <p:sldId id="261" r:id="rId9"/>
    <p:sldId id="262" r:id="rId10"/>
    <p:sldId id="271" r:id="rId11"/>
    <p:sldId id="292" r:id="rId12"/>
    <p:sldId id="293" r:id="rId13"/>
    <p:sldId id="295" r:id="rId14"/>
    <p:sldId id="297" r:id="rId15"/>
    <p:sldId id="266" r:id="rId16"/>
    <p:sldId id="263" r:id="rId17"/>
    <p:sldId id="267" r:id="rId18"/>
    <p:sldId id="347" r:id="rId19"/>
    <p:sldId id="276" r:id="rId20"/>
    <p:sldId id="268" r:id="rId21"/>
    <p:sldId id="290" r:id="rId22"/>
    <p:sldId id="288" r:id="rId23"/>
    <p:sldId id="291" r:id="rId24"/>
    <p:sldId id="278" r:id="rId25"/>
    <p:sldId id="269" r:id="rId26"/>
    <p:sldId id="264" r:id="rId27"/>
    <p:sldId id="298" r:id="rId28"/>
    <p:sldId id="312" r:id="rId29"/>
    <p:sldId id="313" r:id="rId30"/>
    <p:sldId id="314" r:id="rId31"/>
    <p:sldId id="320" r:id="rId32"/>
    <p:sldId id="322" r:id="rId33"/>
    <p:sldId id="321" r:id="rId34"/>
    <p:sldId id="305" r:id="rId35"/>
    <p:sldId id="306" r:id="rId36"/>
    <p:sldId id="307" r:id="rId37"/>
    <p:sldId id="340" r:id="rId38"/>
    <p:sldId id="310" r:id="rId39"/>
    <p:sldId id="311" r:id="rId40"/>
    <p:sldId id="304" r:id="rId41"/>
    <p:sldId id="341" r:id="rId42"/>
    <p:sldId id="342" r:id="rId43"/>
    <p:sldId id="343" r:id="rId44"/>
    <p:sldId id="319" r:id="rId45"/>
    <p:sldId id="339" r:id="rId46"/>
    <p:sldId id="336" r:id="rId47"/>
    <p:sldId id="286" r:id="rId48"/>
    <p:sldId id="337" r:id="rId49"/>
    <p:sldId id="338" r:id="rId50"/>
    <p:sldId id="299" r:id="rId51"/>
    <p:sldId id="300" r:id="rId52"/>
    <p:sldId id="301" r:id="rId53"/>
    <p:sldId id="302" r:id="rId54"/>
    <p:sldId id="316" r:id="rId55"/>
    <p:sldId id="317" r:id="rId56"/>
    <p:sldId id="325" r:id="rId57"/>
    <p:sldId id="328" r:id="rId58"/>
    <p:sldId id="332" r:id="rId59"/>
    <p:sldId id="335" r:id="rId60"/>
    <p:sldId id="324" r:id="rId61"/>
    <p:sldId id="323" r:id="rId62"/>
    <p:sldId id="344" r:id="rId63"/>
    <p:sldId id="346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F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06" autoAdjust="0"/>
    <p:restoredTop sz="89777" autoAdjust="0"/>
  </p:normalViewPr>
  <p:slideViewPr>
    <p:cSldViewPr snapToGrid="0" snapToObjects="1">
      <p:cViewPr>
        <p:scale>
          <a:sx n="85" d="100"/>
          <a:sy n="85" d="100"/>
        </p:scale>
        <p:origin x="-132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08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1" d="100"/>
          <a:sy n="71" d="100"/>
        </p:scale>
        <p:origin x="-256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92841-8952-774F-904A-63A293480D5F}" type="datetimeFigureOut">
              <a:rPr lang="en-US" smtClean="0"/>
              <a:t>06.01.16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64E40-7973-AA4C-ADFD-CC5E0F858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10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64E40-7973-AA4C-ADFD-CC5E0F8582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12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Meziotemporální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skleróza.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T2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vážený obraz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koronární rovina, vpravo objemová redukce pravého hipokampu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jeho oploštěním a zvýšením intensity signálu (šipka). </a:t>
            </a:r>
          </a:p>
          <a:p>
            <a:r>
              <a:rPr lang="cs-CZ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Fokální kortikální dysplazie.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T2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vážený obraz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transversální rovina, rozšíření kortexu vlevo při spodině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precentrálního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sulku s jeho lehkou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hyperintenzitou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(šipka).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Polymikrogyrie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(„mnoho malých </a:t>
            </a:r>
            <a:r>
              <a:rPr lang="cs-CZ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gyrů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“).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T1 FLAIR, sagitální rovina, zmnožení drobných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gyrů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 oblasti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gyrus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temporalis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superior 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opercula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(šipky).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Schizencefalie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(„rozštěp mozkové tkáně“).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T2 FLAIR, transversální rovina, otevřená forma („open lip“) rozštěpu mozkové tkáně vpravo, komunikace subdurálního prostoru s pravou postranní komorou.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Hemimegalencefalie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T2*GRE, koronární rovina, celkové zvětšení levé hemisféry  s patrnou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nodulární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heterotopií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šedé hmoty (uzlíky šedé hmoty) podél rozšířené levé postranní komory (šipka).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Gangliogliom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(nádor</a:t>
            </a:r>
            <a:r>
              <a:rPr lang="cs-CZ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gliových buněk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T2W, koronární rovina, drobná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kortikosubkortikální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léze na spodině pravého temporálního laloku v 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gyrus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parahippocampalis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mírným rozšířením kortexu a diskrétní subkortikální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hyperintenzitou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(šipka).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64E40-7973-AA4C-ADFD-CC5E0F8582C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0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3D973A0-3C3D-4D2A-B717-4FFFB3197E54}" type="slidenum">
              <a:rPr lang="cs-CZ" sz="1200"/>
              <a:pPr algn="r"/>
              <a:t>51</a:t>
            </a:fld>
            <a:endParaRPr lang="cs-CZ" sz="1200"/>
          </a:p>
        </p:txBody>
      </p:sp>
      <p:sp>
        <p:nvSpPr>
          <p:cNvPr id="345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5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64E40-7973-AA4C-ADFD-CC5E0F8582C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43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911299-EB6B-4569-B864-334290B5B73F}" type="slidenum">
              <a:rPr 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880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88068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5EA88B-6116-4FAD-88B1-278F0CF7F26B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/>
              <a:t>12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64E40-7973-AA4C-ADFD-CC5E0F8582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53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64E40-7973-AA4C-ADFD-CC5E0F8582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24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64E40-7973-AA4C-ADFD-CC5E0F8582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41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64E40-7973-AA4C-ADFD-CC5E0F8582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98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– </a:t>
            </a:r>
            <a:r>
              <a:rPr lang="en-US" dirty="0" err="1" smtClean="0"/>
              <a:t>náhodně</a:t>
            </a:r>
            <a:r>
              <a:rPr lang="en-US" dirty="0" smtClean="0"/>
              <a:t> </a:t>
            </a:r>
            <a:r>
              <a:rPr lang="en-US" dirty="0" err="1" smtClean="0"/>
              <a:t>směřující</a:t>
            </a:r>
            <a:r>
              <a:rPr lang="en-US" dirty="0" smtClean="0"/>
              <a:t> </a:t>
            </a:r>
            <a:r>
              <a:rPr lang="en-US" dirty="0" err="1" smtClean="0"/>
              <a:t>magnetické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momenty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protonů</a:t>
            </a:r>
            <a:r>
              <a:rPr lang="en-US" baseline="0" dirty="0" smtClean="0"/>
              <a:t> s </a:t>
            </a:r>
            <a:r>
              <a:rPr lang="en-US" baseline="0" dirty="0" err="1" smtClean="0"/>
              <a:t>náhodnou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fází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jejich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precese</a:t>
            </a:r>
            <a:endParaRPr lang="en-US" baseline="0" dirty="0" smtClean="0"/>
          </a:p>
          <a:p>
            <a:r>
              <a:rPr lang="en-US" baseline="0" dirty="0" smtClean="0"/>
              <a:t>B – </a:t>
            </a:r>
            <a:r>
              <a:rPr lang="en-US" baseline="0" dirty="0" err="1" smtClean="0"/>
              <a:t>magnetické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momenty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směřující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paralelně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antipararelně</a:t>
            </a:r>
            <a:r>
              <a:rPr lang="en-US" baseline="0" dirty="0" smtClean="0"/>
              <a:t> k </a:t>
            </a:r>
            <a:r>
              <a:rPr lang="en-US" baseline="0" dirty="0" err="1" smtClean="0"/>
              <a:t>vnějšímu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magnetickému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poli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znázorněno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rovnoběžkami</a:t>
            </a:r>
            <a:r>
              <a:rPr lang="en-US" baseline="0" dirty="0" smtClean="0"/>
              <a:t>), </a:t>
            </a:r>
            <a:r>
              <a:rPr lang="en-US" baseline="0" dirty="0" err="1" smtClean="0"/>
              <a:t>zeleně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znázorněn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elektromagnetcký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pulz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který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synchronizuje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precesi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protonů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64E40-7973-AA4C-ADFD-CC5E0F8582C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5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64E40-7973-AA4C-ADFD-CC5E0F8582C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73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64E40-7973-AA4C-ADFD-CC5E0F8582C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7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BC20-A505-6B41-A19D-88CA75555AEF}" type="datetimeFigureOut">
              <a:rPr lang="en-US" smtClean="0"/>
              <a:t>06.01.16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603C-F160-8A44-821F-2F650C157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7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BC20-A505-6B41-A19D-88CA75555AEF}" type="datetimeFigureOut">
              <a:rPr lang="en-US" smtClean="0"/>
              <a:t>06.01.16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603C-F160-8A44-821F-2F650C157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40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BC20-A505-6B41-A19D-88CA75555AEF}" type="datetimeFigureOut">
              <a:rPr lang="en-US" smtClean="0"/>
              <a:t>06.01.16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603C-F160-8A44-821F-2F650C157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79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2338F-8E40-4C31-8D1E-31E460F436C8}" type="datetimeFigureOut">
              <a:rPr lang="cs-CZ"/>
              <a:pPr>
                <a:defRPr/>
              </a:pPr>
              <a:t>06.01.16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3CF78-5679-424E-B59E-45876FF8DD8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3898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406-393F-4036-BE5B-7B7D5264C8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06.01.16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FB0D-D642-435F-BDC1-5267A0C2AC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7184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406-393F-4036-BE5B-7B7D5264C8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06.01.16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FB0D-D642-435F-BDC1-5267A0C2AC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3576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406-393F-4036-BE5B-7B7D5264C8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06.01.16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FB0D-D642-435F-BDC1-5267A0C2AC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8397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406-393F-4036-BE5B-7B7D5264C8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06.01.16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FB0D-D642-435F-BDC1-5267A0C2AC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020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406-393F-4036-BE5B-7B7D5264C8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06.01.16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FB0D-D642-435F-BDC1-5267A0C2AC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4650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406-393F-4036-BE5B-7B7D5264C8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06.01.16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FB0D-D642-435F-BDC1-5267A0C2AC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937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406-393F-4036-BE5B-7B7D5264C8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06.01.16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FB0D-D642-435F-BDC1-5267A0C2AC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15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BC20-A505-6B41-A19D-88CA75555AEF}" type="datetimeFigureOut">
              <a:rPr lang="en-US" smtClean="0"/>
              <a:t>06.01.16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603C-F160-8A44-821F-2F650C157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98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406-393F-4036-BE5B-7B7D5264C8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06.01.16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FB0D-D642-435F-BDC1-5267A0C2AC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9431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406-393F-4036-BE5B-7B7D5264C8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06.01.16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FB0D-D642-435F-BDC1-5267A0C2AC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3591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406-393F-4036-BE5B-7B7D5264C8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06.01.16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FB0D-D642-435F-BDC1-5267A0C2AC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566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406-393F-4036-BE5B-7B7D5264C8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06.01.16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FB0D-D642-435F-BDC1-5267A0C2AC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1191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BC20-A505-6B41-A19D-88CA75555AEF}" type="datetimeFigureOut">
              <a:rPr lang="en-US" smtClean="0"/>
              <a:t>06.01.16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603C-F160-8A44-821F-2F650C157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66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BC20-A505-6B41-A19D-88CA75555AEF}" type="datetimeFigureOut">
              <a:rPr lang="en-US" smtClean="0"/>
              <a:t>06.01.16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603C-F160-8A44-821F-2F650C157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5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BC20-A505-6B41-A19D-88CA75555AEF}" type="datetimeFigureOut">
              <a:rPr lang="en-US" smtClean="0"/>
              <a:t>06.01.16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603C-F160-8A44-821F-2F650C157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40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BC20-A505-6B41-A19D-88CA75555AEF}" type="datetimeFigureOut">
              <a:rPr lang="en-US" smtClean="0"/>
              <a:t>06.01.16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603C-F160-8A44-821F-2F650C157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7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BC20-A505-6B41-A19D-88CA75555AEF}" type="datetimeFigureOut">
              <a:rPr lang="en-US" smtClean="0"/>
              <a:t>06.01.16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603C-F160-8A44-821F-2F650C157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79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BC20-A505-6B41-A19D-88CA75555AEF}" type="datetimeFigureOut">
              <a:rPr lang="en-US" smtClean="0"/>
              <a:t>06.01.16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603C-F160-8A44-821F-2F650C157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2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BC20-A505-6B41-A19D-88CA75555AEF}" type="datetimeFigureOut">
              <a:rPr lang="en-US" smtClean="0"/>
              <a:t>06.01.16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603C-F160-8A44-821F-2F650C157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28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7BC20-A505-6B41-A19D-88CA75555AEF}" type="datetimeFigureOut">
              <a:rPr lang="en-US" smtClean="0"/>
              <a:t>06.01.16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3603C-F160-8A44-821F-2F650C157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2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C779406-393F-4036-BE5B-7B7D5264C8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06.01.16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547FB0D-D642-435F-BDC1-5267A0C2AC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188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eg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9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g"/><Relationship Id="rId7" Type="http://schemas.openxmlformats.org/officeDocument/2006/relationships/image" Target="../media/image38.jpg"/><Relationship Id="rId8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hyperlink" Target="http://www.stat.columbia.edu/~martin/Tools/MRI_Made_Easy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g"/><Relationship Id="rId3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5" Type="http://schemas.openxmlformats.org/officeDocument/2006/relationships/image" Target="../media/image62.jpg"/><Relationship Id="rId6" Type="http://schemas.openxmlformats.org/officeDocument/2006/relationships/image" Target="../media/image63.jpg"/><Relationship Id="rId7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Relationship Id="rId6" Type="http://schemas.openxmlformats.org/officeDocument/2006/relationships/image" Target="../media/image69.jpg"/><Relationship Id="rId7" Type="http://schemas.openxmlformats.org/officeDocument/2006/relationships/image" Target="../media/image7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5" Type="http://schemas.openxmlformats.org/officeDocument/2006/relationships/image" Target="../media/image73.jpg"/><Relationship Id="rId6" Type="http://schemas.openxmlformats.org/officeDocument/2006/relationships/image" Target="../media/image74.jpg"/><Relationship Id="rId7" Type="http://schemas.openxmlformats.org/officeDocument/2006/relationships/image" Target="../media/image75.jpg"/><Relationship Id="rId8" Type="http://schemas.openxmlformats.org/officeDocument/2006/relationships/image" Target="../media/image7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microsoft.com/office/2007/relationships/media" Target="../media/media4.avi"/><Relationship Id="rId6" Type="http://schemas.openxmlformats.org/officeDocument/2006/relationships/video" Target="../media/media4.avi"/><Relationship Id="rId7" Type="http://schemas.openxmlformats.org/officeDocument/2006/relationships/slideLayout" Target="../slideLayouts/slideLayout14.xml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4" Type="http://schemas.openxmlformats.org/officeDocument/2006/relationships/video" Target="../media/media6.avi"/><Relationship Id="rId5" Type="http://schemas.microsoft.com/office/2007/relationships/media" Target="../media/media7.avi"/><Relationship Id="rId6" Type="http://schemas.openxmlformats.org/officeDocument/2006/relationships/video" Target="../media/media7.avi"/><Relationship Id="rId7" Type="http://schemas.openxmlformats.org/officeDocument/2006/relationships/slideLayout" Target="../slideLayouts/slideLayout14.xml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Relationship Id="rId1" Type="http://schemas.microsoft.com/office/2007/relationships/media" Target="../media/media5.avi"/><Relationship Id="rId2" Type="http://schemas.openxmlformats.org/officeDocument/2006/relationships/video" Target="../media/media5.avi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9.avi"/><Relationship Id="rId4" Type="http://schemas.openxmlformats.org/officeDocument/2006/relationships/video" Target="../media/media9.avi"/><Relationship Id="rId5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JPG"/><Relationship Id="rId9" Type="http://schemas.openxmlformats.org/officeDocument/2006/relationships/image" Target="../media/image91.jpg"/><Relationship Id="rId10" Type="http://schemas.openxmlformats.org/officeDocument/2006/relationships/image" Target="../media/image92.jpg"/><Relationship Id="rId1" Type="http://schemas.microsoft.com/office/2007/relationships/media" Target="../media/media8.avi"/><Relationship Id="rId2" Type="http://schemas.openxmlformats.org/officeDocument/2006/relationships/video" Target="../media/media8.avi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4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4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Relationship Id="rId3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jpg"/><Relationship Id="rId3" Type="http://schemas.openxmlformats.org/officeDocument/2006/relationships/image" Target="../media/image10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5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5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eg"/><Relationship Id="rId3" Type="http://schemas.openxmlformats.org/officeDocument/2006/relationships/image" Target="../media/image11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9413"/>
            <a:ext cx="7772400" cy="2181038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err="1" smtClean="0"/>
              <a:t>Zobrazovací</a:t>
            </a:r>
            <a:r>
              <a:rPr lang="en-US" sz="3100" dirty="0" smtClean="0"/>
              <a:t> </a:t>
            </a:r>
            <a:r>
              <a:rPr lang="en-US" sz="3100" dirty="0" err="1" smtClean="0"/>
              <a:t>metody</a:t>
            </a:r>
            <a:r>
              <a:rPr lang="en-US" sz="3100" dirty="0" smtClean="0"/>
              <a:t> I.</a:t>
            </a:r>
            <a:br>
              <a:rPr lang="en-US" sz="3100" dirty="0" smtClean="0"/>
            </a:br>
            <a:r>
              <a:rPr lang="en-US" sz="3100" dirty="0" smtClean="0"/>
              <a:t>RTG</a:t>
            </a:r>
            <a:r>
              <a:rPr lang="en-US" sz="3100" dirty="0"/>
              <a:t>, </a:t>
            </a:r>
            <a:r>
              <a:rPr lang="en-US" sz="3100" dirty="0" err="1"/>
              <a:t>Počítačová</a:t>
            </a:r>
            <a:r>
              <a:rPr lang="en-US" sz="3100" dirty="0"/>
              <a:t> </a:t>
            </a:r>
            <a:r>
              <a:rPr lang="en-US" sz="3100" dirty="0" err="1"/>
              <a:t>tomografie</a:t>
            </a:r>
            <a:r>
              <a:rPr lang="en-US" sz="3100" dirty="0"/>
              <a:t> (CT</a:t>
            </a:r>
            <a:r>
              <a:rPr lang="en-US" sz="3100" dirty="0" smtClean="0"/>
              <a:t>), </a:t>
            </a:r>
            <a:br>
              <a:rPr lang="en-US" sz="3100" dirty="0" smtClean="0"/>
            </a:br>
            <a:r>
              <a:rPr lang="en-US" sz="3100" dirty="0" err="1" smtClean="0"/>
              <a:t>Digitální</a:t>
            </a:r>
            <a:r>
              <a:rPr lang="en-US" sz="3100" dirty="0" smtClean="0"/>
              <a:t> </a:t>
            </a:r>
            <a:r>
              <a:rPr lang="en-US" sz="3100" dirty="0" err="1"/>
              <a:t>subtrakční</a:t>
            </a:r>
            <a:r>
              <a:rPr lang="en-US" sz="3100" dirty="0"/>
              <a:t> </a:t>
            </a:r>
            <a:r>
              <a:rPr lang="en-US" sz="3100" dirty="0" err="1"/>
              <a:t>angiografie</a:t>
            </a:r>
            <a:r>
              <a:rPr lang="en-US" sz="3100" dirty="0"/>
              <a:t> (DSA</a:t>
            </a:r>
            <a:r>
              <a:rPr lang="en-US" sz="3100" dirty="0" smtClean="0"/>
              <a:t>), </a:t>
            </a:r>
            <a:br>
              <a:rPr lang="en-US" sz="3100" dirty="0" smtClean="0"/>
            </a:br>
            <a:r>
              <a:rPr lang="en-US" sz="3100" dirty="0" err="1" smtClean="0"/>
              <a:t>Magnetická</a:t>
            </a:r>
            <a:r>
              <a:rPr lang="en-US" sz="3100" dirty="0" smtClean="0"/>
              <a:t> </a:t>
            </a:r>
            <a:r>
              <a:rPr lang="en-US" sz="3100" dirty="0" err="1"/>
              <a:t>rezonance</a:t>
            </a:r>
            <a:r>
              <a:rPr lang="en-US" sz="3100" dirty="0"/>
              <a:t> (MRI)</a:t>
            </a:r>
            <a:br>
              <a:rPr lang="en-US" sz="31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3" descr="SafeBr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0"/>
            <a:ext cx="1800000" cy="1800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368752" cy="242312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err="1" smtClean="0"/>
              <a:t>MUDr</a:t>
            </a:r>
            <a:r>
              <a:rPr lang="en-US" sz="2400" dirty="0" smtClean="0"/>
              <a:t>. Ondřej Volný</a:t>
            </a:r>
            <a:r>
              <a:rPr lang="en-US" sz="2400" baseline="30000" dirty="0" smtClean="0"/>
              <a:t>1</a:t>
            </a:r>
          </a:p>
          <a:p>
            <a:r>
              <a:rPr lang="en-US" sz="2400" dirty="0" err="1" smtClean="0"/>
              <a:t>MUDr</a:t>
            </a:r>
            <a:r>
              <a:rPr lang="en-US" sz="2400" dirty="0" smtClean="0"/>
              <a:t>. Petra Cimflová</a:t>
            </a:r>
            <a:r>
              <a:rPr lang="en-US" sz="2400" baseline="30000" dirty="0" smtClean="0"/>
              <a:t>2</a:t>
            </a:r>
          </a:p>
          <a:p>
            <a:r>
              <a:rPr lang="en-US" sz="2400" dirty="0" smtClean="0"/>
              <a:t>prof. </a:t>
            </a:r>
            <a:r>
              <a:rPr lang="en-US" sz="2400" dirty="0" err="1" smtClean="0"/>
              <a:t>MUDr</a:t>
            </a:r>
            <a:r>
              <a:rPr lang="en-US" sz="2400" dirty="0" smtClean="0"/>
              <a:t>. Martin </a:t>
            </a:r>
            <a:r>
              <a:rPr lang="en-US" sz="2400" dirty="0" err="1" smtClean="0"/>
              <a:t>Bareš</a:t>
            </a:r>
            <a:r>
              <a:rPr lang="en-US" sz="2400" dirty="0" smtClean="0"/>
              <a:t> PhD</a:t>
            </a:r>
            <a:r>
              <a:rPr lang="en-US" sz="2400" baseline="30000" dirty="0" smtClean="0"/>
              <a:t>1</a:t>
            </a:r>
          </a:p>
          <a:p>
            <a:endParaRPr lang="en-US" sz="2400" dirty="0" smtClean="0"/>
          </a:p>
          <a:p>
            <a:r>
              <a:rPr lang="en-US" sz="2400" baseline="30000" dirty="0" smtClean="0"/>
              <a:t>1 </a:t>
            </a:r>
            <a:r>
              <a:rPr lang="en-US" sz="2400" dirty="0" smtClean="0"/>
              <a:t>I. </a:t>
            </a:r>
            <a:r>
              <a:rPr lang="en-US" sz="2400" dirty="0" err="1"/>
              <a:t>n</a:t>
            </a:r>
            <a:r>
              <a:rPr lang="en-US" sz="2400" dirty="0" err="1" smtClean="0"/>
              <a:t>eurologická</a:t>
            </a:r>
            <a:r>
              <a:rPr lang="en-US" sz="2400" dirty="0" smtClean="0"/>
              <a:t> </a:t>
            </a:r>
            <a:r>
              <a:rPr lang="en-US" sz="2400" dirty="0" err="1" smtClean="0"/>
              <a:t>klinika</a:t>
            </a:r>
            <a:r>
              <a:rPr lang="en-US" sz="2400" dirty="0" smtClean="0"/>
              <a:t> FN u </a:t>
            </a:r>
            <a:r>
              <a:rPr lang="en-US" sz="2400" dirty="0" err="1" smtClean="0"/>
              <a:t>sv</a:t>
            </a:r>
            <a:r>
              <a:rPr lang="en-US" sz="2400" dirty="0" smtClean="0"/>
              <a:t>. Anny a LF </a:t>
            </a:r>
            <a:r>
              <a:rPr lang="en-US" sz="2400" dirty="0" err="1" smtClean="0"/>
              <a:t>Masarykovy</a:t>
            </a:r>
            <a:r>
              <a:rPr lang="en-US" sz="2400" dirty="0" smtClean="0"/>
              <a:t> </a:t>
            </a:r>
            <a:r>
              <a:rPr lang="en-US" sz="2400" dirty="0" err="1" smtClean="0"/>
              <a:t>univerzity</a:t>
            </a:r>
            <a:endParaRPr lang="en-US" sz="2400" dirty="0" smtClean="0"/>
          </a:p>
          <a:p>
            <a:r>
              <a:rPr lang="en-US" sz="2400" baseline="30000" dirty="0" smtClean="0"/>
              <a:t>2 </a:t>
            </a:r>
            <a:r>
              <a:rPr lang="en-US" sz="2400" dirty="0" err="1" smtClean="0"/>
              <a:t>Klinika</a:t>
            </a:r>
            <a:r>
              <a:rPr lang="en-US" sz="2400" dirty="0" smtClean="0"/>
              <a:t> </a:t>
            </a:r>
            <a:r>
              <a:rPr lang="en-US" sz="2400" dirty="0" err="1" smtClean="0"/>
              <a:t>zobrazovacích</a:t>
            </a:r>
            <a:r>
              <a:rPr lang="en-US" sz="2400" dirty="0" smtClean="0"/>
              <a:t> </a:t>
            </a:r>
            <a:r>
              <a:rPr lang="en-US" sz="2400" dirty="0" err="1" smtClean="0"/>
              <a:t>metod</a:t>
            </a:r>
            <a:r>
              <a:rPr lang="en-US" sz="2400" dirty="0" smtClean="0"/>
              <a:t> </a:t>
            </a:r>
            <a:r>
              <a:rPr lang="en-US" sz="2400" dirty="0"/>
              <a:t>FN u </a:t>
            </a:r>
            <a:r>
              <a:rPr lang="en-US" sz="2400" dirty="0" err="1"/>
              <a:t>sv</a:t>
            </a:r>
            <a:r>
              <a:rPr lang="en-US" sz="2400" dirty="0"/>
              <a:t>. Anny a LF </a:t>
            </a:r>
            <a:r>
              <a:rPr lang="en-US" sz="2400" dirty="0" err="1"/>
              <a:t>Masarykovy</a:t>
            </a:r>
            <a:r>
              <a:rPr lang="en-US" sz="2400" dirty="0"/>
              <a:t> </a:t>
            </a:r>
            <a:r>
              <a:rPr lang="en-US" sz="2400" dirty="0" err="1"/>
              <a:t>univerzity</a:t>
            </a:r>
            <a:endParaRPr lang="en-US" sz="2400" dirty="0"/>
          </a:p>
          <a:p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056069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2800" dirty="0"/>
              <a:t>Základní principy CT</a:t>
            </a:r>
            <a:endParaRPr lang="cs-CZ" sz="2800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28800"/>
            <a:ext cx="7974061" cy="4876800"/>
          </a:xfrm>
        </p:spPr>
        <p:txBody>
          <a:bodyPr rtlCol="0">
            <a:norm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600" dirty="0" smtClean="0"/>
              <a:t>délka </a:t>
            </a:r>
            <a:r>
              <a:rPr lang="cs-CZ" sz="1600" dirty="0"/>
              <a:t>vyšetření 1 </a:t>
            </a:r>
            <a:r>
              <a:rPr lang="cs-CZ" sz="1600" dirty="0" smtClean="0"/>
              <a:t>až </a:t>
            </a:r>
            <a:r>
              <a:rPr lang="cs-CZ" sz="1600" dirty="0"/>
              <a:t>15 minut </a:t>
            </a:r>
            <a:r>
              <a:rPr lang="cs-CZ" sz="1600" dirty="0" smtClean="0"/>
              <a:t>– závislost na rychlosti </a:t>
            </a:r>
            <a:r>
              <a:rPr lang="cs-CZ" sz="1600" dirty="0"/>
              <a:t>přístroje, </a:t>
            </a:r>
            <a:r>
              <a:rPr lang="cs-CZ" sz="1600" dirty="0" smtClean="0"/>
              <a:t>rozsahu </a:t>
            </a:r>
            <a:r>
              <a:rPr lang="cs-CZ" sz="1600" dirty="0"/>
              <a:t>vyšetřované oblasti, </a:t>
            </a:r>
            <a:r>
              <a:rPr lang="cs-CZ" sz="1600" dirty="0" smtClean="0"/>
              <a:t>typu vyšetření (nativní nebo s podáním kontrastní látky)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600" dirty="0"/>
              <a:t>n</a:t>
            </a:r>
            <a:r>
              <a:rPr lang="cs-CZ" sz="1600" dirty="0" smtClean="0"/>
              <a:t>utný je klid pacienta během vyšetření </a:t>
            </a:r>
          </a:p>
          <a:p>
            <a:pPr lvl="1" algn="just">
              <a:lnSpc>
                <a:spcPct val="150000"/>
              </a:lnSpc>
              <a:buFont typeface="Wingdings" charset="2"/>
              <a:buChar char="Ø"/>
              <a:defRPr/>
            </a:pPr>
            <a:r>
              <a:rPr lang="cs-CZ" sz="1600" dirty="0" smtClean="0"/>
              <a:t>u </a:t>
            </a:r>
            <a:r>
              <a:rPr lang="cs-CZ" sz="1600" dirty="0"/>
              <a:t>nespolupracujících </a:t>
            </a:r>
            <a:r>
              <a:rPr lang="cs-CZ" sz="1600" dirty="0" smtClean="0"/>
              <a:t>pacientů </a:t>
            </a:r>
            <a:r>
              <a:rPr lang="cs-CZ" sz="1600" dirty="0"/>
              <a:t>vyšetření </a:t>
            </a:r>
            <a:r>
              <a:rPr lang="cs-CZ" sz="1600" dirty="0" smtClean="0"/>
              <a:t>při utlumené úrovni vědomí (</a:t>
            </a:r>
            <a:r>
              <a:rPr lang="cs-CZ" sz="1600" dirty="0" err="1" smtClean="0"/>
              <a:t>sedace</a:t>
            </a:r>
            <a:r>
              <a:rPr lang="cs-CZ" sz="1600" dirty="0" smtClean="0"/>
              <a:t> nebo celková anestezie)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1600" dirty="0" smtClean="0"/>
          </a:p>
          <a:p>
            <a:pPr algn="just">
              <a:lnSpc>
                <a:spcPct val="150000"/>
              </a:lnSpc>
            </a:pPr>
            <a:r>
              <a:rPr lang="cs-CZ" sz="1600" dirty="0" smtClean="0"/>
              <a:t>Možnosti vyšetření:</a:t>
            </a:r>
          </a:p>
          <a:p>
            <a:pPr lvl="1" algn="just">
              <a:lnSpc>
                <a:spcPct val="150000"/>
              </a:lnSpc>
              <a:buFont typeface="Wingdings" charset="2"/>
              <a:buChar char="Ø"/>
            </a:pPr>
            <a:r>
              <a:rPr lang="cs-CZ" sz="1600" dirty="0" smtClean="0"/>
              <a:t>Nativní vyšetření (bez podání kontrastní látky/KL)</a:t>
            </a:r>
            <a:endParaRPr lang="cs-CZ" sz="1600" dirty="0"/>
          </a:p>
          <a:p>
            <a:pPr lvl="1" algn="just">
              <a:lnSpc>
                <a:spcPct val="150000"/>
              </a:lnSpc>
              <a:buFont typeface="Wingdings" charset="2"/>
              <a:buChar char="Ø"/>
            </a:pPr>
            <a:r>
              <a:rPr lang="cs-CZ" sz="1600" dirty="0" smtClean="0"/>
              <a:t>Aplikace </a:t>
            </a:r>
            <a:r>
              <a:rPr lang="cs-CZ" sz="1600" dirty="0"/>
              <a:t>jodové KL intravenózně – lepší odlišení cév od ostatních struktur, rozdílné sycení normálních a patologicky změněných </a:t>
            </a:r>
            <a:r>
              <a:rPr lang="cs-CZ" sz="1600" dirty="0" smtClean="0"/>
              <a:t>tkání</a:t>
            </a:r>
            <a:endParaRPr lang="cs-CZ" sz="1600" dirty="0"/>
          </a:p>
          <a:p>
            <a:pPr lvl="1" algn="just">
              <a:lnSpc>
                <a:spcPct val="150000"/>
              </a:lnSpc>
              <a:buFont typeface="Wingdings" charset="2"/>
              <a:buChar char="Ø"/>
            </a:pPr>
            <a:r>
              <a:rPr lang="cs-CZ" sz="1600" dirty="0" smtClean="0"/>
              <a:t>Aplikace </a:t>
            </a:r>
            <a:r>
              <a:rPr lang="cs-CZ" sz="1600" dirty="0"/>
              <a:t>KL </a:t>
            </a:r>
            <a:r>
              <a:rPr lang="cs-CZ" sz="1600" dirty="0" smtClean="0"/>
              <a:t>perorálně (ústy), </a:t>
            </a:r>
            <a:r>
              <a:rPr lang="cs-CZ" sz="1600" dirty="0"/>
              <a:t>per </a:t>
            </a:r>
            <a:r>
              <a:rPr lang="cs-CZ" sz="1600" dirty="0" err="1" smtClean="0"/>
              <a:t>rectum</a:t>
            </a:r>
            <a:r>
              <a:rPr lang="cs-CZ" sz="1600" dirty="0" smtClean="0"/>
              <a:t> (do konečníku) – vyšetřeních </a:t>
            </a:r>
            <a:r>
              <a:rPr lang="cs-CZ" sz="1600" dirty="0"/>
              <a:t>břicha a pánve pro spolehlivé odlišení střevních kliček od jiných útvarů</a:t>
            </a:r>
          </a:p>
          <a:p>
            <a:pPr algn="just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  <a:p>
            <a:pPr algn="just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  <a:p>
            <a:pPr marL="537210" lvl="1" indent="0" algn="just">
              <a:lnSpc>
                <a:spcPct val="80000"/>
              </a:lnSpc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395638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3716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2800" dirty="0" smtClean="0"/>
              <a:t>CT</a:t>
            </a:r>
            <a:r>
              <a:rPr lang="cs-CZ" sz="2800" dirty="0"/>
              <a:t> </a:t>
            </a:r>
            <a:r>
              <a:rPr lang="en-US" sz="2800" dirty="0">
                <a:solidFill>
                  <a:srgbClr val="000000"/>
                </a:solidFill>
              </a:rPr>
              <a:t>–</a:t>
            </a:r>
            <a:r>
              <a:rPr lang="cs-CZ" sz="2800" dirty="0" smtClean="0"/>
              <a:t> základní </a:t>
            </a:r>
            <a:r>
              <a:rPr lang="cs-CZ" sz="2800" dirty="0"/>
              <a:t>principy</a:t>
            </a:r>
            <a:endParaRPr lang="cs-CZ" sz="2800" dirty="0" smtClean="0"/>
          </a:p>
        </p:txBody>
      </p:sp>
      <p:sp>
        <p:nvSpPr>
          <p:cNvPr id="86018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285472"/>
            <a:ext cx="8229600" cy="45720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cs-CZ" sz="1600" b="1" dirty="0" err="1"/>
              <a:t>d</a:t>
            </a:r>
            <a:r>
              <a:rPr lang="cs-CZ" sz="1600" b="1" dirty="0" err="1" smtClean="0"/>
              <a:t>enzita</a:t>
            </a:r>
            <a:r>
              <a:rPr lang="cs-CZ" sz="1600" dirty="0" smtClean="0"/>
              <a:t> – míra oslabení (absorpce) záření v jednotlivých místech vyšetřovaného objektu vyjádřená v </a:t>
            </a:r>
            <a:r>
              <a:rPr lang="cs-CZ" sz="1600" dirty="0" err="1" smtClean="0"/>
              <a:t>Hounsfieldových</a:t>
            </a:r>
            <a:r>
              <a:rPr lang="cs-CZ" sz="1600" dirty="0" smtClean="0"/>
              <a:t> jednotkách (HU)</a:t>
            </a:r>
          </a:p>
          <a:p>
            <a:pPr algn="just">
              <a:lnSpc>
                <a:spcPct val="150000"/>
              </a:lnSpc>
            </a:pPr>
            <a:r>
              <a:rPr lang="cs-CZ" sz="1600" b="1" dirty="0"/>
              <a:t>s</a:t>
            </a:r>
            <a:r>
              <a:rPr lang="cs-CZ" sz="1600" b="1" dirty="0" smtClean="0"/>
              <a:t>tupnice</a:t>
            </a:r>
            <a:r>
              <a:rPr lang="cs-CZ" sz="1600" dirty="0" smtClean="0"/>
              <a:t> od -1000 do +1000 HU</a:t>
            </a:r>
          </a:p>
          <a:p>
            <a:pPr algn="just">
              <a:lnSpc>
                <a:spcPct val="150000"/>
              </a:lnSpc>
            </a:pPr>
            <a:r>
              <a:rPr lang="cs-CZ" sz="1600" dirty="0" smtClean="0"/>
              <a:t>-1000 vzduch, 0 voda, +1000 </a:t>
            </a:r>
            <a:r>
              <a:rPr lang="cs-CZ" sz="1600" dirty="0" err="1" smtClean="0"/>
              <a:t>kortikalis</a:t>
            </a:r>
            <a:r>
              <a:rPr lang="cs-CZ" sz="1600" dirty="0" smtClean="0"/>
              <a:t> kosti (u hutnějších materiálů stupnice pokračuje výše)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p</a:t>
            </a:r>
            <a:r>
              <a:rPr lang="cs-CZ" sz="1600" dirty="0" smtClean="0"/>
              <a:t>očet HU je </a:t>
            </a:r>
            <a:r>
              <a:rPr lang="cs-CZ" sz="1600" dirty="0"/>
              <a:t>určen </a:t>
            </a:r>
            <a:r>
              <a:rPr lang="cs-CZ" sz="1600" dirty="0" err="1" smtClean="0"/>
              <a:t>denzitou</a:t>
            </a:r>
            <a:r>
              <a:rPr lang="cs-CZ" sz="1600" dirty="0" smtClean="0"/>
              <a:t> </a:t>
            </a:r>
            <a:r>
              <a:rPr lang="cs-CZ" sz="1600" dirty="0"/>
              <a:t>tkání</a:t>
            </a:r>
            <a:endParaRPr lang="cs-CZ" sz="1600" dirty="0" smtClean="0"/>
          </a:p>
        </p:txBody>
      </p:sp>
      <p:pic>
        <p:nvPicPr>
          <p:cNvPr id="4" name="Zástupný symbol pro obsah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43832" y="3576622"/>
            <a:ext cx="6208890" cy="264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52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CT – </a:t>
            </a:r>
            <a:r>
              <a:rPr lang="en-US" sz="2800" dirty="0" err="1" smtClean="0">
                <a:solidFill>
                  <a:srgbClr val="000000"/>
                </a:solidFill>
              </a:rPr>
              <a:t>základní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principy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72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/>
              <a:t>l</a:t>
            </a:r>
            <a:r>
              <a:rPr lang="en-US" sz="1600" dirty="0" err="1" smtClean="0"/>
              <a:t>idské</a:t>
            </a:r>
            <a:r>
              <a:rPr lang="en-US" sz="1600" dirty="0" smtClean="0"/>
              <a:t> </a:t>
            </a:r>
            <a:r>
              <a:rPr lang="en-US" sz="1600" dirty="0" err="1" smtClean="0"/>
              <a:t>oko</a:t>
            </a:r>
            <a:r>
              <a:rPr lang="en-US" sz="1600" dirty="0" smtClean="0"/>
              <a:t> je </a:t>
            </a:r>
            <a:r>
              <a:rPr lang="en-US" sz="1600" dirty="0" err="1" smtClean="0"/>
              <a:t>schopno</a:t>
            </a:r>
            <a:r>
              <a:rPr lang="en-US" sz="1600" dirty="0" smtClean="0"/>
              <a:t> </a:t>
            </a:r>
            <a:r>
              <a:rPr lang="en-US" sz="1600" dirty="0" err="1" smtClean="0"/>
              <a:t>rozlišit</a:t>
            </a:r>
            <a:r>
              <a:rPr lang="en-US" sz="1600" dirty="0" smtClean="0"/>
              <a:t> </a:t>
            </a:r>
            <a:r>
              <a:rPr lang="en-US" sz="1600" dirty="0" err="1" smtClean="0"/>
              <a:t>pouze</a:t>
            </a:r>
            <a:r>
              <a:rPr lang="en-US" sz="1600" dirty="0" smtClean="0"/>
              <a:t> </a:t>
            </a:r>
            <a:r>
              <a:rPr lang="en-US" sz="1600" b="1" dirty="0" smtClean="0"/>
              <a:t>250 </a:t>
            </a:r>
            <a:r>
              <a:rPr lang="en-US" sz="1600" b="1" dirty="0" err="1" smtClean="0"/>
              <a:t>odstínů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šedi</a:t>
            </a:r>
            <a:r>
              <a:rPr lang="en-US" sz="1600" b="1" dirty="0" smtClean="0"/>
              <a:t> </a:t>
            </a:r>
            <a:r>
              <a:rPr lang="en-US" sz="1600" dirty="0" smtClean="0"/>
              <a:t>– </a:t>
            </a:r>
            <a:r>
              <a:rPr lang="en-US" sz="1600" dirty="0" err="1" smtClean="0"/>
              <a:t>volba</a:t>
            </a:r>
            <a:r>
              <a:rPr lang="en-US" sz="1600" dirty="0" smtClean="0"/>
              <a:t> </a:t>
            </a:r>
            <a:r>
              <a:rPr lang="en-US" sz="1600" dirty="0" err="1" smtClean="0"/>
              <a:t>různých</a:t>
            </a:r>
            <a:r>
              <a:rPr lang="en-US" sz="1600" dirty="0" smtClean="0"/>
              <a:t> </a:t>
            </a:r>
            <a:r>
              <a:rPr lang="en-US" sz="1600" dirty="0" err="1" smtClean="0"/>
              <a:t>oken</a:t>
            </a:r>
            <a:r>
              <a:rPr lang="en-US" sz="1600" dirty="0" smtClean="0"/>
              <a:t> pro </a:t>
            </a:r>
            <a:r>
              <a:rPr lang="en-US" sz="1600" dirty="0" err="1" smtClean="0"/>
              <a:t>hodnocení</a:t>
            </a:r>
            <a:r>
              <a:rPr lang="en-US" sz="1600" dirty="0" smtClean="0"/>
              <a:t> </a:t>
            </a:r>
            <a:r>
              <a:rPr lang="en-US" sz="1600" dirty="0" err="1" smtClean="0"/>
              <a:t>jednotlivých</a:t>
            </a:r>
            <a:r>
              <a:rPr lang="en-US" sz="1600" dirty="0" smtClean="0"/>
              <a:t> </a:t>
            </a:r>
            <a:r>
              <a:rPr lang="en-US" sz="1600" dirty="0" err="1" smtClean="0"/>
              <a:t>tkání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b="1" dirty="0" smtClean="0"/>
              <a:t>Window width </a:t>
            </a:r>
            <a:r>
              <a:rPr lang="en-US" sz="1600" dirty="0" smtClean="0"/>
              <a:t>(WW) – </a:t>
            </a:r>
            <a:r>
              <a:rPr lang="en-US" sz="1600" dirty="0" err="1" smtClean="0"/>
              <a:t>určuje</a:t>
            </a:r>
            <a:r>
              <a:rPr lang="en-US" sz="1600" dirty="0" smtClean="0"/>
              <a:t> </a:t>
            </a:r>
            <a:r>
              <a:rPr lang="en-US" sz="1600" dirty="0" err="1" smtClean="0"/>
              <a:t>rozsah</a:t>
            </a:r>
            <a:r>
              <a:rPr lang="en-US" sz="1600" dirty="0" smtClean="0"/>
              <a:t> </a:t>
            </a:r>
            <a:r>
              <a:rPr lang="en-US" sz="1600" dirty="0" err="1" smtClean="0"/>
              <a:t>zobrazených</a:t>
            </a:r>
            <a:r>
              <a:rPr lang="en-US" sz="1600" dirty="0" smtClean="0"/>
              <a:t> </a:t>
            </a:r>
            <a:r>
              <a:rPr lang="en-US" sz="1600" dirty="0" err="1" smtClean="0"/>
              <a:t>hodnot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b="1" dirty="0" smtClean="0"/>
              <a:t>Window level </a:t>
            </a:r>
            <a:r>
              <a:rPr lang="en-US" sz="1600" dirty="0" smtClean="0"/>
              <a:t>(WL) – </a:t>
            </a:r>
            <a:r>
              <a:rPr lang="en-US" sz="1600" dirty="0" err="1" smtClean="0"/>
              <a:t>hodnota</a:t>
            </a:r>
            <a:r>
              <a:rPr lang="en-US" sz="1600" dirty="0" smtClean="0"/>
              <a:t> </a:t>
            </a:r>
            <a:r>
              <a:rPr lang="en-US" sz="1600" dirty="0" err="1" smtClean="0"/>
              <a:t>tzv</a:t>
            </a:r>
            <a:r>
              <a:rPr lang="en-US" sz="1600" dirty="0" smtClean="0"/>
              <a:t>. </a:t>
            </a:r>
            <a:r>
              <a:rPr lang="en-US" sz="1600" dirty="0" err="1" smtClean="0"/>
              <a:t>centrálního</a:t>
            </a:r>
            <a:r>
              <a:rPr lang="en-US" sz="1600" dirty="0" smtClean="0"/>
              <a:t> </a:t>
            </a:r>
            <a:r>
              <a:rPr lang="en-US" sz="1600" dirty="0" err="1" smtClean="0"/>
              <a:t>bodu</a:t>
            </a:r>
            <a:endParaRPr lang="en-US" sz="1600" dirty="0" smtClean="0"/>
          </a:p>
        </p:txBody>
      </p:sp>
      <p:sp>
        <p:nvSpPr>
          <p:cNvPr id="87043" name="Obdélník 5"/>
          <p:cNvSpPr>
            <a:spLocks noChangeArrowheads="1"/>
          </p:cNvSpPr>
          <p:nvPr/>
        </p:nvSpPr>
        <p:spPr bwMode="auto">
          <a:xfrm>
            <a:off x="347624" y="3422045"/>
            <a:ext cx="247361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 dirty="0">
                <a:solidFill>
                  <a:srgbClr val="000000"/>
                </a:solidFill>
              </a:rPr>
              <a:t>Plicní okno</a:t>
            </a:r>
          </a:p>
          <a:p>
            <a:pPr algn="ctr">
              <a:spcBef>
                <a:spcPct val="50000"/>
              </a:spcBef>
            </a:pP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(WL -</a:t>
            </a:r>
            <a:r>
              <a:rPr lang="cs-CZ" dirty="0">
                <a:solidFill>
                  <a:srgbClr val="000000"/>
                </a:solidFill>
              </a:rPr>
              <a:t>750</a:t>
            </a:r>
            <a:r>
              <a:rPr lang="cs-CZ" dirty="0" smtClean="0">
                <a:solidFill>
                  <a:srgbClr val="000000"/>
                </a:solidFill>
              </a:rPr>
              <a:t>, WW 1000</a:t>
            </a:r>
            <a:r>
              <a:rPr lang="cs-CZ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87044" name="Obdélník 6"/>
          <p:cNvSpPr>
            <a:spLocks noChangeArrowheads="1"/>
          </p:cNvSpPr>
          <p:nvPr/>
        </p:nvSpPr>
        <p:spPr bwMode="auto">
          <a:xfrm>
            <a:off x="3668152" y="3436802"/>
            <a:ext cx="1728788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 dirty="0">
                <a:solidFill>
                  <a:srgbClr val="000000"/>
                </a:solidFill>
              </a:rPr>
              <a:t>Mozkové okno</a:t>
            </a:r>
          </a:p>
          <a:p>
            <a:pPr algn="ctr">
              <a:spcBef>
                <a:spcPct val="50000"/>
              </a:spcBef>
            </a:pPr>
            <a:r>
              <a:rPr lang="cs-CZ" dirty="0" smtClean="0">
                <a:solidFill>
                  <a:srgbClr val="000000"/>
                </a:solidFill>
              </a:rPr>
              <a:t>(WL 40, WW 80)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87045" name="Obdélník 7"/>
          <p:cNvSpPr>
            <a:spLocks noChangeArrowheads="1"/>
          </p:cNvSpPr>
          <p:nvPr/>
        </p:nvSpPr>
        <p:spPr bwMode="auto">
          <a:xfrm>
            <a:off x="6261101" y="3427412"/>
            <a:ext cx="236403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 dirty="0">
                <a:solidFill>
                  <a:srgbClr val="000000"/>
                </a:solidFill>
              </a:rPr>
              <a:t>Kostní okno</a:t>
            </a:r>
          </a:p>
          <a:p>
            <a:pPr algn="ctr">
              <a:spcBef>
                <a:spcPct val="50000"/>
              </a:spcBef>
            </a:pPr>
            <a:r>
              <a:rPr lang="cs-CZ" dirty="0" smtClean="0">
                <a:solidFill>
                  <a:srgbClr val="000000"/>
                </a:solidFill>
              </a:rPr>
              <a:t>(WL 400, WW 3000</a:t>
            </a:r>
            <a:r>
              <a:rPr lang="cs-CZ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8704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1004" b="13734"/>
          <a:stretch/>
        </p:blipFill>
        <p:spPr bwMode="auto">
          <a:xfrm>
            <a:off x="6261100" y="4282384"/>
            <a:ext cx="2425700" cy="185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6688" t="16957" r="-6688" b="7249"/>
          <a:stretch/>
        </p:blipFill>
        <p:spPr bwMode="auto">
          <a:xfrm>
            <a:off x="3384407" y="4295775"/>
            <a:ext cx="2424113" cy="183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8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t="17950" b="6305"/>
          <a:stretch/>
        </p:blipFill>
        <p:spPr bwMode="auto">
          <a:xfrm>
            <a:off x="395536" y="4295775"/>
            <a:ext cx="2425700" cy="183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195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CT </a:t>
            </a:r>
            <a:r>
              <a:rPr lang="en-US" sz="2800" dirty="0" err="1" smtClean="0"/>
              <a:t>vyšetření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600" b="1" dirty="0"/>
              <a:t>Používané termíny: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600" b="1" dirty="0" err="1"/>
              <a:t>Hypodenzní</a:t>
            </a:r>
            <a:r>
              <a:rPr lang="cs-CZ" sz="1600" dirty="0"/>
              <a:t> </a:t>
            </a:r>
            <a:r>
              <a:rPr lang="cs-CZ" sz="1600" dirty="0" smtClean="0"/>
              <a:t>– nižší </a:t>
            </a:r>
            <a:r>
              <a:rPr lang="cs-CZ" sz="1600" dirty="0" err="1"/>
              <a:t>denzita</a:t>
            </a:r>
            <a:r>
              <a:rPr lang="cs-CZ" sz="1600" dirty="0"/>
              <a:t>, na obrazech </a:t>
            </a:r>
            <a:r>
              <a:rPr lang="cs-CZ" sz="1600" dirty="0" smtClean="0"/>
              <a:t>„tmavší“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cs-CZ" sz="1600" dirty="0"/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600" b="1" dirty="0" err="1"/>
              <a:t>Izodenzní</a:t>
            </a:r>
            <a:r>
              <a:rPr lang="cs-CZ" sz="1600" dirty="0"/>
              <a:t> – stejná </a:t>
            </a:r>
            <a:r>
              <a:rPr lang="cs-CZ" sz="1600" dirty="0" err="1" smtClean="0"/>
              <a:t>denzita</a:t>
            </a:r>
            <a:endParaRPr lang="cs-CZ" sz="1600" dirty="0" smtClean="0"/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cs-CZ" sz="1600" dirty="0"/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600" b="1" dirty="0" err="1"/>
              <a:t>Hyperdenzní</a:t>
            </a:r>
            <a:r>
              <a:rPr lang="cs-CZ" sz="1600" dirty="0"/>
              <a:t> – vyšší </a:t>
            </a:r>
            <a:r>
              <a:rPr lang="cs-CZ" sz="1600" dirty="0" err="1"/>
              <a:t>denzita</a:t>
            </a:r>
            <a:r>
              <a:rPr lang="cs-CZ" sz="1600" dirty="0"/>
              <a:t>, na obrazech světlejší ve vztahu k normální </a:t>
            </a:r>
            <a:r>
              <a:rPr lang="cs-CZ" sz="1600" dirty="0" err="1"/>
              <a:t>denzitě</a:t>
            </a:r>
            <a:r>
              <a:rPr lang="cs-CZ" sz="1600" dirty="0"/>
              <a:t> </a:t>
            </a:r>
            <a:r>
              <a:rPr lang="cs-CZ" sz="1600" dirty="0" smtClean="0"/>
              <a:t>orgánu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cs-CZ" sz="1600" dirty="0"/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600" dirty="0"/>
              <a:t>Sycení KL – změna </a:t>
            </a:r>
            <a:r>
              <a:rPr lang="cs-CZ" sz="1600" dirty="0" err="1"/>
              <a:t>denzity</a:t>
            </a:r>
            <a:r>
              <a:rPr lang="cs-CZ" sz="1600" dirty="0"/>
              <a:t> po aplikaci KL </a:t>
            </a:r>
            <a:r>
              <a:rPr lang="cs-CZ" sz="1600" dirty="0" err="1"/>
              <a:t>i.v</a:t>
            </a:r>
            <a:r>
              <a:rPr lang="cs-CZ" sz="16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306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CT v </a:t>
            </a:r>
            <a:r>
              <a:rPr lang="en-US" sz="2800" dirty="0" err="1" smtClean="0"/>
              <a:t>neuroradiologii</a:t>
            </a:r>
            <a:r>
              <a:rPr lang="en-US" sz="2800" dirty="0" smtClean="0"/>
              <a:t> – </a:t>
            </a:r>
            <a:r>
              <a:rPr lang="en-US" sz="2800" dirty="0" err="1" smtClean="0"/>
              <a:t>hlavní</a:t>
            </a:r>
            <a:r>
              <a:rPr lang="en-US" sz="2800" dirty="0" smtClean="0"/>
              <a:t> </a:t>
            </a:r>
            <a:r>
              <a:rPr lang="en-US" sz="2800" dirty="0" err="1" smtClean="0"/>
              <a:t>indikace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730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1600" dirty="0" err="1" smtClean="0"/>
              <a:t>cévní</a:t>
            </a:r>
            <a:r>
              <a:rPr lang="en-US" sz="1600" dirty="0" smtClean="0"/>
              <a:t> </a:t>
            </a:r>
            <a:r>
              <a:rPr lang="en-US" sz="1600" dirty="0" err="1"/>
              <a:t>mozková</a:t>
            </a:r>
            <a:r>
              <a:rPr lang="en-US" sz="1600" dirty="0"/>
              <a:t> </a:t>
            </a:r>
            <a:r>
              <a:rPr lang="en-US" sz="1600" dirty="0" err="1"/>
              <a:t>příhoda</a:t>
            </a:r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rozlišení</a:t>
            </a:r>
            <a:r>
              <a:rPr lang="en-US" sz="1600" dirty="0" smtClean="0"/>
              <a:t> </a:t>
            </a:r>
            <a:r>
              <a:rPr lang="en-US" sz="1600" dirty="0" err="1" smtClean="0"/>
              <a:t>ischemické</a:t>
            </a:r>
            <a:r>
              <a:rPr lang="en-US" sz="1600" dirty="0" smtClean="0"/>
              <a:t> vs. </a:t>
            </a:r>
            <a:r>
              <a:rPr lang="en-US" sz="1600" dirty="0" err="1" smtClean="0"/>
              <a:t>hemorhagické</a:t>
            </a:r>
            <a:r>
              <a:rPr lang="en-US" sz="1600" dirty="0" smtClean="0"/>
              <a:t> CMP – </a:t>
            </a:r>
            <a:r>
              <a:rPr lang="en-US" sz="1600" dirty="0" err="1" smtClean="0"/>
              <a:t>spolehlivě</a:t>
            </a:r>
            <a:r>
              <a:rPr lang="en-US" sz="1600" dirty="0" smtClean="0"/>
              <a:t> </a:t>
            </a:r>
            <a:r>
              <a:rPr lang="en-US" sz="1600" dirty="0" err="1" smtClean="0"/>
              <a:t>odliší</a:t>
            </a:r>
            <a:r>
              <a:rPr lang="en-US" sz="1600" dirty="0" smtClean="0"/>
              <a:t> </a:t>
            </a:r>
            <a:r>
              <a:rPr lang="en-US" sz="1600" dirty="0" err="1" smtClean="0"/>
              <a:t>přítomnost</a:t>
            </a:r>
            <a:r>
              <a:rPr lang="en-US" sz="1600" dirty="0" smtClean="0"/>
              <a:t> </a:t>
            </a:r>
            <a:r>
              <a:rPr lang="en-US" sz="1600" b="1" dirty="0" err="1" smtClean="0"/>
              <a:t>čerstvé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krve</a:t>
            </a:r>
            <a:r>
              <a:rPr lang="en-US" sz="1600" b="1" dirty="0" smtClean="0"/>
              <a:t> v </a:t>
            </a:r>
            <a:r>
              <a:rPr lang="en-US" sz="1600" b="1" dirty="0" err="1" smtClean="0"/>
              <a:t>mozkové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tkáni</a:t>
            </a:r>
            <a:r>
              <a:rPr lang="en-US" sz="1600" b="1" dirty="0" smtClean="0"/>
              <a:t>, </a:t>
            </a:r>
            <a:r>
              <a:rPr lang="en-US" sz="1600" dirty="0" err="1" smtClean="0"/>
              <a:t>která</a:t>
            </a:r>
            <a:r>
              <a:rPr lang="en-US" sz="1600" dirty="0" smtClean="0"/>
              <a:t> je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snímku</a:t>
            </a:r>
            <a:r>
              <a:rPr lang="en-US" sz="1600" dirty="0" smtClean="0"/>
              <a:t> </a:t>
            </a:r>
            <a:r>
              <a:rPr lang="en-US" sz="1600" b="1" dirty="0" err="1" smtClean="0"/>
              <a:t>hyperdenzní</a:t>
            </a:r>
            <a:r>
              <a:rPr lang="en-US" sz="1600" dirty="0" smtClean="0"/>
              <a:t>)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err="1" smtClean="0"/>
              <a:t>traumatické</a:t>
            </a:r>
            <a:r>
              <a:rPr lang="en-US" sz="1600" dirty="0" smtClean="0"/>
              <a:t> </a:t>
            </a:r>
            <a:r>
              <a:rPr lang="en-US" sz="1600" dirty="0" err="1" smtClean="0"/>
              <a:t>poškození</a:t>
            </a:r>
            <a:r>
              <a:rPr lang="en-US" sz="1600" dirty="0" smtClean="0"/>
              <a:t> </a:t>
            </a:r>
            <a:r>
              <a:rPr lang="en-US" sz="1600" dirty="0" err="1" smtClean="0"/>
              <a:t>mozku</a:t>
            </a:r>
            <a:r>
              <a:rPr lang="en-US" sz="1600" dirty="0" smtClean="0"/>
              <a:t> – </a:t>
            </a:r>
            <a:r>
              <a:rPr lang="en-US" sz="1600" dirty="0" err="1" smtClean="0"/>
              <a:t>kontuzní</a:t>
            </a:r>
            <a:r>
              <a:rPr lang="en-US" sz="1600" dirty="0" smtClean="0"/>
              <a:t> </a:t>
            </a:r>
            <a:r>
              <a:rPr lang="en-US" sz="1600" dirty="0" err="1"/>
              <a:t>změny</a:t>
            </a:r>
            <a:r>
              <a:rPr lang="en-US" sz="1600" dirty="0"/>
              <a:t>, </a:t>
            </a:r>
            <a:r>
              <a:rPr lang="en-US" sz="1600" dirty="0" err="1" smtClean="0"/>
              <a:t>edematózní</a:t>
            </a:r>
            <a:r>
              <a:rPr lang="en-US" sz="1600" dirty="0" smtClean="0"/>
              <a:t> </a:t>
            </a:r>
            <a:r>
              <a:rPr lang="en-US" sz="1600" dirty="0" err="1" smtClean="0"/>
              <a:t>změny</a:t>
            </a:r>
            <a:r>
              <a:rPr lang="en-US" sz="1600" dirty="0" smtClean="0"/>
              <a:t> (</a:t>
            </a:r>
            <a:r>
              <a:rPr lang="en-US" sz="1600" dirty="0" err="1" smtClean="0"/>
              <a:t>otok</a:t>
            </a:r>
            <a:r>
              <a:rPr lang="en-US" sz="1600" dirty="0" smtClean="0"/>
              <a:t> </a:t>
            </a:r>
            <a:r>
              <a:rPr lang="en-US" sz="1600" dirty="0" err="1" smtClean="0"/>
              <a:t>mozkové</a:t>
            </a:r>
            <a:r>
              <a:rPr lang="en-US" sz="1600" dirty="0" smtClean="0"/>
              <a:t> </a:t>
            </a:r>
            <a:r>
              <a:rPr lang="en-US" sz="1600" dirty="0" err="1" smtClean="0"/>
              <a:t>tkáně</a:t>
            </a:r>
            <a:r>
              <a:rPr lang="en-US" sz="1600" dirty="0" smtClean="0"/>
              <a:t>)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/>
              <a:t>n</a:t>
            </a:r>
            <a:r>
              <a:rPr lang="cs-CZ" sz="1600" dirty="0" err="1" smtClean="0"/>
              <a:t>ádory</a:t>
            </a:r>
            <a:r>
              <a:rPr lang="cs-CZ" sz="1600" dirty="0" smtClean="0"/>
              <a:t> </a:t>
            </a:r>
            <a:r>
              <a:rPr lang="is-IS" sz="1600" dirty="0" smtClean="0"/>
              <a:t>mozku a mozkové metastázy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err="1" smtClean="0"/>
              <a:t>zlomeniny</a:t>
            </a:r>
            <a:r>
              <a:rPr lang="en-US" sz="1600" dirty="0" smtClean="0"/>
              <a:t> </a:t>
            </a:r>
            <a:r>
              <a:rPr lang="en-US" sz="1600" dirty="0" err="1" smtClean="0"/>
              <a:t>lebky</a:t>
            </a:r>
            <a:r>
              <a:rPr lang="en-US" sz="1600" dirty="0"/>
              <a:t> a </a:t>
            </a:r>
            <a:r>
              <a:rPr lang="en-US" sz="1600" dirty="0" err="1"/>
              <a:t>obličejového</a:t>
            </a:r>
            <a:r>
              <a:rPr lang="en-US" sz="1600" dirty="0"/>
              <a:t> </a:t>
            </a:r>
            <a:r>
              <a:rPr lang="en-US" sz="1600" dirty="0" err="1" smtClean="0"/>
              <a:t>skeletu</a:t>
            </a:r>
            <a:r>
              <a:rPr lang="en-US" sz="1600" dirty="0" smtClean="0"/>
              <a:t> 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err="1" smtClean="0"/>
              <a:t>jiné</a:t>
            </a:r>
            <a:r>
              <a:rPr lang="en-US" sz="1600" dirty="0" smtClean="0"/>
              <a:t> </a:t>
            </a:r>
            <a:r>
              <a:rPr lang="en-US" sz="1600" dirty="0" err="1" smtClean="0"/>
              <a:t>změny</a:t>
            </a:r>
            <a:r>
              <a:rPr lang="en-US" sz="1600" dirty="0" smtClean="0"/>
              <a:t> </a:t>
            </a:r>
            <a:r>
              <a:rPr lang="en-US" sz="1600" dirty="0" err="1"/>
              <a:t>skeletu</a:t>
            </a:r>
            <a:r>
              <a:rPr lang="en-US" sz="1600" dirty="0"/>
              <a:t> </a:t>
            </a:r>
            <a:r>
              <a:rPr lang="en-US" sz="1600" dirty="0" smtClean="0"/>
              <a:t>– </a:t>
            </a:r>
            <a:r>
              <a:rPr lang="en-US" sz="1600" dirty="0" err="1" smtClean="0"/>
              <a:t>patologické</a:t>
            </a:r>
            <a:r>
              <a:rPr lang="en-US" sz="1600" dirty="0" smtClean="0"/>
              <a:t> </a:t>
            </a:r>
            <a:r>
              <a:rPr lang="en-US" sz="1600" dirty="0" err="1" smtClean="0"/>
              <a:t>změny</a:t>
            </a:r>
            <a:r>
              <a:rPr lang="en-US" sz="1600" dirty="0" smtClean="0"/>
              <a:t> </a:t>
            </a:r>
            <a:r>
              <a:rPr lang="en-US" sz="1600" dirty="0" err="1" smtClean="0"/>
              <a:t>struktury</a:t>
            </a:r>
            <a:r>
              <a:rPr lang="en-US" sz="1600" dirty="0" smtClean="0"/>
              <a:t> </a:t>
            </a:r>
            <a:r>
              <a:rPr lang="en-US" sz="1600" dirty="0" err="1" smtClean="0"/>
              <a:t>kostí</a:t>
            </a: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err="1"/>
              <a:t>d</a:t>
            </a:r>
            <a:r>
              <a:rPr lang="en-US" sz="1600" dirty="0" err="1" smtClean="0"/>
              <a:t>etekce</a:t>
            </a:r>
            <a:r>
              <a:rPr lang="en-US" sz="1600" dirty="0" smtClean="0"/>
              <a:t> </a:t>
            </a:r>
            <a:r>
              <a:rPr lang="en-US" sz="1600" dirty="0" err="1"/>
              <a:t>kalcifikací</a:t>
            </a:r>
            <a:r>
              <a:rPr lang="en-US" sz="1600" dirty="0"/>
              <a:t> </a:t>
            </a:r>
            <a:r>
              <a:rPr lang="en-US" sz="1600" dirty="0" smtClean="0"/>
              <a:t>v </a:t>
            </a:r>
            <a:r>
              <a:rPr lang="en-US" sz="1600" dirty="0" err="1" smtClean="0"/>
              <a:t>mozkové</a:t>
            </a:r>
            <a:r>
              <a:rPr lang="en-US" sz="1600" dirty="0" smtClean="0"/>
              <a:t> </a:t>
            </a:r>
            <a:r>
              <a:rPr lang="en-US" sz="1600" dirty="0" err="1" smtClean="0"/>
              <a:t>tkáni</a:t>
            </a:r>
            <a:r>
              <a:rPr lang="en-US" sz="1600" dirty="0" smtClean="0"/>
              <a:t> (</a:t>
            </a:r>
            <a:r>
              <a:rPr lang="en-US" sz="1600" dirty="0" err="1" smtClean="0"/>
              <a:t>kalcifikace</a:t>
            </a:r>
            <a:r>
              <a:rPr lang="en-US" sz="1600" dirty="0" smtClean="0"/>
              <a:t> </a:t>
            </a:r>
            <a:r>
              <a:rPr lang="en-US" sz="1600" dirty="0" err="1" smtClean="0"/>
              <a:t>jsou</a:t>
            </a:r>
            <a:r>
              <a:rPr lang="en-US" sz="1600" dirty="0" smtClean="0"/>
              <a:t> v CT </a:t>
            </a:r>
            <a:r>
              <a:rPr lang="en-US" sz="1600" dirty="0" err="1" smtClean="0"/>
              <a:t>obraze</a:t>
            </a:r>
            <a:r>
              <a:rPr lang="en-US" sz="1600" dirty="0" smtClean="0"/>
              <a:t> </a:t>
            </a:r>
            <a:r>
              <a:rPr lang="en-US" sz="1600" dirty="0" err="1" smtClean="0"/>
              <a:t>hyperdenzní</a:t>
            </a:r>
            <a:r>
              <a:rPr lang="en-US" sz="16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0051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Nativní</a:t>
            </a:r>
            <a:r>
              <a:rPr lang="en-US" sz="2800" dirty="0" smtClean="0"/>
              <a:t> CT – </a:t>
            </a:r>
            <a:r>
              <a:rPr lang="en-US" sz="2800" dirty="0" err="1" smtClean="0"/>
              <a:t>normální</a:t>
            </a:r>
            <a:r>
              <a:rPr lang="en-US" sz="2800" dirty="0" smtClean="0"/>
              <a:t> </a:t>
            </a:r>
            <a:r>
              <a:rPr lang="en-US" sz="2800" dirty="0" err="1" smtClean="0"/>
              <a:t>nález</a:t>
            </a:r>
            <a:r>
              <a:rPr lang="en-US" sz="2800" dirty="0" smtClean="0"/>
              <a:t> (</a:t>
            </a:r>
            <a:r>
              <a:rPr lang="en-US" sz="2800" i="1" dirty="0" smtClean="0"/>
              <a:t>video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5" name="CT_nativ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153" t="12516" r="10680" b="3422"/>
          <a:stretch/>
        </p:blipFill>
        <p:spPr>
          <a:xfrm>
            <a:off x="2347741" y="1181296"/>
            <a:ext cx="4849430" cy="5571391"/>
          </a:xfrm>
        </p:spPr>
      </p:pic>
    </p:spTree>
    <p:extLst>
      <p:ext uri="{BB962C8B-B14F-4D97-AF65-F5344CB8AC3E}">
        <p14:creationId xmlns:p14="http://schemas.microsoft.com/office/powerpoint/2010/main" val="348249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ensArterySign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r="6960" b="4200"/>
          <a:stretch/>
        </p:blipFill>
        <p:spPr>
          <a:xfrm>
            <a:off x="120722" y="1061627"/>
            <a:ext cx="2789877" cy="3099548"/>
          </a:xfrm>
        </p:spPr>
      </p:pic>
      <p:grpSp>
        <p:nvGrpSpPr>
          <p:cNvPr id="8" name="Group 7"/>
          <p:cNvGrpSpPr/>
          <p:nvPr/>
        </p:nvGrpSpPr>
        <p:grpSpPr>
          <a:xfrm>
            <a:off x="208387" y="1061628"/>
            <a:ext cx="1873712" cy="1327563"/>
            <a:chOff x="1844525" y="1214959"/>
            <a:chExt cx="1636139" cy="1229993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3366764" y="2234244"/>
              <a:ext cx="113900" cy="21070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844525" y="1214959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A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916" y="62042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Ischemická</a:t>
            </a:r>
            <a:r>
              <a:rPr lang="en-US" sz="2800" dirty="0" smtClean="0">
                <a:solidFill>
                  <a:schemeClr val="bg1"/>
                </a:solidFill>
              </a:rPr>
              <a:t> CMP – </a:t>
            </a:r>
            <a:r>
              <a:rPr lang="en-US" sz="2800" dirty="0" err="1" smtClean="0">
                <a:solidFill>
                  <a:schemeClr val="bg1"/>
                </a:solidFill>
              </a:rPr>
              <a:t>nativní</a:t>
            </a:r>
            <a:r>
              <a:rPr lang="en-US" sz="2800" dirty="0" smtClean="0">
                <a:solidFill>
                  <a:schemeClr val="bg1"/>
                </a:solidFill>
              </a:rPr>
              <a:t> CT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42632" y="4081392"/>
            <a:ext cx="2644588" cy="2776608"/>
            <a:chOff x="4505765" y="3867257"/>
            <a:chExt cx="2644588" cy="2776608"/>
          </a:xfrm>
        </p:grpSpPr>
        <p:pic>
          <p:nvPicPr>
            <p:cNvPr id="9" name="Picture 8" descr="MCA01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75" t="19082" r="13416" b="16130"/>
            <a:stretch/>
          </p:blipFill>
          <p:spPr>
            <a:xfrm>
              <a:off x="4505765" y="3889687"/>
              <a:ext cx="2644588" cy="2754178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738706" y="3867257"/>
              <a:ext cx="3740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3118992" y="935530"/>
            <a:ext cx="2736456" cy="3207868"/>
            <a:chOff x="2174980" y="3887950"/>
            <a:chExt cx="2084060" cy="2747490"/>
          </a:xfrm>
        </p:grpSpPr>
        <p:pic>
          <p:nvPicPr>
            <p:cNvPr id="17" name="Obrázek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4" t="22488" r="29636" b="24240"/>
            <a:stretch/>
          </p:blipFill>
          <p:spPr bwMode="auto">
            <a:xfrm rot="767165">
              <a:off x="2233003" y="4001351"/>
              <a:ext cx="2026037" cy="2634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174980" y="3887950"/>
              <a:ext cx="689651" cy="2005194"/>
              <a:chOff x="2174980" y="3887950"/>
              <a:chExt cx="689651" cy="2005194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>
                <a:off x="2614030" y="4999534"/>
                <a:ext cx="0" cy="8337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>
                <a:off x="2806119" y="5124635"/>
                <a:ext cx="58512" cy="4519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2537335" y="5868898"/>
                <a:ext cx="0" cy="2424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2174980" y="3887950"/>
                <a:ext cx="3520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H="1" flipV="1">
                <a:off x="2779314" y="5832529"/>
                <a:ext cx="53609" cy="3636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/>
          <p:cNvGrpSpPr/>
          <p:nvPr/>
        </p:nvGrpSpPr>
        <p:grpSpPr>
          <a:xfrm>
            <a:off x="6097754" y="935530"/>
            <a:ext cx="2774726" cy="3225645"/>
            <a:chOff x="4610404" y="1099120"/>
            <a:chExt cx="2539949" cy="2895521"/>
          </a:xfrm>
        </p:grpSpPr>
        <p:pic>
          <p:nvPicPr>
            <p:cNvPr id="5" name="Picture 4" descr="hemianopsy_03_ko_2d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3" r="1982" b="4037"/>
            <a:stretch/>
          </p:blipFill>
          <p:spPr>
            <a:xfrm>
              <a:off x="4610404" y="1242320"/>
              <a:ext cx="2539949" cy="2752321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4610404" y="1099120"/>
              <a:ext cx="588778" cy="2030018"/>
              <a:chOff x="4610404" y="1099120"/>
              <a:chExt cx="588778" cy="2030018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>
                <a:off x="5001222" y="2999518"/>
                <a:ext cx="197960" cy="12962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4610404" y="1099120"/>
                <a:ext cx="3487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</p:grpSp>
      <p:cxnSp>
        <p:nvCxnSpPr>
          <p:cNvPr id="23" name="Straight Arrow Connector 22"/>
          <p:cNvCxnSpPr/>
          <p:nvPr/>
        </p:nvCxnSpPr>
        <p:spPr>
          <a:xfrm>
            <a:off x="2341465" y="4974803"/>
            <a:ext cx="216258" cy="1443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611684" y="4399642"/>
            <a:ext cx="42607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 – </a:t>
            </a:r>
            <a:r>
              <a:rPr lang="en-US" sz="1200" dirty="0" err="1">
                <a:solidFill>
                  <a:schemeClr val="bg1"/>
                </a:solidFill>
              </a:rPr>
              <a:t>nativní</a:t>
            </a:r>
            <a:r>
              <a:rPr lang="en-US" sz="1200" dirty="0">
                <a:solidFill>
                  <a:schemeClr val="bg1"/>
                </a:solidFill>
              </a:rPr>
              <a:t> CT, </a:t>
            </a:r>
            <a:r>
              <a:rPr lang="en-US" sz="1200" dirty="0" err="1">
                <a:solidFill>
                  <a:schemeClr val="bg1"/>
                </a:solidFill>
              </a:rPr>
              <a:t>akutní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uzávěr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střední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mozkové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tepny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patrno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tzv</a:t>
            </a:r>
            <a:r>
              <a:rPr lang="en-US" sz="1200" dirty="0">
                <a:solidFill>
                  <a:schemeClr val="bg1"/>
                </a:solidFill>
              </a:rPr>
              <a:t>.“dense artery sign” = </a:t>
            </a:r>
            <a:r>
              <a:rPr lang="en-US" sz="1200" dirty="0" err="1">
                <a:solidFill>
                  <a:schemeClr val="bg1"/>
                </a:solidFill>
              </a:rPr>
              <a:t>trombus</a:t>
            </a:r>
            <a:r>
              <a:rPr lang="en-US" sz="1200" dirty="0">
                <a:solidFill>
                  <a:schemeClr val="bg1"/>
                </a:solidFill>
              </a:rPr>
              <a:t>/</a:t>
            </a:r>
            <a:r>
              <a:rPr lang="en-US" sz="1200" dirty="0" err="1">
                <a:solidFill>
                  <a:schemeClr val="bg1"/>
                </a:solidFill>
              </a:rPr>
              <a:t>uzávěr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tepny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zobrazující</a:t>
            </a:r>
            <a:r>
              <a:rPr lang="en-US" sz="1200" dirty="0">
                <a:solidFill>
                  <a:schemeClr val="bg1"/>
                </a:solidFill>
              </a:rPr>
              <a:t> se </a:t>
            </a:r>
            <a:r>
              <a:rPr lang="en-US" sz="1200" dirty="0" err="1">
                <a:solidFill>
                  <a:schemeClr val="bg1"/>
                </a:solidFill>
              </a:rPr>
              <a:t>jako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hyperdenzní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bílá</a:t>
            </a:r>
            <a:r>
              <a:rPr lang="en-US" sz="1200" dirty="0">
                <a:solidFill>
                  <a:schemeClr val="bg1"/>
                </a:solidFill>
              </a:rPr>
              <a:t>) </a:t>
            </a:r>
            <a:r>
              <a:rPr lang="en-US" sz="1200" dirty="0" err="1">
                <a:solidFill>
                  <a:schemeClr val="bg1"/>
                </a:solidFill>
              </a:rPr>
              <a:t>struktura</a:t>
            </a:r>
            <a:r>
              <a:rPr lang="en-US" sz="1200" dirty="0">
                <a:solidFill>
                  <a:schemeClr val="bg1"/>
                </a:solidFill>
              </a:rPr>
              <a:t> (šipka)</a:t>
            </a:r>
          </a:p>
          <a:p>
            <a:r>
              <a:rPr lang="en-US" sz="1200" dirty="0">
                <a:solidFill>
                  <a:schemeClr val="bg1"/>
                </a:solidFill>
              </a:rPr>
              <a:t>B – </a:t>
            </a:r>
            <a:r>
              <a:rPr lang="en-US" sz="1200" dirty="0" err="1">
                <a:solidFill>
                  <a:schemeClr val="bg1"/>
                </a:solidFill>
              </a:rPr>
              <a:t>nativní</a:t>
            </a:r>
            <a:r>
              <a:rPr lang="en-US" sz="1200" dirty="0">
                <a:solidFill>
                  <a:schemeClr val="bg1"/>
                </a:solidFill>
              </a:rPr>
              <a:t> CT, </a:t>
            </a:r>
            <a:r>
              <a:rPr lang="en-US" sz="1200" dirty="0" err="1">
                <a:solidFill>
                  <a:schemeClr val="bg1"/>
                </a:solidFill>
              </a:rPr>
              <a:t>časné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ischemické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změny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vpravo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fronto-parietálně</a:t>
            </a:r>
            <a:r>
              <a:rPr lang="en-US" sz="1200" dirty="0">
                <a:solidFill>
                  <a:schemeClr val="bg1"/>
                </a:solidFill>
              </a:rPr>
              <a:t>, je </a:t>
            </a:r>
            <a:r>
              <a:rPr lang="en-US" sz="1200" dirty="0" err="1">
                <a:solidFill>
                  <a:schemeClr val="bg1"/>
                </a:solidFill>
              </a:rPr>
              <a:t>patrné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setření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rozdílu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šedé</a:t>
            </a:r>
            <a:r>
              <a:rPr lang="en-US" sz="1200" dirty="0">
                <a:solidFill>
                  <a:schemeClr val="bg1"/>
                </a:solidFill>
              </a:rPr>
              <a:t> a </a:t>
            </a:r>
            <a:r>
              <a:rPr lang="en-US" sz="1200" dirty="0" err="1">
                <a:solidFill>
                  <a:schemeClr val="bg1"/>
                </a:solidFill>
              </a:rPr>
              <a:t>bílé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hmoty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ohraničeno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bílými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šipkami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  <a:p>
            <a:r>
              <a:rPr lang="en-US" sz="1200" dirty="0">
                <a:solidFill>
                  <a:schemeClr val="bg1"/>
                </a:solidFill>
              </a:rPr>
              <a:t>C – </a:t>
            </a:r>
            <a:r>
              <a:rPr lang="en-US" sz="1200" dirty="0" err="1">
                <a:solidFill>
                  <a:schemeClr val="bg1"/>
                </a:solidFill>
              </a:rPr>
              <a:t>nativní</a:t>
            </a:r>
            <a:r>
              <a:rPr lang="en-US" sz="1200" dirty="0">
                <a:solidFill>
                  <a:schemeClr val="bg1"/>
                </a:solidFill>
              </a:rPr>
              <a:t> CT, </a:t>
            </a:r>
            <a:r>
              <a:rPr lang="en-US" sz="1200" dirty="0" err="1">
                <a:solidFill>
                  <a:schemeClr val="bg1"/>
                </a:solidFill>
              </a:rPr>
              <a:t>subakutní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změny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několik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dní</a:t>
            </a:r>
            <a:r>
              <a:rPr lang="en-US" sz="1200" dirty="0">
                <a:solidFill>
                  <a:schemeClr val="bg1"/>
                </a:solidFill>
              </a:rPr>
              <a:t>), </a:t>
            </a:r>
            <a:r>
              <a:rPr lang="en-US" sz="1200" dirty="0" err="1">
                <a:solidFill>
                  <a:schemeClr val="bg1"/>
                </a:solidFill>
              </a:rPr>
              <a:t>nápadně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vykreslená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ischemie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hypodenzní</a:t>
            </a:r>
            <a:r>
              <a:rPr lang="en-US" sz="1200" dirty="0">
                <a:solidFill>
                  <a:schemeClr val="bg1"/>
                </a:solidFill>
              </a:rPr>
              <a:t> oblast) </a:t>
            </a:r>
            <a:r>
              <a:rPr lang="en-US" sz="1200" dirty="0" err="1">
                <a:solidFill>
                  <a:schemeClr val="bg1"/>
                </a:solidFill>
              </a:rPr>
              <a:t>okcipitálního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laloku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vpravo</a:t>
            </a:r>
            <a:r>
              <a:rPr lang="en-US" sz="1200" dirty="0">
                <a:solidFill>
                  <a:schemeClr val="bg1"/>
                </a:solidFill>
              </a:rPr>
              <a:t> v </a:t>
            </a:r>
            <a:r>
              <a:rPr lang="en-US" sz="1200" dirty="0" err="1">
                <a:solidFill>
                  <a:schemeClr val="bg1"/>
                </a:solidFill>
              </a:rPr>
              <a:t>povodí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zadní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mozkové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tepny</a:t>
            </a:r>
            <a:r>
              <a:rPr lang="en-US" sz="1200" dirty="0">
                <a:solidFill>
                  <a:schemeClr val="bg1"/>
                </a:solidFill>
              </a:rPr>
              <a:t> (šipka)</a:t>
            </a:r>
          </a:p>
          <a:p>
            <a:r>
              <a:rPr lang="en-US" sz="1200" dirty="0">
                <a:solidFill>
                  <a:schemeClr val="bg1"/>
                </a:solidFill>
              </a:rPr>
              <a:t>D – </a:t>
            </a:r>
            <a:r>
              <a:rPr lang="en-US" sz="1200" dirty="0" err="1">
                <a:solidFill>
                  <a:schemeClr val="bg1"/>
                </a:solidFill>
              </a:rPr>
              <a:t>stav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proběhlém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infarktu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mozku</a:t>
            </a:r>
            <a:r>
              <a:rPr lang="en-US" sz="1200" dirty="0">
                <a:solidFill>
                  <a:schemeClr val="bg1"/>
                </a:solidFill>
              </a:rPr>
              <a:t> v </a:t>
            </a:r>
            <a:r>
              <a:rPr lang="en-US" sz="1200" dirty="0" err="1">
                <a:solidFill>
                  <a:schemeClr val="bg1"/>
                </a:solidFill>
              </a:rPr>
              <a:t>oblasti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čelního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laloku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vpravo</a:t>
            </a:r>
            <a:r>
              <a:rPr lang="en-US" sz="1200" dirty="0">
                <a:solidFill>
                  <a:schemeClr val="bg1"/>
                </a:solidFill>
              </a:rPr>
              <a:t> s </a:t>
            </a:r>
            <a:r>
              <a:rPr lang="en-US" sz="1200" dirty="0" err="1">
                <a:solidFill>
                  <a:schemeClr val="bg1"/>
                </a:solidFill>
              </a:rPr>
              <a:t>tzv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dirty="0" err="1">
                <a:solidFill>
                  <a:schemeClr val="bg1"/>
                </a:solidFill>
              </a:rPr>
              <a:t>postischemickou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malacií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mozkové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tkáně</a:t>
            </a:r>
            <a:r>
              <a:rPr lang="en-US" sz="1200" dirty="0">
                <a:solidFill>
                  <a:schemeClr val="bg1"/>
                </a:solidFill>
              </a:rPr>
              <a:t> (šipka)</a:t>
            </a:r>
          </a:p>
        </p:txBody>
      </p:sp>
    </p:spTree>
    <p:extLst>
      <p:ext uri="{BB962C8B-B14F-4D97-AF65-F5344CB8AC3E}">
        <p14:creationId xmlns:p14="http://schemas.microsoft.com/office/powerpoint/2010/main" val="280019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CMP- </a:t>
            </a:r>
            <a:r>
              <a:rPr lang="en-US" sz="2800" dirty="0" err="1" smtClean="0"/>
              <a:t>nativní</a:t>
            </a:r>
            <a:r>
              <a:rPr lang="en-US" sz="2800" dirty="0" smtClean="0"/>
              <a:t> CT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/>
              <a:t>v</a:t>
            </a:r>
            <a:r>
              <a:rPr lang="en-US" sz="1600" dirty="0" smtClean="0"/>
              <a:t> </a:t>
            </a:r>
            <a:r>
              <a:rPr lang="en-US" sz="1600" dirty="0" err="1" smtClean="0"/>
              <a:t>diagnostice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err="1"/>
              <a:t>terapeutické</a:t>
            </a:r>
            <a:r>
              <a:rPr lang="en-US" sz="1600" dirty="0"/>
              <a:t> </a:t>
            </a:r>
            <a:r>
              <a:rPr lang="en-US" sz="1600" dirty="0" err="1"/>
              <a:t>rozvaze</a:t>
            </a:r>
            <a:r>
              <a:rPr lang="en-US" sz="1600" dirty="0"/>
              <a:t> </a:t>
            </a:r>
            <a:r>
              <a:rPr lang="en-US" sz="1600" dirty="0" smtClean="0"/>
              <a:t>je </a:t>
            </a:r>
            <a:r>
              <a:rPr lang="en-US" sz="1600" dirty="0" err="1" smtClean="0"/>
              <a:t>klíčové</a:t>
            </a:r>
            <a:r>
              <a:rPr lang="en-US" sz="1600" dirty="0" smtClean="0"/>
              <a:t> </a:t>
            </a:r>
            <a:r>
              <a:rPr lang="en-US" sz="1600" dirty="0" err="1"/>
              <a:t>vyloučení</a:t>
            </a:r>
            <a:r>
              <a:rPr lang="en-US" sz="1600" dirty="0"/>
              <a:t> </a:t>
            </a:r>
            <a:r>
              <a:rPr lang="en-US" sz="1600" dirty="0" err="1" smtClean="0"/>
              <a:t>krvácení</a:t>
            </a:r>
            <a:r>
              <a:rPr lang="en-US" sz="1600" dirty="0" smtClean="0"/>
              <a:t> a </a:t>
            </a:r>
            <a:r>
              <a:rPr lang="en-US" sz="1600" dirty="0" err="1" smtClean="0"/>
              <a:t>hodnocení</a:t>
            </a:r>
            <a:r>
              <a:rPr lang="en-US" sz="1600" dirty="0" smtClean="0"/>
              <a:t> </a:t>
            </a:r>
            <a:r>
              <a:rPr lang="en-US" sz="1600" dirty="0" err="1" smtClean="0"/>
              <a:t>časných</a:t>
            </a:r>
            <a:r>
              <a:rPr lang="en-US" sz="1600" dirty="0" smtClean="0"/>
              <a:t> </a:t>
            </a:r>
            <a:r>
              <a:rPr lang="en-US" sz="1600" dirty="0" err="1" smtClean="0"/>
              <a:t>ischemických</a:t>
            </a:r>
            <a:r>
              <a:rPr lang="en-US" sz="1600" dirty="0" smtClean="0"/>
              <a:t> </a:t>
            </a:r>
            <a:r>
              <a:rPr lang="en-US" sz="1600" dirty="0" err="1" smtClean="0"/>
              <a:t>změn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nativním</a:t>
            </a:r>
            <a:r>
              <a:rPr lang="en-US" sz="1600" dirty="0" smtClean="0"/>
              <a:t> CT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/>
              <a:t>ASPECTS </a:t>
            </a:r>
            <a:r>
              <a:rPr lang="en-US" sz="1600" dirty="0" err="1" smtClean="0"/>
              <a:t>skóre</a:t>
            </a:r>
            <a:r>
              <a:rPr lang="en-US" sz="1600" dirty="0" smtClean="0"/>
              <a:t> – </a:t>
            </a:r>
            <a:r>
              <a:rPr lang="en-US" sz="1600" dirty="0" err="1" smtClean="0"/>
              <a:t>hodnotí</a:t>
            </a:r>
            <a:r>
              <a:rPr lang="en-US" sz="1600" dirty="0" smtClean="0"/>
              <a:t> </a:t>
            </a:r>
            <a:r>
              <a:rPr lang="en-US" sz="1600" dirty="0" err="1" smtClean="0"/>
              <a:t>rozsah</a:t>
            </a:r>
            <a:r>
              <a:rPr lang="en-US" sz="1600" dirty="0" smtClean="0"/>
              <a:t> </a:t>
            </a:r>
            <a:r>
              <a:rPr lang="en-US" sz="1600" dirty="0" err="1" smtClean="0"/>
              <a:t>časných</a:t>
            </a:r>
            <a:r>
              <a:rPr lang="en-US" sz="1600" dirty="0" smtClean="0"/>
              <a:t> </a:t>
            </a:r>
            <a:r>
              <a:rPr lang="en-US" sz="1600" dirty="0" err="1" smtClean="0"/>
              <a:t>ischemických</a:t>
            </a:r>
            <a:r>
              <a:rPr lang="en-US" sz="1600" dirty="0" smtClean="0"/>
              <a:t> </a:t>
            </a:r>
            <a:r>
              <a:rPr lang="en-US" sz="1600" dirty="0" err="1" smtClean="0"/>
              <a:t>změn</a:t>
            </a:r>
            <a:r>
              <a:rPr lang="en-US" sz="1600" dirty="0" smtClean="0"/>
              <a:t> v </a:t>
            </a:r>
            <a:r>
              <a:rPr lang="en-US" sz="1600" dirty="0" err="1" smtClean="0"/>
              <a:t>povodí</a:t>
            </a:r>
            <a:r>
              <a:rPr lang="en-US" sz="1600" dirty="0" smtClean="0"/>
              <a:t> </a:t>
            </a:r>
            <a:r>
              <a:rPr lang="en-US" sz="1600" dirty="0" err="1" smtClean="0"/>
              <a:t>arteria</a:t>
            </a:r>
            <a:r>
              <a:rPr lang="en-US" sz="1600" dirty="0" smtClean="0"/>
              <a:t> </a:t>
            </a:r>
            <a:r>
              <a:rPr lang="en-US" sz="1600" dirty="0" err="1" smtClean="0"/>
              <a:t>cerebri</a:t>
            </a:r>
            <a:r>
              <a:rPr lang="en-US" sz="1600" dirty="0" smtClean="0"/>
              <a:t> media,  v </a:t>
            </a:r>
            <a:r>
              <a:rPr lang="en-US" sz="1600" dirty="0" err="1" smtClean="0"/>
              <a:t>modifikované</a:t>
            </a:r>
            <a:r>
              <a:rPr lang="en-US" sz="1600" dirty="0" smtClean="0"/>
              <a:t> </a:t>
            </a:r>
            <a:r>
              <a:rPr lang="en-US" sz="1600" dirty="0" err="1" smtClean="0"/>
              <a:t>verzi</a:t>
            </a:r>
            <a:r>
              <a:rPr lang="en-US" sz="1600" dirty="0" smtClean="0"/>
              <a:t> </a:t>
            </a:r>
            <a:r>
              <a:rPr lang="en-US" sz="1600" dirty="0" err="1" smtClean="0"/>
              <a:t>také</a:t>
            </a:r>
            <a:r>
              <a:rPr lang="en-US" sz="1600" dirty="0" smtClean="0"/>
              <a:t> pro </a:t>
            </a:r>
            <a:r>
              <a:rPr lang="en-US" sz="1600" dirty="0" err="1" smtClean="0"/>
              <a:t>hodnocení</a:t>
            </a:r>
            <a:r>
              <a:rPr lang="en-US" sz="1600" dirty="0" smtClean="0"/>
              <a:t> </a:t>
            </a:r>
            <a:r>
              <a:rPr lang="en-US" sz="1600" dirty="0" err="1" smtClean="0"/>
              <a:t>ischemických</a:t>
            </a:r>
            <a:r>
              <a:rPr lang="en-US" sz="1600" dirty="0" smtClean="0"/>
              <a:t> </a:t>
            </a:r>
            <a:r>
              <a:rPr lang="en-US" sz="1600" dirty="0" err="1" smtClean="0"/>
              <a:t>změn</a:t>
            </a:r>
            <a:r>
              <a:rPr lang="en-US" sz="1600" dirty="0" smtClean="0"/>
              <a:t> </a:t>
            </a:r>
            <a:r>
              <a:rPr lang="en-US" sz="1600" dirty="0" err="1" smtClean="0"/>
              <a:t>ve</a:t>
            </a:r>
            <a:r>
              <a:rPr lang="en-US" sz="1600" dirty="0" smtClean="0"/>
              <a:t> </a:t>
            </a:r>
            <a:r>
              <a:rPr lang="en-US" sz="1600" dirty="0" err="1" smtClean="0"/>
              <a:t>vertebrobazilárním</a:t>
            </a:r>
            <a:r>
              <a:rPr lang="en-US" sz="1600" dirty="0" smtClean="0"/>
              <a:t> </a:t>
            </a:r>
            <a:r>
              <a:rPr lang="en-US" sz="1600" dirty="0" err="1" smtClean="0"/>
              <a:t>povodí</a:t>
            </a:r>
            <a:endParaRPr lang="en-US" sz="1600" dirty="0" smtClean="0"/>
          </a:p>
          <a:p>
            <a:pPr lvl="1" algn="just">
              <a:lnSpc>
                <a:spcPct val="150000"/>
              </a:lnSpc>
            </a:pPr>
            <a:r>
              <a:rPr lang="en-US" sz="1600" dirty="0" err="1"/>
              <a:t>m</a:t>
            </a:r>
            <a:r>
              <a:rPr lang="en-US" sz="1600" dirty="0" err="1" smtClean="0"/>
              <a:t>ožnost</a:t>
            </a:r>
            <a:r>
              <a:rPr lang="en-US" sz="1600" dirty="0" smtClean="0"/>
              <a:t> </a:t>
            </a:r>
            <a:r>
              <a:rPr lang="en-US" sz="1600" dirty="0" err="1" smtClean="0"/>
              <a:t>vyzkoušení</a:t>
            </a:r>
            <a:r>
              <a:rPr lang="en-US" sz="1600" dirty="0" smtClean="0"/>
              <a:t> </a:t>
            </a:r>
            <a:r>
              <a:rPr lang="en-US" sz="1600" dirty="0" err="1" smtClean="0"/>
              <a:t>odečítání</a:t>
            </a:r>
            <a:r>
              <a:rPr lang="en-US" sz="1600" dirty="0" smtClean="0"/>
              <a:t> ASPECTS </a:t>
            </a:r>
            <a:r>
              <a:rPr lang="en-US" sz="1600" dirty="0" err="1" smtClean="0"/>
              <a:t>skóre</a:t>
            </a:r>
            <a:r>
              <a:rPr lang="en-US" sz="1600" dirty="0" smtClean="0"/>
              <a:t> s </a:t>
            </a:r>
            <a:r>
              <a:rPr lang="en-US" sz="1600" dirty="0" err="1" smtClean="0"/>
              <a:t>vysvětlením</a:t>
            </a:r>
            <a:r>
              <a:rPr lang="en-US" sz="1600" dirty="0" smtClean="0"/>
              <a:t>, </a:t>
            </a:r>
            <a:r>
              <a:rPr lang="en-US" sz="1600" dirty="0" err="1" smtClean="0"/>
              <a:t>jak</a:t>
            </a:r>
            <a:r>
              <a:rPr lang="en-US" sz="1600" dirty="0" smtClean="0"/>
              <a:t> se ASPECTS </a:t>
            </a:r>
            <a:r>
              <a:rPr lang="en-US" sz="1600" dirty="0" err="1" smtClean="0"/>
              <a:t>hodnotí</a:t>
            </a:r>
            <a:r>
              <a:rPr lang="en-US" sz="1600" dirty="0" smtClean="0"/>
              <a:t>, je  k </a:t>
            </a:r>
            <a:r>
              <a:rPr lang="en-US" sz="1600" dirty="0" err="1" smtClean="0"/>
              <a:t>dispozici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těchto</a:t>
            </a:r>
            <a:r>
              <a:rPr lang="en-US" sz="1600" dirty="0" smtClean="0"/>
              <a:t> </a:t>
            </a:r>
            <a:r>
              <a:rPr lang="en-US" sz="1600" dirty="0" err="1" smtClean="0"/>
              <a:t>stránkách</a:t>
            </a:r>
            <a:r>
              <a:rPr lang="en-US" sz="1600" dirty="0"/>
              <a:t> </a:t>
            </a:r>
            <a:endParaRPr lang="en-US" sz="1600" dirty="0" smtClean="0"/>
          </a:p>
          <a:p>
            <a:pPr marL="457200" lvl="1" indent="0" algn="just">
              <a:lnSpc>
                <a:spcPct val="150000"/>
              </a:lnSpc>
              <a:buNone/>
            </a:pPr>
            <a:r>
              <a:rPr lang="en-US" sz="1600" i="1" dirty="0" smtClean="0"/>
              <a:t>http</a:t>
            </a:r>
            <a:r>
              <a:rPr lang="en-US" sz="1600" i="1" dirty="0"/>
              <a:t>://</a:t>
            </a:r>
            <a:r>
              <a:rPr lang="en-US" sz="1600" i="1" dirty="0" err="1"/>
              <a:t>www.aspectsinstroke.com</a:t>
            </a:r>
            <a:r>
              <a:rPr lang="en-US" sz="1600" i="1" dirty="0"/>
              <a:t>/training-for-aspects/test/</a:t>
            </a:r>
          </a:p>
        </p:txBody>
      </p:sp>
      <p:pic>
        <p:nvPicPr>
          <p:cNvPr id="4" name="Picture 3" descr="ASPEC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58" y="3854234"/>
            <a:ext cx="2836919" cy="280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5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588"/>
            <a:ext cx="8229600" cy="685782"/>
          </a:xfrm>
        </p:spPr>
        <p:txBody>
          <a:bodyPr>
            <a:no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CT angiografie – CTA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 descr="arch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457200" y="604501"/>
            <a:ext cx="2182822" cy="4603634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181399" y="911780"/>
            <a:ext cx="5581473" cy="4573690"/>
            <a:chOff x="5304640" y="-2300199"/>
            <a:chExt cx="7218362" cy="5915025"/>
          </a:xfrm>
        </p:grpSpPr>
        <p:sp>
          <p:nvSpPr>
            <p:cNvPr id="5" name="TextBox 4"/>
            <p:cNvSpPr txBox="1"/>
            <p:nvPr/>
          </p:nvSpPr>
          <p:spPr>
            <a:xfrm>
              <a:off x="7976552" y="1386524"/>
              <a:ext cx="20997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  <a:latin typeface="Calibri"/>
                </a:rPr>
                <a:t>Time of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onset	8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: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00 CT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scan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		8:57</a:t>
              </a:r>
            </a:p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CTA 			9:08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Skupina 28"/>
            <p:cNvGrpSpPr>
              <a:grpSpLocks/>
            </p:cNvGrpSpPr>
            <p:nvPr/>
          </p:nvGrpSpPr>
          <p:grpSpPr bwMode="auto">
            <a:xfrm>
              <a:off x="5304640" y="-2300199"/>
              <a:ext cx="7218362" cy="5915025"/>
              <a:chOff x="206436" y="874236"/>
              <a:chExt cx="7217773" cy="5915985"/>
            </a:xfrm>
          </p:grpSpPr>
          <p:pic>
            <p:nvPicPr>
              <p:cNvPr id="10" name="Obrázek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99" t="14214" r="32845" b="15788"/>
              <a:stretch>
                <a:fillRect/>
              </a:stretch>
            </p:blipFill>
            <p:spPr bwMode="auto">
              <a:xfrm>
                <a:off x="354516" y="1219038"/>
                <a:ext cx="2098958" cy="276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Obrázek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39" t="14214" r="32587" b="15788"/>
              <a:stretch>
                <a:fillRect/>
              </a:stretch>
            </p:blipFill>
            <p:spPr bwMode="auto">
              <a:xfrm>
                <a:off x="2731582" y="1219038"/>
                <a:ext cx="2146259" cy="276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Obrázek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29" t="14214" r="32466" b="15788"/>
              <a:stretch>
                <a:fillRect/>
              </a:stretch>
            </p:blipFill>
            <p:spPr bwMode="auto">
              <a:xfrm>
                <a:off x="5148064" y="1254276"/>
                <a:ext cx="2158165" cy="276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Obrázek 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64" t="21684" r="26740" b="24431"/>
              <a:stretch>
                <a:fillRect/>
              </a:stretch>
            </p:blipFill>
            <p:spPr bwMode="auto">
              <a:xfrm>
                <a:off x="289268" y="4014470"/>
                <a:ext cx="2084462" cy="2700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Obrázek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17" t="21915" r="26503" b="24202"/>
              <a:stretch>
                <a:fillRect/>
              </a:stretch>
            </p:blipFill>
            <p:spPr bwMode="auto">
              <a:xfrm>
                <a:off x="2749319" y="4014470"/>
                <a:ext cx="2110784" cy="2700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Obrázek 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89" t="22337" r="27969" b="23776"/>
              <a:stretch>
                <a:fillRect/>
              </a:stretch>
            </p:blipFill>
            <p:spPr bwMode="auto">
              <a:xfrm>
                <a:off x="5201317" y="4021354"/>
                <a:ext cx="2051658" cy="2700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Obdélník 13"/>
              <p:cNvSpPr/>
              <p:nvPr/>
            </p:nvSpPr>
            <p:spPr>
              <a:xfrm>
                <a:off x="258819" y="3686154"/>
                <a:ext cx="393668" cy="32866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sp>
            <p:nvSpPr>
              <p:cNvPr id="17" name="Obdélník 14"/>
              <p:cNvSpPr/>
              <p:nvPr/>
            </p:nvSpPr>
            <p:spPr>
              <a:xfrm>
                <a:off x="2204935" y="3657575"/>
                <a:ext cx="782574" cy="32866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sp>
            <p:nvSpPr>
              <p:cNvPr id="18" name="Obdélník 15"/>
              <p:cNvSpPr/>
              <p:nvPr/>
            </p:nvSpPr>
            <p:spPr>
              <a:xfrm>
                <a:off x="4636786" y="3698856"/>
                <a:ext cx="798448" cy="43504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sp>
            <p:nvSpPr>
              <p:cNvPr id="19" name="Obdélník 16"/>
              <p:cNvSpPr/>
              <p:nvPr/>
            </p:nvSpPr>
            <p:spPr>
              <a:xfrm>
                <a:off x="6928949" y="3702032"/>
                <a:ext cx="495260" cy="32866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sp>
            <p:nvSpPr>
              <p:cNvPr id="20" name="Obdélník 17"/>
              <p:cNvSpPr/>
              <p:nvPr/>
            </p:nvSpPr>
            <p:spPr>
              <a:xfrm>
                <a:off x="4539957" y="6409159"/>
                <a:ext cx="895277" cy="32866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sp>
            <p:nvSpPr>
              <p:cNvPr id="21" name="Obdélník 18"/>
              <p:cNvSpPr/>
              <p:nvPr/>
            </p:nvSpPr>
            <p:spPr>
              <a:xfrm>
                <a:off x="2119217" y="6386931"/>
                <a:ext cx="868292" cy="32707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sp>
            <p:nvSpPr>
              <p:cNvPr id="22" name="Obdélník 19"/>
              <p:cNvSpPr/>
              <p:nvPr/>
            </p:nvSpPr>
            <p:spPr>
              <a:xfrm>
                <a:off x="206436" y="6453616"/>
                <a:ext cx="296838" cy="32866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sp>
            <p:nvSpPr>
              <p:cNvPr id="23" name="Obdélník 20"/>
              <p:cNvSpPr/>
              <p:nvPr/>
            </p:nvSpPr>
            <p:spPr>
              <a:xfrm>
                <a:off x="6917838" y="6461555"/>
                <a:ext cx="388905" cy="32866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sp>
            <p:nvSpPr>
              <p:cNvPr id="24" name="TextovéPole 22"/>
              <p:cNvSpPr txBox="1">
                <a:spLocks noChangeArrowheads="1"/>
              </p:cNvSpPr>
              <p:nvPr/>
            </p:nvSpPr>
            <p:spPr bwMode="auto">
              <a:xfrm>
                <a:off x="1243558" y="874236"/>
                <a:ext cx="6180651" cy="477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cs-CZ" sz="1800" b="1" dirty="0">
                    <a:solidFill>
                      <a:schemeClr val="bg1"/>
                    </a:solidFill>
                  </a:rPr>
                  <a:t>I.              </a:t>
                </a:r>
                <a:r>
                  <a:rPr lang="cs-CZ" sz="1800" b="1" dirty="0" smtClean="0">
                    <a:solidFill>
                      <a:schemeClr val="bg1"/>
                    </a:solidFill>
                  </a:rPr>
                  <a:t>             </a:t>
                </a:r>
                <a:r>
                  <a:rPr lang="cs-CZ" sz="1800" b="1" dirty="0">
                    <a:solidFill>
                      <a:schemeClr val="bg1"/>
                    </a:solidFill>
                  </a:rPr>
                  <a:t>II.                         </a:t>
                </a:r>
                <a:r>
                  <a:rPr lang="cs-CZ" sz="1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cs-CZ" sz="1800" b="1" dirty="0">
                    <a:solidFill>
                      <a:schemeClr val="bg1"/>
                    </a:solidFill>
                  </a:rPr>
                  <a:t>III.</a:t>
                </a: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257324" y="5485470"/>
            <a:ext cx="8505548" cy="104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 err="1">
                <a:solidFill>
                  <a:schemeClr val="bg1"/>
                </a:solidFill>
              </a:rPr>
              <a:t>U</a:t>
            </a:r>
            <a:r>
              <a:rPr lang="en-US" sz="1400" dirty="0" err="1" smtClean="0">
                <a:solidFill>
                  <a:schemeClr val="bg1"/>
                </a:solidFill>
              </a:rPr>
              <a:t>závěr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střední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mozkové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tepny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vpravo</a:t>
            </a:r>
            <a:r>
              <a:rPr lang="en-US" sz="1400" dirty="0" smtClean="0">
                <a:solidFill>
                  <a:schemeClr val="bg1"/>
                </a:solidFill>
              </a:rPr>
              <a:t> (šipka), </a:t>
            </a:r>
            <a:r>
              <a:rPr lang="en-US" sz="1400" dirty="0" err="1" smtClean="0">
                <a:solidFill>
                  <a:schemeClr val="bg1"/>
                </a:solidFill>
              </a:rPr>
              <a:t>zobrazení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cévního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řečistě</a:t>
            </a:r>
            <a:r>
              <a:rPr lang="en-US" sz="1400" dirty="0" smtClean="0">
                <a:solidFill>
                  <a:schemeClr val="bg1"/>
                </a:solidFill>
              </a:rPr>
              <a:t> s </a:t>
            </a:r>
            <a:r>
              <a:rPr lang="en-US" sz="1400" dirty="0" err="1" smtClean="0">
                <a:solidFill>
                  <a:schemeClr val="bg1"/>
                </a:solidFill>
              </a:rPr>
              <a:t>použitím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multifázické</a:t>
            </a:r>
            <a:r>
              <a:rPr lang="en-US" sz="1400" dirty="0" smtClean="0">
                <a:solidFill>
                  <a:schemeClr val="bg1"/>
                </a:solidFill>
              </a:rPr>
              <a:t> CT </a:t>
            </a:r>
            <a:r>
              <a:rPr lang="en-US" sz="1400" dirty="0" err="1" smtClean="0">
                <a:solidFill>
                  <a:schemeClr val="bg1"/>
                </a:solidFill>
              </a:rPr>
              <a:t>angiografie</a:t>
            </a:r>
            <a:r>
              <a:rPr lang="en-US" sz="1400" dirty="0" smtClean="0">
                <a:solidFill>
                  <a:schemeClr val="bg1"/>
                </a:solidFill>
              </a:rPr>
              <a:t> (</a:t>
            </a:r>
            <a:r>
              <a:rPr lang="en-US" sz="1400" dirty="0" err="1" smtClean="0">
                <a:solidFill>
                  <a:schemeClr val="bg1"/>
                </a:solidFill>
              </a:rPr>
              <a:t>skenování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ve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třech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fázích</a:t>
            </a:r>
            <a:r>
              <a:rPr lang="en-US" sz="1400" dirty="0" smtClean="0">
                <a:solidFill>
                  <a:schemeClr val="bg1"/>
                </a:solidFill>
              </a:rPr>
              <a:t> s </a:t>
            </a:r>
            <a:r>
              <a:rPr lang="en-US" sz="1400" dirty="0" err="1" smtClean="0">
                <a:solidFill>
                  <a:schemeClr val="bg1"/>
                </a:solidFill>
              </a:rPr>
              <a:t>odstupem</a:t>
            </a:r>
            <a:r>
              <a:rPr lang="en-US" sz="1400" dirty="0" smtClean="0">
                <a:solidFill>
                  <a:schemeClr val="bg1"/>
                </a:solidFill>
              </a:rPr>
              <a:t> 8s </a:t>
            </a:r>
            <a:r>
              <a:rPr lang="en-US" sz="1400" dirty="0" err="1" smtClean="0">
                <a:solidFill>
                  <a:schemeClr val="bg1"/>
                </a:solidFill>
              </a:rPr>
              <a:t>umožňující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zobrazení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postupého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plnění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mozkového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řečiště</a:t>
            </a:r>
            <a:r>
              <a:rPr lang="en-US" sz="1400" dirty="0" smtClean="0">
                <a:solidFill>
                  <a:schemeClr val="bg1"/>
                </a:solidFill>
              </a:rPr>
              <a:t> v </a:t>
            </a:r>
            <a:r>
              <a:rPr lang="en-US" sz="1400" dirty="0" err="1" smtClean="0">
                <a:solidFill>
                  <a:schemeClr val="bg1"/>
                </a:solidFill>
              </a:rPr>
              <a:t>arteriální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fázi</a:t>
            </a:r>
            <a:r>
              <a:rPr lang="en-US" sz="1400" dirty="0" smtClean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časné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žilní</a:t>
            </a:r>
            <a:r>
              <a:rPr lang="en-US" sz="1400" dirty="0" smtClean="0">
                <a:solidFill>
                  <a:schemeClr val="bg1"/>
                </a:solidFill>
              </a:rPr>
              <a:t> a </a:t>
            </a:r>
            <a:r>
              <a:rPr lang="en-US" sz="1400" dirty="0" err="1" smtClean="0">
                <a:solidFill>
                  <a:schemeClr val="bg1"/>
                </a:solidFill>
              </a:rPr>
              <a:t>pozdní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žilní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fázi</a:t>
            </a:r>
            <a:r>
              <a:rPr lang="en-US" sz="1400" dirty="0" smtClean="0">
                <a:solidFill>
                  <a:schemeClr val="bg1"/>
                </a:solidFill>
              </a:rPr>
              <a:t> a </a:t>
            </a:r>
            <a:r>
              <a:rPr lang="en-US" sz="1400" dirty="0" err="1" smtClean="0">
                <a:solidFill>
                  <a:schemeClr val="bg1"/>
                </a:solidFill>
              </a:rPr>
              <a:t>lepší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hodnocení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morfologie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kolaterálního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řečiště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za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uzávěrem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tepny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3442" y="2097422"/>
            <a:ext cx="4013171" cy="2321580"/>
            <a:chOff x="3683442" y="2097422"/>
            <a:chExt cx="4013171" cy="2321580"/>
          </a:xfrm>
        </p:grpSpPr>
        <p:cxnSp>
          <p:nvCxnSpPr>
            <p:cNvPr id="25" name="Straight Arrow Connector 24"/>
            <p:cNvCxnSpPr/>
            <p:nvPr/>
          </p:nvCxnSpPr>
          <p:spPr>
            <a:xfrm flipH="1" flipV="1">
              <a:off x="3716930" y="2097422"/>
              <a:ext cx="230420" cy="13500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 flipV="1">
              <a:off x="5580995" y="2114820"/>
              <a:ext cx="230420" cy="13500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7466193" y="2148893"/>
              <a:ext cx="230420" cy="13500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5580995" y="4284000"/>
              <a:ext cx="230420" cy="13500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7466193" y="4284000"/>
              <a:ext cx="230420" cy="13500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3683442" y="4284000"/>
              <a:ext cx="230420" cy="13500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5182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7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CT </a:t>
            </a:r>
            <a:r>
              <a:rPr lang="en-US" sz="2800" dirty="0" err="1" smtClean="0">
                <a:solidFill>
                  <a:srgbClr val="000000"/>
                </a:solidFill>
              </a:rPr>
              <a:t>perfúze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5000"/>
            <a:ext cx="8229600" cy="45259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err="1"/>
              <a:t>F</a:t>
            </a:r>
            <a:r>
              <a:rPr lang="en-US" sz="1600" b="1" dirty="0" err="1" smtClean="0"/>
              <a:t>unkční</a:t>
            </a:r>
            <a:r>
              <a:rPr lang="en-US" sz="1600" b="1" dirty="0" smtClean="0"/>
              <a:t> </a:t>
            </a:r>
            <a:r>
              <a:rPr lang="en-US" sz="1600" b="1" dirty="0" err="1"/>
              <a:t>vyšetření</a:t>
            </a:r>
            <a:r>
              <a:rPr lang="en-US" sz="1600" b="1" dirty="0"/>
              <a:t> </a:t>
            </a:r>
            <a:r>
              <a:rPr lang="en-US" sz="1600" b="1" dirty="0" err="1"/>
              <a:t>mozkové</a:t>
            </a:r>
            <a:r>
              <a:rPr lang="en-US" sz="1600" b="1" dirty="0"/>
              <a:t> </a:t>
            </a:r>
            <a:r>
              <a:rPr lang="en-US" sz="1600" b="1" dirty="0" err="1" smtClean="0"/>
              <a:t>tkáně</a:t>
            </a:r>
            <a:endParaRPr lang="en-US" sz="1600" b="1" dirty="0" smtClean="0"/>
          </a:p>
          <a:p>
            <a:pPr lvl="1" algn="just">
              <a:lnSpc>
                <a:spcPct val="150000"/>
              </a:lnSpc>
              <a:buFont typeface="Wingdings" charset="2"/>
              <a:buChar char="Ø"/>
            </a:pPr>
            <a:r>
              <a:rPr lang="en-US" sz="1600" dirty="0" smtClean="0"/>
              <a:t> </a:t>
            </a:r>
            <a:r>
              <a:rPr lang="en-US" sz="1600" dirty="0" err="1" smtClean="0"/>
              <a:t>charakterizuje</a:t>
            </a:r>
            <a:r>
              <a:rPr lang="en-US" sz="1600" dirty="0" smtClean="0"/>
              <a:t> </a:t>
            </a:r>
            <a:r>
              <a:rPr lang="en-US" sz="1600" dirty="0" err="1" smtClean="0"/>
              <a:t>stav</a:t>
            </a:r>
            <a:r>
              <a:rPr lang="en-US" sz="1600" dirty="0" smtClean="0"/>
              <a:t> </a:t>
            </a:r>
            <a:r>
              <a:rPr lang="en-US" sz="1600" dirty="0" err="1" smtClean="0"/>
              <a:t>průtoku</a:t>
            </a:r>
            <a:r>
              <a:rPr lang="en-US" sz="1600" dirty="0" smtClean="0"/>
              <a:t> </a:t>
            </a:r>
            <a:r>
              <a:rPr lang="en-US" sz="1600" dirty="0" err="1" smtClean="0"/>
              <a:t>krve</a:t>
            </a:r>
            <a:r>
              <a:rPr lang="en-US" sz="1600" dirty="0" smtClean="0"/>
              <a:t> </a:t>
            </a:r>
            <a:r>
              <a:rPr lang="en-US" sz="1600" dirty="0" err="1" smtClean="0"/>
              <a:t>mozkovou</a:t>
            </a:r>
            <a:r>
              <a:rPr lang="en-US" sz="1600" dirty="0" smtClean="0"/>
              <a:t> </a:t>
            </a:r>
            <a:r>
              <a:rPr lang="en-US" sz="1600" dirty="0" err="1" smtClean="0"/>
              <a:t>tkání</a:t>
            </a:r>
            <a:endParaRPr lang="en-US" sz="1600" dirty="0" smtClean="0"/>
          </a:p>
          <a:p>
            <a:pPr marL="457200" lvl="1" indent="0" algn="just">
              <a:lnSpc>
                <a:spcPct val="150000"/>
              </a:lnSpc>
              <a:buNone/>
            </a:pPr>
            <a:endParaRPr lang="en-US" sz="1600" dirty="0" smtClean="0"/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sym typeface="Wingdings" pitchFamily="2" charset="2"/>
              </a:rPr>
              <a:t>Slouží</a:t>
            </a:r>
            <a:r>
              <a:rPr lang="en-US" sz="1600" dirty="0" smtClean="0">
                <a:sym typeface="Wingdings" pitchFamily="2" charset="2"/>
              </a:rPr>
              <a:t> k </a:t>
            </a:r>
            <a:r>
              <a:rPr lang="en-US" sz="1600" dirty="0" err="1" smtClean="0">
                <a:sym typeface="Wingdings" pitchFamily="2" charset="2"/>
              </a:rPr>
              <a:t>identifikaci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b="1" dirty="0" err="1" smtClean="0">
                <a:sym typeface="Wingdings" pitchFamily="2" charset="2"/>
              </a:rPr>
              <a:t>jádra</a:t>
            </a:r>
            <a:r>
              <a:rPr lang="en-US" sz="1600" dirty="0" smtClean="0">
                <a:sym typeface="Wingdings" pitchFamily="2" charset="2"/>
              </a:rPr>
              <a:t> – </a:t>
            </a:r>
            <a:r>
              <a:rPr lang="en-US" sz="1600" b="1" dirty="0" smtClean="0">
                <a:sym typeface="Wingdings" pitchFamily="2" charset="2"/>
              </a:rPr>
              <a:t>“core” </a:t>
            </a:r>
            <a:r>
              <a:rPr lang="en-US" sz="1600" dirty="0" smtClean="0">
                <a:sym typeface="Wingdings" pitchFamily="2" charset="2"/>
              </a:rPr>
              <a:t>(</a:t>
            </a:r>
            <a:r>
              <a:rPr lang="en-US" sz="1600" dirty="0" err="1" smtClean="0">
                <a:sym typeface="Wingdings" pitchFamily="2" charset="2"/>
              </a:rPr>
              <a:t>nevratně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ischemicky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poškozená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tkáň</a:t>
            </a:r>
            <a:r>
              <a:rPr lang="en-US" sz="1600" dirty="0" smtClean="0">
                <a:sym typeface="Wingdings" pitchFamily="2" charset="2"/>
              </a:rPr>
              <a:t>) a </a:t>
            </a:r>
            <a:r>
              <a:rPr lang="en-US" sz="1600" b="1" dirty="0" err="1" smtClean="0">
                <a:sym typeface="Wingdings" pitchFamily="2" charset="2"/>
              </a:rPr>
              <a:t>penumbry</a:t>
            </a:r>
            <a:r>
              <a:rPr lang="en-US" sz="1600" dirty="0" smtClean="0">
                <a:sym typeface="Wingdings" pitchFamily="2" charset="2"/>
              </a:rPr>
              <a:t> (</a:t>
            </a:r>
            <a:r>
              <a:rPr lang="en-US" sz="1600" dirty="0" err="1" smtClean="0">
                <a:sym typeface="Wingdings" pitchFamily="2" charset="2"/>
              </a:rPr>
              <a:t>hypoperfundovaná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tkáň</a:t>
            </a:r>
            <a:r>
              <a:rPr lang="en-US" sz="1600" dirty="0" smtClean="0">
                <a:sym typeface="Wingdings" pitchFamily="2" charset="2"/>
              </a:rPr>
              <a:t>, </a:t>
            </a:r>
            <a:r>
              <a:rPr lang="en-US" sz="1600" dirty="0" err="1" smtClean="0">
                <a:sym typeface="Wingdings" pitchFamily="2" charset="2"/>
              </a:rPr>
              <a:t>kterou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lze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při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včasném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zahájení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léčby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mozkového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infarktu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zachránit</a:t>
            </a:r>
            <a:r>
              <a:rPr lang="en-US" sz="1600" dirty="0" smtClean="0">
                <a:sym typeface="Wingdings" pitchFamily="2" charset="2"/>
              </a:rPr>
              <a:t>)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1600" dirty="0" smtClean="0">
              <a:sym typeface="Wingdings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ym typeface="Wingdings" pitchFamily="2" charset="2"/>
              </a:rPr>
              <a:t>K </a:t>
            </a:r>
            <a:r>
              <a:rPr lang="en-US" sz="1600" dirty="0" err="1" smtClean="0">
                <a:sym typeface="Wingdings" pitchFamily="2" charset="2"/>
              </a:rPr>
              <a:t>výpočtu</a:t>
            </a:r>
            <a:r>
              <a:rPr lang="en-US" sz="1600" dirty="0" smtClean="0">
                <a:sym typeface="Wingdings" pitchFamily="2" charset="2"/>
              </a:rPr>
              <a:t> CT </a:t>
            </a:r>
            <a:r>
              <a:rPr lang="en-US" sz="1600" dirty="0" err="1" smtClean="0">
                <a:sym typeface="Wingdings" pitchFamily="2" charset="2"/>
              </a:rPr>
              <a:t>perfúzních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parametrů</a:t>
            </a:r>
            <a:r>
              <a:rPr lang="en-US" sz="1600" dirty="0" smtClean="0">
                <a:sym typeface="Wingdings" pitchFamily="2" charset="2"/>
              </a:rPr>
              <a:t> se </a:t>
            </a:r>
            <a:r>
              <a:rPr lang="en-US" sz="1600" dirty="0" err="1" smtClean="0">
                <a:sym typeface="Wingdings" pitchFamily="2" charset="2"/>
              </a:rPr>
              <a:t>využívají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různé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matematické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modely</a:t>
            </a:r>
            <a:r>
              <a:rPr lang="en-US" sz="1600" dirty="0" smtClean="0">
                <a:sym typeface="Wingdings" pitchFamily="2" charset="2"/>
              </a:rPr>
              <a:t> (</a:t>
            </a:r>
            <a:r>
              <a:rPr lang="en-US" sz="1600" dirty="0" err="1" smtClean="0">
                <a:sym typeface="Wingdings" pitchFamily="2" charset="2"/>
              </a:rPr>
              <a:t>např</a:t>
            </a:r>
            <a:r>
              <a:rPr lang="en-US" sz="1600" dirty="0" smtClean="0">
                <a:sym typeface="Wingdings" pitchFamily="2" charset="2"/>
              </a:rPr>
              <a:t>. first past </a:t>
            </a:r>
            <a:r>
              <a:rPr lang="en-US" sz="1600" dirty="0" err="1" smtClean="0">
                <a:sym typeface="Wingdings" pitchFamily="2" charset="2"/>
              </a:rPr>
              <a:t>efect</a:t>
            </a:r>
            <a:r>
              <a:rPr lang="en-US" sz="1600" dirty="0" smtClean="0">
                <a:sym typeface="Wingdings" pitchFamily="2" charset="2"/>
              </a:rPr>
              <a:t> – </a:t>
            </a:r>
            <a:r>
              <a:rPr lang="en-US" sz="1600" dirty="0" err="1" smtClean="0">
                <a:sym typeface="Wingdings" pitchFamily="2" charset="2"/>
              </a:rPr>
              <a:t>snímání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koncentrace</a:t>
            </a:r>
            <a:r>
              <a:rPr lang="en-US" sz="1600" dirty="0" smtClean="0">
                <a:sym typeface="Wingdings" pitchFamily="2" charset="2"/>
              </a:rPr>
              <a:t> KL </a:t>
            </a:r>
            <a:r>
              <a:rPr lang="en-US" sz="1600" dirty="0" err="1" smtClean="0">
                <a:sym typeface="Wingdings" pitchFamily="2" charset="2"/>
              </a:rPr>
              <a:t>během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prvního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průchodu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bolusu</a:t>
            </a:r>
            <a:r>
              <a:rPr lang="en-US" sz="1600" dirty="0" smtClean="0">
                <a:sym typeface="Wingdings" pitchFamily="2" charset="2"/>
              </a:rPr>
              <a:t> KL), </a:t>
            </a:r>
            <a:r>
              <a:rPr lang="en-US" sz="1600" dirty="0" err="1" smtClean="0">
                <a:sym typeface="Wingdings" pitchFamily="2" charset="2"/>
              </a:rPr>
              <a:t>současné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modely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využívají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metodu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i="1" dirty="0" err="1" smtClean="0">
                <a:sym typeface="Wingdings" pitchFamily="2" charset="2"/>
              </a:rPr>
              <a:t>dekonvoluce</a:t>
            </a:r>
            <a:r>
              <a:rPr lang="en-US" sz="1600" i="1" dirty="0" smtClean="0">
                <a:sym typeface="Wingdings" pitchFamily="2" charset="2"/>
              </a:rPr>
              <a:t> </a:t>
            </a:r>
            <a:r>
              <a:rPr lang="en-US" sz="1600" dirty="0" smtClean="0">
                <a:sym typeface="Wingdings" pitchFamily="2" charset="2"/>
              </a:rPr>
              <a:t>(</a:t>
            </a:r>
            <a:r>
              <a:rPr lang="en-US" sz="1600" dirty="0" err="1" smtClean="0">
                <a:sym typeface="Wingdings" pitchFamily="2" charset="2"/>
              </a:rPr>
              <a:t>proces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výpočtu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perfuze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na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základě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změřených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/>
              <a:t>arteriálních</a:t>
            </a:r>
            <a:r>
              <a:rPr lang="en-US" sz="1600" dirty="0"/>
              <a:t> a </a:t>
            </a:r>
            <a:r>
              <a:rPr lang="en-US" sz="1600" dirty="0" err="1"/>
              <a:t>tkáňových</a:t>
            </a:r>
            <a:r>
              <a:rPr lang="en-US" sz="1600" dirty="0"/>
              <a:t> </a:t>
            </a:r>
            <a:r>
              <a:rPr lang="en-US" sz="1600" dirty="0" err="1" smtClean="0"/>
              <a:t>koncetrací</a:t>
            </a:r>
            <a:r>
              <a:rPr lang="en-US" sz="1600" dirty="0" smtClean="0"/>
              <a:t> KL)</a:t>
            </a:r>
            <a:endParaRPr lang="en-US" sz="1600" i="1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0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Neuroradiologie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sz="1600" dirty="0"/>
              <a:t>obor radiologie zabývající se </a:t>
            </a:r>
            <a:r>
              <a:rPr lang="cs-CZ" sz="1600" dirty="0" smtClean="0"/>
              <a:t>změnami </a:t>
            </a:r>
            <a:r>
              <a:rPr lang="cs-CZ" sz="1600" dirty="0"/>
              <a:t>mozku a </a:t>
            </a:r>
            <a:r>
              <a:rPr lang="cs-CZ" sz="1600" dirty="0" smtClean="0"/>
              <a:t>míchy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64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CTP </a:t>
            </a:r>
            <a:r>
              <a:rPr lang="en-US" sz="2800" dirty="0" err="1" smtClean="0">
                <a:solidFill>
                  <a:srgbClr val="000000"/>
                </a:solidFill>
              </a:rPr>
              <a:t>parametry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/>
              <a:t>CBF</a:t>
            </a:r>
            <a:r>
              <a:rPr lang="en-US" sz="1600" dirty="0" smtClean="0"/>
              <a:t> (cerebral blood flow) – </a:t>
            </a:r>
            <a:r>
              <a:rPr lang="en-US" sz="1600" dirty="0" err="1" smtClean="0"/>
              <a:t>průtok</a:t>
            </a:r>
            <a:r>
              <a:rPr lang="en-US" sz="1600" dirty="0" smtClean="0"/>
              <a:t> </a:t>
            </a:r>
            <a:r>
              <a:rPr lang="en-US" sz="1600" dirty="0" err="1" smtClean="0"/>
              <a:t>krve</a:t>
            </a:r>
            <a:r>
              <a:rPr lang="en-US" sz="1600" dirty="0" smtClean="0"/>
              <a:t> </a:t>
            </a:r>
            <a:r>
              <a:rPr lang="en-US" sz="1600" dirty="0" err="1" smtClean="0"/>
              <a:t>objemem</a:t>
            </a:r>
            <a:r>
              <a:rPr lang="en-US" sz="1600" dirty="0" smtClean="0"/>
              <a:t> </a:t>
            </a:r>
            <a:r>
              <a:rPr lang="en-US" sz="1600" dirty="0" err="1" smtClean="0"/>
              <a:t>tkáně</a:t>
            </a:r>
            <a:r>
              <a:rPr lang="cs-CZ" sz="1600" dirty="0" smtClean="0"/>
              <a:t> mozku</a:t>
            </a:r>
            <a:r>
              <a:rPr lang="en-US" sz="1600" dirty="0" smtClean="0"/>
              <a:t>, ml/min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b="1" dirty="0" smtClean="0"/>
              <a:t>CBV</a:t>
            </a:r>
            <a:r>
              <a:rPr lang="en-US" sz="1600" dirty="0" smtClean="0"/>
              <a:t> (cerebral blood volume) – </a:t>
            </a:r>
            <a:r>
              <a:rPr lang="en-US" sz="1600" dirty="0" err="1" smtClean="0"/>
              <a:t>množství</a:t>
            </a:r>
            <a:r>
              <a:rPr lang="en-US" sz="1600" dirty="0" smtClean="0"/>
              <a:t> </a:t>
            </a:r>
            <a:r>
              <a:rPr lang="en-US" sz="1600" dirty="0" err="1" smtClean="0"/>
              <a:t>krve</a:t>
            </a:r>
            <a:r>
              <a:rPr lang="en-US" sz="1600" dirty="0" smtClean="0"/>
              <a:t> v </a:t>
            </a:r>
            <a:r>
              <a:rPr lang="en-US" sz="1600" dirty="0" err="1" smtClean="0"/>
              <a:t>určitém</a:t>
            </a:r>
            <a:r>
              <a:rPr lang="en-US" sz="1600" dirty="0" smtClean="0"/>
              <a:t> </a:t>
            </a:r>
            <a:r>
              <a:rPr lang="en-US" sz="1600" dirty="0" err="1" smtClean="0"/>
              <a:t>objemu</a:t>
            </a:r>
            <a:r>
              <a:rPr lang="en-US" sz="1600" dirty="0" smtClean="0"/>
              <a:t> </a:t>
            </a:r>
            <a:r>
              <a:rPr lang="en-US" sz="1600" dirty="0" err="1" smtClean="0"/>
              <a:t>tkáně</a:t>
            </a:r>
            <a:r>
              <a:rPr lang="cs-CZ" sz="1600" dirty="0" smtClean="0"/>
              <a:t> mozku</a:t>
            </a:r>
            <a:r>
              <a:rPr lang="en-US" sz="1600" dirty="0" smtClean="0"/>
              <a:t>, ml/min/100g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b="1" dirty="0" smtClean="0"/>
              <a:t>MTT</a:t>
            </a:r>
            <a:r>
              <a:rPr lang="en-US" sz="1600" dirty="0" smtClean="0"/>
              <a:t> (mean transit time) – </a:t>
            </a:r>
            <a:r>
              <a:rPr lang="en-US" sz="1600" dirty="0" err="1" smtClean="0"/>
              <a:t>doba</a:t>
            </a:r>
            <a:r>
              <a:rPr lang="en-US" sz="1600" dirty="0" smtClean="0"/>
              <a:t> </a:t>
            </a:r>
            <a:r>
              <a:rPr lang="en-US" sz="1600" dirty="0" err="1" smtClean="0"/>
              <a:t>průtoku</a:t>
            </a:r>
            <a:r>
              <a:rPr lang="en-US" sz="1600" dirty="0" smtClean="0"/>
              <a:t> KL </a:t>
            </a:r>
            <a:r>
              <a:rPr lang="en-US" sz="1600" dirty="0" err="1" smtClean="0"/>
              <a:t>sledovanou</a:t>
            </a:r>
            <a:r>
              <a:rPr lang="en-US" sz="1600" dirty="0" smtClean="0"/>
              <a:t> </a:t>
            </a:r>
            <a:r>
              <a:rPr lang="en-US" sz="1600" dirty="0" err="1" smtClean="0"/>
              <a:t>oblastí</a:t>
            </a:r>
            <a:endParaRPr lang="en-US" sz="1600" dirty="0" smtClean="0"/>
          </a:p>
        </p:txBody>
      </p:sp>
      <p:pic>
        <p:nvPicPr>
          <p:cNvPr id="18435" name="Picture 3" descr="Snímek obrazovky 2015-05-24 v 21.22.4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5528" y="4789488"/>
            <a:ext cx="3073400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5865511" y="5334477"/>
            <a:ext cx="1968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CBF=CBV/MTT</a:t>
            </a:r>
          </a:p>
        </p:txBody>
      </p:sp>
    </p:spTree>
    <p:extLst>
      <p:ext uri="{BB962C8B-B14F-4D97-AF65-F5344CB8AC3E}">
        <p14:creationId xmlns:p14="http://schemas.microsoft.com/office/powerpoint/2010/main" val="340472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CTP </a:t>
            </a:r>
            <a:r>
              <a:rPr lang="en-US" sz="2800" dirty="0" err="1" smtClean="0"/>
              <a:t>parametry</a:t>
            </a:r>
            <a:r>
              <a:rPr lang="en-US" sz="2800" dirty="0" smtClean="0"/>
              <a:t> 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600" b="1" dirty="0" smtClean="0"/>
              <a:t>TTP</a:t>
            </a:r>
            <a:r>
              <a:rPr lang="en-US" sz="1600" dirty="0" smtClean="0"/>
              <a:t> (time to peak) – </a:t>
            </a:r>
            <a:r>
              <a:rPr lang="en-US" sz="1600" dirty="0" err="1" smtClean="0"/>
              <a:t>doba</a:t>
            </a:r>
            <a:r>
              <a:rPr lang="en-US" sz="1600" dirty="0" smtClean="0"/>
              <a:t> do max. </a:t>
            </a:r>
            <a:r>
              <a:rPr lang="en-US" sz="1600" dirty="0" err="1" smtClean="0"/>
              <a:t>denzity</a:t>
            </a:r>
            <a:r>
              <a:rPr lang="en-US" sz="1600" dirty="0" smtClean="0"/>
              <a:t> KL </a:t>
            </a:r>
            <a:r>
              <a:rPr lang="en-US" sz="1600" dirty="0" err="1" smtClean="0"/>
              <a:t>ve</a:t>
            </a:r>
            <a:r>
              <a:rPr lang="en-US" sz="1600" dirty="0" smtClean="0"/>
              <a:t> </a:t>
            </a:r>
            <a:r>
              <a:rPr lang="en-US" sz="1600" dirty="0" err="1" smtClean="0"/>
              <a:t>snímané</a:t>
            </a:r>
            <a:r>
              <a:rPr lang="en-US" sz="1600" dirty="0" smtClean="0"/>
              <a:t> </a:t>
            </a:r>
            <a:r>
              <a:rPr lang="en-US" sz="1600" dirty="0" err="1" smtClean="0"/>
              <a:t>oblasti</a:t>
            </a:r>
            <a:r>
              <a:rPr lang="cs-CZ" sz="1600" dirty="0" smtClean="0"/>
              <a:t> mozku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b="1" dirty="0"/>
              <a:t>T0</a:t>
            </a:r>
            <a:r>
              <a:rPr lang="en-US" sz="1600" dirty="0"/>
              <a:t> – </a:t>
            </a:r>
            <a:r>
              <a:rPr lang="en-US" sz="1600" dirty="0" err="1"/>
              <a:t>vyjadřuje</a:t>
            </a:r>
            <a:r>
              <a:rPr lang="en-US" sz="1600" dirty="0"/>
              <a:t> </a:t>
            </a:r>
            <a:r>
              <a:rPr lang="en-US" sz="1600" dirty="0" err="1"/>
              <a:t>zpoždění</a:t>
            </a:r>
            <a:r>
              <a:rPr lang="en-US" sz="1600" dirty="0"/>
              <a:t> </a:t>
            </a:r>
            <a:r>
              <a:rPr lang="en-US" sz="1600" dirty="0" err="1"/>
              <a:t>přítoku</a:t>
            </a:r>
            <a:r>
              <a:rPr lang="en-US" sz="1600" dirty="0"/>
              <a:t> KL do </a:t>
            </a:r>
            <a:r>
              <a:rPr lang="en-US" sz="1600" dirty="0" err="1"/>
              <a:t>sledované</a:t>
            </a:r>
            <a:r>
              <a:rPr lang="en-US" sz="1600" dirty="0"/>
              <a:t> </a:t>
            </a:r>
            <a:r>
              <a:rPr lang="en-US" sz="1600" dirty="0" err="1"/>
              <a:t>oblasti</a:t>
            </a:r>
            <a:r>
              <a:rPr lang="cs-CZ" sz="1600" dirty="0"/>
              <a:t> </a:t>
            </a:r>
            <a:r>
              <a:rPr lang="cs-CZ" sz="1600" dirty="0" smtClean="0"/>
              <a:t>mozku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b="1" dirty="0" err="1" smtClean="0"/>
              <a:t>Tmax</a:t>
            </a:r>
            <a:r>
              <a:rPr lang="en-US" sz="1600" dirty="0" smtClean="0"/>
              <a:t> – T0 + ½ MTT</a:t>
            </a:r>
          </a:p>
          <a:p>
            <a:pPr>
              <a:lnSpc>
                <a:spcPct val="150000"/>
              </a:lnSpc>
            </a:pPr>
            <a:endParaRPr lang="cs-CZ" sz="1600" dirty="0" smtClean="0"/>
          </a:p>
          <a:p>
            <a:pPr>
              <a:lnSpc>
                <a:spcPct val="150000"/>
              </a:lnSpc>
            </a:pPr>
            <a:r>
              <a:rPr lang="cs-CZ" sz="1600" b="1" dirty="0" smtClean="0"/>
              <a:t>PS</a:t>
            </a:r>
            <a:r>
              <a:rPr lang="cs-CZ" sz="1600" dirty="0" smtClean="0"/>
              <a:t> (permeability </a:t>
            </a:r>
            <a:r>
              <a:rPr lang="cs-CZ" sz="1600" dirty="0" err="1" smtClean="0"/>
              <a:t>surface</a:t>
            </a:r>
            <a:r>
              <a:rPr lang="cs-CZ" sz="1600" dirty="0" smtClean="0"/>
              <a:t> area </a:t>
            </a:r>
            <a:r>
              <a:rPr lang="cs-CZ" sz="1600" dirty="0" err="1" smtClean="0"/>
              <a:t>product</a:t>
            </a:r>
            <a:r>
              <a:rPr lang="cs-CZ" sz="1600" dirty="0" smtClean="0"/>
              <a:t>) – </a:t>
            </a:r>
            <a:r>
              <a:rPr lang="en-US" sz="1600" dirty="0" err="1" smtClean="0"/>
              <a:t>vyjadřuje</a:t>
            </a:r>
            <a:r>
              <a:rPr lang="en-US" sz="1600" dirty="0" smtClean="0"/>
              <a:t> </a:t>
            </a:r>
            <a:r>
              <a:rPr lang="en-US" sz="1600" dirty="0" err="1" smtClean="0"/>
              <a:t>poškození</a:t>
            </a:r>
            <a:r>
              <a:rPr lang="en-US" sz="1600" dirty="0" smtClean="0"/>
              <a:t> </a:t>
            </a:r>
            <a:r>
              <a:rPr lang="en-US" sz="1600" dirty="0" err="1" smtClean="0"/>
              <a:t>hemato-encefalické</a:t>
            </a:r>
            <a:r>
              <a:rPr lang="en-US" sz="1600" dirty="0" smtClean="0"/>
              <a:t> </a:t>
            </a:r>
            <a:r>
              <a:rPr lang="en-US" sz="1600" dirty="0" err="1" smtClean="0"/>
              <a:t>bariéry</a:t>
            </a:r>
            <a:r>
              <a:rPr lang="en-US" sz="1600" dirty="0" smtClean="0"/>
              <a:t>, </a:t>
            </a:r>
            <a:r>
              <a:rPr lang="en-US" sz="1600" dirty="0" err="1" smtClean="0"/>
              <a:t>extravasaci</a:t>
            </a:r>
            <a:r>
              <a:rPr lang="en-US" sz="1600" dirty="0" smtClean="0"/>
              <a:t> KL z </a:t>
            </a:r>
            <a:r>
              <a:rPr lang="en-US" sz="1600" dirty="0" err="1" smtClean="0"/>
              <a:t>cévního</a:t>
            </a:r>
            <a:r>
              <a:rPr lang="en-US" sz="1600" dirty="0" smtClean="0"/>
              <a:t> </a:t>
            </a:r>
            <a:r>
              <a:rPr lang="en-US" sz="1600" dirty="0" err="1" smtClean="0"/>
              <a:t>řečiště</a:t>
            </a:r>
            <a:r>
              <a:rPr lang="en-US" sz="1600" dirty="0" smtClean="0"/>
              <a:t> do </a:t>
            </a:r>
            <a:r>
              <a:rPr lang="en-US" sz="1600" dirty="0" err="1" smtClean="0"/>
              <a:t>mozkové</a:t>
            </a:r>
            <a:r>
              <a:rPr lang="en-US" sz="1600" dirty="0" smtClean="0"/>
              <a:t> </a:t>
            </a:r>
            <a:r>
              <a:rPr lang="en-US" sz="1600" dirty="0" err="1" smtClean="0"/>
              <a:t>tkáně</a:t>
            </a:r>
            <a:r>
              <a:rPr lang="en-US" sz="1600" dirty="0" smtClean="0"/>
              <a:t> (</a:t>
            </a:r>
            <a:r>
              <a:rPr lang="en-US" sz="1600" dirty="0" err="1" smtClean="0"/>
              <a:t>slouží</a:t>
            </a:r>
            <a:r>
              <a:rPr lang="en-US" sz="1600" dirty="0" smtClean="0"/>
              <a:t> </a:t>
            </a:r>
            <a:r>
              <a:rPr lang="en-US" sz="1600" dirty="0" err="1" smtClean="0"/>
              <a:t>ke</a:t>
            </a:r>
            <a:r>
              <a:rPr lang="en-US" sz="1600" dirty="0" smtClean="0"/>
              <a:t> </a:t>
            </a:r>
            <a:r>
              <a:rPr lang="en-US" sz="1600" dirty="0" err="1" smtClean="0"/>
              <a:t>stanovení</a:t>
            </a:r>
            <a:r>
              <a:rPr lang="en-US" sz="1600" dirty="0" smtClean="0"/>
              <a:t> </a:t>
            </a:r>
            <a:r>
              <a:rPr lang="en-US" sz="1600" dirty="0" err="1" smtClean="0"/>
              <a:t>poškození</a:t>
            </a:r>
            <a:r>
              <a:rPr lang="en-US" sz="1600" dirty="0" smtClean="0"/>
              <a:t> </a:t>
            </a:r>
            <a:r>
              <a:rPr lang="en-US" sz="1600" dirty="0" err="1" smtClean="0"/>
              <a:t>hemato-encefalické</a:t>
            </a:r>
            <a:r>
              <a:rPr lang="en-US" sz="1600" dirty="0" smtClean="0"/>
              <a:t> </a:t>
            </a:r>
            <a:r>
              <a:rPr lang="en-US" sz="1600" dirty="0" err="1" smtClean="0"/>
              <a:t>bariéry</a:t>
            </a:r>
            <a:r>
              <a:rPr lang="en-US" sz="1600" dirty="0" smtClean="0"/>
              <a:t> = “</a:t>
            </a:r>
            <a:r>
              <a:rPr lang="en-US" sz="1600" dirty="0" err="1" smtClean="0"/>
              <a:t>prosakování</a:t>
            </a:r>
            <a:r>
              <a:rPr lang="en-US" sz="1600" dirty="0" smtClean="0"/>
              <a:t> </a:t>
            </a:r>
            <a:r>
              <a:rPr lang="en-US" sz="1600" dirty="0" err="1" smtClean="0"/>
              <a:t>kontrastu</a:t>
            </a:r>
            <a:r>
              <a:rPr lang="en-US" sz="1600" dirty="0" smtClean="0"/>
              <a:t> do </a:t>
            </a:r>
            <a:r>
              <a:rPr lang="en-US" sz="1600" dirty="0" err="1" smtClean="0"/>
              <a:t>mozkového</a:t>
            </a:r>
            <a:r>
              <a:rPr lang="en-US" sz="1600" dirty="0" smtClean="0"/>
              <a:t> </a:t>
            </a:r>
            <a:r>
              <a:rPr lang="en-US" sz="1600" dirty="0" err="1" smtClean="0"/>
              <a:t>parenchymu</a:t>
            </a:r>
            <a:r>
              <a:rPr lang="en-US" sz="1600" dirty="0" smtClean="0"/>
              <a:t>”)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6493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CTP </a:t>
            </a:r>
            <a:r>
              <a:rPr lang="en-US" sz="2800" dirty="0" err="1" smtClean="0"/>
              <a:t>charakteristiky</a:t>
            </a:r>
            <a:r>
              <a:rPr lang="en-US" sz="2800" dirty="0" smtClean="0"/>
              <a:t> </a:t>
            </a:r>
            <a:r>
              <a:rPr lang="en-US" sz="2800" dirty="0" err="1" smtClean="0"/>
              <a:t>jádra</a:t>
            </a:r>
            <a:r>
              <a:rPr lang="en-US" sz="2800" dirty="0" smtClean="0"/>
              <a:t> a </a:t>
            </a:r>
            <a:r>
              <a:rPr lang="en-US" sz="2800" dirty="0" err="1" smtClean="0"/>
              <a:t>penumbry</a:t>
            </a:r>
            <a:endParaRPr lang="en-US" sz="28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826186" y="2039211"/>
            <a:ext cx="5610731" cy="2132468"/>
            <a:chOff x="392841" y="3387679"/>
            <a:chExt cx="7072597" cy="2823632"/>
          </a:xfrm>
        </p:grpSpPr>
        <p:pic>
          <p:nvPicPr>
            <p:cNvPr id="5" name="Picture 4" descr="MTT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3" t="6203" r="16631" b="17806"/>
            <a:stretch/>
          </p:blipFill>
          <p:spPr>
            <a:xfrm>
              <a:off x="392841" y="3387679"/>
              <a:ext cx="2327783" cy="2823632"/>
            </a:xfrm>
            <a:prstGeom prst="rect">
              <a:avLst/>
            </a:prstGeom>
          </p:spPr>
        </p:pic>
        <p:pic>
          <p:nvPicPr>
            <p:cNvPr id="6" name="Picture 5" descr="CBF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0" t="6204" r="16763" b="17806"/>
            <a:stretch/>
          </p:blipFill>
          <p:spPr>
            <a:xfrm>
              <a:off x="2720624" y="3387679"/>
              <a:ext cx="2318933" cy="2823632"/>
            </a:xfrm>
            <a:prstGeom prst="rect">
              <a:avLst/>
            </a:prstGeom>
          </p:spPr>
        </p:pic>
        <p:pic>
          <p:nvPicPr>
            <p:cNvPr id="7" name="Picture 6" descr="CBV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3" t="7633" r="16525" b="18896"/>
            <a:stretch/>
          </p:blipFill>
          <p:spPr>
            <a:xfrm>
              <a:off x="5039557" y="3387679"/>
              <a:ext cx="2425881" cy="2823632"/>
            </a:xfrm>
            <a:prstGeom prst="rect">
              <a:avLst/>
            </a:prstGeom>
          </p:spPr>
        </p:pic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750881"/>
              </p:ext>
            </p:extLst>
          </p:nvPr>
        </p:nvGraphicFramePr>
        <p:xfrm>
          <a:off x="1148207" y="5028883"/>
          <a:ext cx="6905530" cy="112096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81106"/>
                <a:gridCol w="1381106"/>
                <a:gridCol w="1381106"/>
                <a:gridCol w="1381106"/>
                <a:gridCol w="1381106"/>
              </a:tblGrid>
              <a:tr h="321206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MTT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CBF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CBV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Tmax</a:t>
                      </a:r>
                      <a:endParaRPr lang="en-US" dirty="0"/>
                    </a:p>
                  </a:txBody>
                  <a:tcPr/>
                </a:tc>
              </a:tr>
              <a:tr h="321206">
                <a:tc>
                  <a:txBody>
                    <a:bodyPr/>
                    <a:lstStyle/>
                    <a:p>
                      <a:r>
                        <a:rPr lang="en-US" dirty="0" smtClean="0"/>
                        <a:t>Penumbra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ym typeface="Wingdings"/>
                        </a:rPr>
                        <a:t>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ym typeface="Wingdings"/>
                        </a:rPr>
                        <a:t>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Norma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  <a:sym typeface="Wingdings"/>
                        </a:rPr>
                        <a:t>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/>
                        </a:rPr>
                        <a:t></a:t>
                      </a:r>
                      <a:endParaRPr lang="en-US" dirty="0" smtClean="0"/>
                    </a:p>
                  </a:txBody>
                  <a:tcPr/>
                </a:tc>
              </a:tr>
              <a:tr h="38944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Jádro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ym typeface="Wingdings"/>
                        </a:rPr>
                        <a:t>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ym typeface="Wingdings"/>
                        </a:rPr>
                        <a:t>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sym typeface="Wingdings"/>
                        </a:rPr>
                        <a:t>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/>
                        </a:rPr>
                        <a:t>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387129" y="4293873"/>
            <a:ext cx="69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MTT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75736" y="4293873"/>
            <a:ext cx="69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CBF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137192" y="4272333"/>
            <a:ext cx="69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CBV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5519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/>
          <p:cNvGrpSpPr>
            <a:grpSpLocks noChangeAspect="1"/>
          </p:cNvGrpSpPr>
          <p:nvPr/>
        </p:nvGrpSpPr>
        <p:grpSpPr bwMode="auto">
          <a:xfrm>
            <a:off x="1633502" y="706455"/>
            <a:ext cx="5668331" cy="3673341"/>
            <a:chOff x="330200" y="3680178"/>
            <a:chExt cx="3818467" cy="2516215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330200" y="3680178"/>
              <a:ext cx="3818467" cy="2516215"/>
              <a:chOff x="457200" y="2960511"/>
              <a:chExt cx="4229100" cy="2747433"/>
            </a:xfrm>
          </p:grpSpPr>
          <p:pic>
            <p:nvPicPr>
              <p:cNvPr id="9" name="Picture 3" descr="Snímek obrazovky 2015-05-26 v 11.12.56.png"/>
              <p:cNvPicPr>
                <a:picLocks noChangeAspect="1"/>
              </p:cNvPicPr>
              <p:nvPr/>
            </p:nvPicPr>
            <p:blipFill>
              <a:blip r:embed="rId3"/>
              <a:srcRect l="853"/>
              <a:stretch>
                <a:fillRect/>
              </a:stretch>
            </p:blipFill>
            <p:spPr bwMode="auto">
              <a:xfrm>
                <a:off x="457200" y="2960511"/>
                <a:ext cx="4229100" cy="1473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4" descr="Snímek obrazovky 2015-05-26 v 11.13.09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57200" y="4310944"/>
                <a:ext cx="4229100" cy="139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" name="Picture 6" descr="Snímek obrazovky 2015-05-26 v 11.14.54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22779" y="4798172"/>
              <a:ext cx="1326444" cy="265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 descr="Snímek obrazovky 2015-05-26 v 11.15.13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40556" y="5932394"/>
              <a:ext cx="1911350" cy="263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5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CT </a:t>
            </a:r>
            <a:r>
              <a:rPr lang="en-US" sz="2800" dirty="0" err="1" smtClean="0">
                <a:solidFill>
                  <a:schemeClr val="bg1"/>
                </a:solidFill>
              </a:rPr>
              <a:t>pe</a:t>
            </a:r>
            <a:r>
              <a:rPr lang="cs-CZ" sz="2800" dirty="0" err="1" smtClean="0">
                <a:solidFill>
                  <a:schemeClr val="bg1"/>
                </a:solidFill>
              </a:rPr>
              <a:t>rfúze</a:t>
            </a:r>
            <a:r>
              <a:rPr lang="cs-CZ" sz="2800" dirty="0" smtClean="0">
                <a:solidFill>
                  <a:schemeClr val="bg1"/>
                </a:solidFill>
              </a:rPr>
              <a:t> – interpretace výsledků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6823076" y="3983356"/>
            <a:ext cx="2320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RAPID </a:t>
            </a:r>
            <a:r>
              <a:rPr lang="en-US" sz="1600" i="1" dirty="0" err="1">
                <a:solidFill>
                  <a:schemeClr val="bg1"/>
                </a:solidFill>
              </a:rPr>
              <a:t>iSchemaView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65" y="4534336"/>
            <a:ext cx="8834195" cy="19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 smtClean="0">
                <a:solidFill>
                  <a:schemeClr val="bg1"/>
                </a:solidFill>
              </a:rPr>
              <a:t>Hodnota</a:t>
            </a:r>
            <a:r>
              <a:rPr lang="en-US" sz="1600" dirty="0" smtClean="0">
                <a:solidFill>
                  <a:schemeClr val="bg1"/>
                </a:solidFill>
              </a:rPr>
              <a:t> CBF pod 30 % </a:t>
            </a:r>
            <a:r>
              <a:rPr lang="en-US" sz="1600" dirty="0" err="1" smtClean="0">
                <a:solidFill>
                  <a:schemeClr val="bg1"/>
                </a:solidFill>
              </a:rPr>
              <a:t>kontralaterální</a:t>
            </a:r>
            <a:r>
              <a:rPr lang="en-US" sz="1600" dirty="0" smtClean="0">
                <a:solidFill>
                  <a:schemeClr val="bg1"/>
                </a:solidFill>
              </a:rPr>
              <a:t> (</a:t>
            </a:r>
            <a:r>
              <a:rPr lang="en-US" sz="1600" dirty="0" err="1" smtClean="0">
                <a:solidFill>
                  <a:schemeClr val="bg1"/>
                </a:solidFill>
              </a:rPr>
              <a:t>nepostižené</a:t>
            </a:r>
            <a:r>
              <a:rPr lang="en-US" sz="1600" dirty="0" smtClean="0">
                <a:solidFill>
                  <a:schemeClr val="bg1"/>
                </a:solidFill>
              </a:rPr>
              <a:t>) </a:t>
            </a:r>
            <a:r>
              <a:rPr lang="en-US" sz="1600" dirty="0" err="1" smtClean="0">
                <a:solidFill>
                  <a:schemeClr val="bg1"/>
                </a:solidFill>
              </a:rPr>
              <a:t>hemisféry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charakterizuje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jádro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ischemie</a:t>
            </a:r>
            <a:r>
              <a:rPr lang="en-US" sz="1600" dirty="0" smtClean="0">
                <a:solidFill>
                  <a:schemeClr val="bg1"/>
                </a:solidFill>
              </a:rPr>
              <a:t> (</a:t>
            </a:r>
            <a:r>
              <a:rPr lang="en-US" sz="1600" dirty="0" err="1" smtClean="0">
                <a:solidFill>
                  <a:schemeClr val="bg1"/>
                </a:solidFill>
              </a:rPr>
              <a:t>nevratně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poškozený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mozek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 err="1" smtClean="0">
                <a:solidFill>
                  <a:schemeClr val="bg1"/>
                </a:solidFill>
              </a:rPr>
              <a:t>Prodloužení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Tmax</a:t>
            </a:r>
            <a:r>
              <a:rPr lang="en-US" sz="1600" dirty="0" smtClean="0">
                <a:solidFill>
                  <a:schemeClr val="bg1"/>
                </a:solidFill>
              </a:rPr>
              <a:t> &gt; 6s </a:t>
            </a:r>
            <a:r>
              <a:rPr lang="en-US" sz="1600" dirty="0" err="1" smtClean="0">
                <a:solidFill>
                  <a:schemeClr val="bg1"/>
                </a:solidFill>
              </a:rPr>
              <a:t>charakterizuje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hypoperfundovanou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tkáň</a:t>
            </a:r>
            <a:r>
              <a:rPr lang="en-US" sz="1600" dirty="0" smtClean="0">
                <a:solidFill>
                  <a:schemeClr val="bg1"/>
                </a:solidFill>
              </a:rPr>
              <a:t> = </a:t>
            </a:r>
            <a:r>
              <a:rPr lang="en-US" sz="1600" dirty="0" err="1" smtClean="0">
                <a:solidFill>
                  <a:schemeClr val="bg1"/>
                </a:solidFill>
              </a:rPr>
              <a:t>tzv</a:t>
            </a:r>
            <a:r>
              <a:rPr lang="en-US" sz="1600" dirty="0" smtClean="0">
                <a:solidFill>
                  <a:schemeClr val="bg1"/>
                </a:solidFill>
              </a:rPr>
              <a:t>. </a:t>
            </a:r>
            <a:r>
              <a:rPr lang="en-US" sz="1600" dirty="0" err="1" smtClean="0">
                <a:solidFill>
                  <a:schemeClr val="bg1"/>
                </a:solidFill>
              </a:rPr>
              <a:t>ischemickou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penumbru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600" dirty="0" err="1" smtClean="0">
                <a:solidFill>
                  <a:schemeClr val="bg1"/>
                </a:solidFill>
              </a:rPr>
              <a:t>Rozdíl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těchto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dvou</a:t>
            </a:r>
            <a:r>
              <a:rPr lang="en-US" sz="1600" dirty="0" smtClean="0">
                <a:solidFill>
                  <a:schemeClr val="bg1"/>
                </a:solidFill>
              </a:rPr>
              <a:t> map </a:t>
            </a:r>
            <a:r>
              <a:rPr lang="en-US" sz="1600" dirty="0" err="1" smtClean="0">
                <a:solidFill>
                  <a:schemeClr val="bg1"/>
                </a:solidFill>
              </a:rPr>
              <a:t>vyjadřuje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objem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mozkové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tkáně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</a:rPr>
              <a:t>kterou</a:t>
            </a:r>
            <a:r>
              <a:rPr lang="en-US" sz="1600" dirty="0" smtClean="0">
                <a:solidFill>
                  <a:schemeClr val="bg1"/>
                </a:solidFill>
              </a:rPr>
              <a:t> je </a:t>
            </a:r>
            <a:r>
              <a:rPr lang="en-US" sz="1600" dirty="0" err="1" smtClean="0">
                <a:solidFill>
                  <a:schemeClr val="bg1"/>
                </a:solidFill>
              </a:rPr>
              <a:t>možné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včasnou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léčbou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ovlivnit</a:t>
            </a:r>
            <a:r>
              <a:rPr lang="en-US" sz="1600" dirty="0" smtClean="0">
                <a:solidFill>
                  <a:schemeClr val="bg1"/>
                </a:solidFill>
              </a:rPr>
              <a:t>               a </a:t>
            </a:r>
            <a:r>
              <a:rPr lang="en-US" sz="1600" dirty="0" err="1" smtClean="0">
                <a:solidFill>
                  <a:schemeClr val="bg1"/>
                </a:solidFill>
              </a:rPr>
              <a:t>včasným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otevřením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tepny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zachránit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85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1808677" y="903615"/>
            <a:ext cx="5693664" cy="4670540"/>
            <a:chOff x="1547664" y="764704"/>
            <a:chExt cx="5573851" cy="4572256"/>
          </a:xfrm>
        </p:grpSpPr>
        <p:pic>
          <p:nvPicPr>
            <p:cNvPr id="5" name="Obrázek 7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98" t="8761" r="16859" b="8263"/>
            <a:stretch/>
          </p:blipFill>
          <p:spPr bwMode="auto">
            <a:xfrm>
              <a:off x="1547664" y="3068960"/>
              <a:ext cx="1829435" cy="22675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Obrázek 8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8" t="3305" r="33744" b="38182"/>
            <a:stretch/>
          </p:blipFill>
          <p:spPr bwMode="auto">
            <a:xfrm>
              <a:off x="3419872" y="3068960"/>
              <a:ext cx="1830495" cy="22669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7" name="Skupina 18"/>
            <p:cNvGrpSpPr/>
            <p:nvPr/>
          </p:nvGrpSpPr>
          <p:grpSpPr>
            <a:xfrm>
              <a:off x="1691680" y="764704"/>
              <a:ext cx="5428743" cy="2612033"/>
              <a:chOff x="-1615894" y="3070316"/>
              <a:chExt cx="5428743" cy="2612033"/>
            </a:xfrm>
          </p:grpSpPr>
          <p:pic>
            <p:nvPicPr>
              <p:cNvPr id="20" name="Obrázek 6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07" t="22269" r="31822" b="16387"/>
              <a:stretch/>
            </p:blipFill>
            <p:spPr bwMode="auto">
              <a:xfrm>
                <a:off x="1984506" y="3070316"/>
                <a:ext cx="1828343" cy="226695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1" name="TextovéPole 16"/>
              <p:cNvSpPr txBox="1"/>
              <p:nvPr/>
            </p:nvSpPr>
            <p:spPr>
              <a:xfrm>
                <a:off x="-1615894" y="5374572"/>
                <a:ext cx="43204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/>
                  <a:t>D</a:t>
                </a:r>
              </a:p>
            </p:txBody>
          </p:sp>
        </p:grpSp>
        <p:sp>
          <p:nvSpPr>
            <p:cNvPr id="9" name="TextovéPole 14"/>
            <p:cNvSpPr txBox="1"/>
            <p:nvPr/>
          </p:nvSpPr>
          <p:spPr>
            <a:xfrm>
              <a:off x="5436096" y="76470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/>
                <a:t>C</a:t>
              </a:r>
            </a:p>
          </p:txBody>
        </p:sp>
        <p:sp>
          <p:nvSpPr>
            <p:cNvPr id="10" name="TextovéPole 15"/>
            <p:cNvSpPr txBox="1"/>
            <p:nvPr/>
          </p:nvSpPr>
          <p:spPr>
            <a:xfrm>
              <a:off x="3564000" y="3083403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/>
                <a:t>E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12174447">
              <a:off x="6343200" y="1836000"/>
              <a:ext cx="45719" cy="4885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Obrázek 3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3" t="7870" r="8224" b="1030"/>
            <a:stretch/>
          </p:blipFill>
          <p:spPr bwMode="auto">
            <a:xfrm>
              <a:off x="1547664" y="764704"/>
              <a:ext cx="1808914" cy="22675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Obrázek 4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8" t="10117" r="16346" b="8099"/>
            <a:stretch/>
          </p:blipFill>
          <p:spPr bwMode="auto">
            <a:xfrm>
              <a:off x="3419872" y="764704"/>
              <a:ext cx="1821744" cy="22675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Obdélník 10"/>
            <p:cNvSpPr/>
            <p:nvPr/>
          </p:nvSpPr>
          <p:spPr>
            <a:xfrm>
              <a:off x="4806000" y="2852936"/>
              <a:ext cx="432048" cy="1793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TextovéPole 12"/>
            <p:cNvSpPr txBox="1"/>
            <p:nvPr/>
          </p:nvSpPr>
          <p:spPr>
            <a:xfrm>
              <a:off x="1691680" y="76470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 smtClean="0">
                  <a:solidFill>
                    <a:schemeClr val="bg1"/>
                  </a:solidFill>
                </a:rPr>
                <a:t>A</a:t>
              </a:r>
              <a:endParaRPr lang="cs-CZ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ovéPole 13"/>
            <p:cNvSpPr txBox="1"/>
            <p:nvPr/>
          </p:nvSpPr>
          <p:spPr>
            <a:xfrm>
              <a:off x="3563888" y="76470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7" name="Isosceles Triangle 16"/>
            <p:cNvSpPr/>
            <p:nvPr/>
          </p:nvSpPr>
          <p:spPr>
            <a:xfrm rot="2305105">
              <a:off x="2242800" y="1800000"/>
              <a:ext cx="45719" cy="56418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 rot="2305105">
              <a:off x="4080525" y="1780913"/>
              <a:ext cx="45719" cy="56418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292080" y="3068960"/>
              <a:ext cx="1829435" cy="2268000"/>
              <a:chOff x="5292080" y="764704"/>
              <a:chExt cx="1829435" cy="2268000"/>
            </a:xfrm>
          </p:grpSpPr>
          <p:pic>
            <p:nvPicPr>
              <p:cNvPr id="8" name="Obrázek 2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83" t="13756" r="12914" b="-168"/>
              <a:stretch/>
            </p:blipFill>
            <p:spPr>
              <a:xfrm>
                <a:off x="5292080" y="764704"/>
                <a:ext cx="1829435" cy="2268000"/>
              </a:xfrm>
              <a:prstGeom prst="rect">
                <a:avLst/>
              </a:prstGeom>
            </p:spPr>
          </p:pic>
          <p:sp>
            <p:nvSpPr>
              <p:cNvPr id="19" name="TextovéPole 13"/>
              <p:cNvSpPr txBox="1"/>
              <p:nvPr/>
            </p:nvSpPr>
            <p:spPr>
              <a:xfrm>
                <a:off x="5436096" y="764704"/>
                <a:ext cx="43204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  <p:sp>
            <p:nvSpPr>
              <p:cNvPr id="4" name="Isosceles Triangle 3"/>
              <p:cNvSpPr/>
              <p:nvPr/>
            </p:nvSpPr>
            <p:spPr>
              <a:xfrm rot="12174447">
                <a:off x="5947200" y="1612800"/>
                <a:ext cx="45719" cy="4885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CMP – </a:t>
            </a:r>
            <a:r>
              <a:rPr lang="en-US" sz="2800" dirty="0" err="1" smtClean="0"/>
              <a:t>modelový</a:t>
            </a:r>
            <a:r>
              <a:rPr lang="en-US" sz="2800" dirty="0" smtClean="0"/>
              <a:t> </a:t>
            </a:r>
            <a:r>
              <a:rPr lang="en-US" sz="2800" dirty="0" err="1" smtClean="0"/>
              <a:t>příklad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83799" y="5606503"/>
            <a:ext cx="8772225" cy="119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/>
              <a:t>Na </a:t>
            </a:r>
            <a:r>
              <a:rPr lang="en-US" sz="1200" dirty="0" err="1"/>
              <a:t>nativním</a:t>
            </a:r>
            <a:r>
              <a:rPr lang="en-US" sz="1200" dirty="0"/>
              <a:t> CT (A) </a:t>
            </a:r>
            <a:r>
              <a:rPr lang="en-US" sz="1200" dirty="0" err="1"/>
              <a:t>nejsou</a:t>
            </a:r>
            <a:r>
              <a:rPr lang="en-US" sz="1200" dirty="0"/>
              <a:t> </a:t>
            </a:r>
            <a:r>
              <a:rPr lang="en-US" sz="1200" dirty="0" err="1"/>
              <a:t>patrné</a:t>
            </a:r>
            <a:r>
              <a:rPr lang="en-US" sz="1200" dirty="0"/>
              <a:t> </a:t>
            </a:r>
            <a:r>
              <a:rPr lang="en-US" sz="1200" dirty="0" err="1"/>
              <a:t>časné</a:t>
            </a:r>
            <a:r>
              <a:rPr lang="en-US" sz="1200" dirty="0"/>
              <a:t> </a:t>
            </a:r>
            <a:r>
              <a:rPr lang="en-US" sz="1200" dirty="0" err="1"/>
              <a:t>ischemické</a:t>
            </a:r>
            <a:r>
              <a:rPr lang="en-US" sz="1200" dirty="0"/>
              <a:t> </a:t>
            </a:r>
            <a:r>
              <a:rPr lang="en-US" sz="1200" dirty="0" err="1"/>
              <a:t>změny</a:t>
            </a:r>
            <a:r>
              <a:rPr lang="en-US" sz="1200" dirty="0"/>
              <a:t> (</a:t>
            </a:r>
            <a:r>
              <a:rPr lang="en-US" sz="1200" dirty="0" err="1"/>
              <a:t>setření</a:t>
            </a:r>
            <a:r>
              <a:rPr lang="en-US" sz="1200" dirty="0"/>
              <a:t> </a:t>
            </a:r>
            <a:r>
              <a:rPr lang="en-US" sz="1200" dirty="0" err="1"/>
              <a:t>rozdílu</a:t>
            </a:r>
            <a:r>
              <a:rPr lang="en-US" sz="1200" dirty="0"/>
              <a:t> </a:t>
            </a:r>
            <a:r>
              <a:rPr lang="en-US" sz="1200" dirty="0" err="1"/>
              <a:t>šedé</a:t>
            </a:r>
            <a:r>
              <a:rPr lang="en-US" sz="1200" dirty="0"/>
              <a:t> a </a:t>
            </a:r>
            <a:r>
              <a:rPr lang="en-US" sz="1200" dirty="0" err="1"/>
              <a:t>bílé</a:t>
            </a:r>
            <a:r>
              <a:rPr lang="en-US" sz="1200" dirty="0"/>
              <a:t> </a:t>
            </a:r>
            <a:r>
              <a:rPr lang="en-US" sz="1200" dirty="0" err="1"/>
              <a:t>hmoty</a:t>
            </a:r>
            <a:r>
              <a:rPr lang="en-US" sz="1200" dirty="0"/>
              <a:t>), je </a:t>
            </a:r>
            <a:r>
              <a:rPr lang="en-US" sz="1200" dirty="0" err="1"/>
              <a:t>zřetelná</a:t>
            </a:r>
            <a:r>
              <a:rPr lang="en-US" sz="1200" dirty="0"/>
              <a:t> </a:t>
            </a:r>
            <a:r>
              <a:rPr lang="en-US" sz="1200" dirty="0" err="1"/>
              <a:t>hyperdenzní</a:t>
            </a:r>
            <a:r>
              <a:rPr lang="en-US" sz="1200" dirty="0"/>
              <a:t> </a:t>
            </a:r>
            <a:r>
              <a:rPr lang="en-US" sz="1200" dirty="0" err="1"/>
              <a:t>střední</a:t>
            </a:r>
            <a:r>
              <a:rPr lang="en-US" sz="1200" dirty="0"/>
              <a:t> </a:t>
            </a:r>
            <a:r>
              <a:rPr lang="en-US" sz="1200" dirty="0" err="1" smtClean="0"/>
              <a:t>mozková</a:t>
            </a:r>
            <a:r>
              <a:rPr lang="en-US" sz="1200" dirty="0" smtClean="0"/>
              <a:t> </a:t>
            </a:r>
            <a:r>
              <a:rPr lang="en-US" sz="1200" dirty="0" err="1" smtClean="0"/>
              <a:t>tepna</a:t>
            </a:r>
            <a:r>
              <a:rPr lang="en-US" sz="1200" dirty="0" smtClean="0"/>
              <a:t> </a:t>
            </a:r>
            <a:r>
              <a:rPr lang="en-US" sz="1200" dirty="0"/>
              <a:t>(ACM) </a:t>
            </a:r>
            <a:r>
              <a:rPr lang="en-US" sz="1200" dirty="0" err="1"/>
              <a:t>vpravo</a:t>
            </a:r>
            <a:r>
              <a:rPr lang="en-US" sz="1200" dirty="0"/>
              <a:t> (šipka), </a:t>
            </a:r>
            <a:r>
              <a:rPr lang="en-US" sz="1200" dirty="0" err="1"/>
              <a:t>na</a:t>
            </a:r>
            <a:r>
              <a:rPr lang="en-US" sz="1200" dirty="0"/>
              <a:t> CT </a:t>
            </a:r>
            <a:r>
              <a:rPr lang="en-US" sz="1200" dirty="0" err="1"/>
              <a:t>angiografii</a:t>
            </a:r>
            <a:r>
              <a:rPr lang="en-US" sz="1200" dirty="0"/>
              <a:t> (B) je </a:t>
            </a:r>
            <a:r>
              <a:rPr lang="en-US" sz="1200" dirty="0" err="1"/>
              <a:t>patrný</a:t>
            </a:r>
            <a:r>
              <a:rPr lang="en-US" sz="1200" dirty="0"/>
              <a:t> </a:t>
            </a:r>
            <a:r>
              <a:rPr lang="en-US" sz="1200" dirty="0" err="1"/>
              <a:t>uzávěr</a:t>
            </a:r>
            <a:r>
              <a:rPr lang="en-US" sz="1200" dirty="0"/>
              <a:t> – </a:t>
            </a:r>
            <a:r>
              <a:rPr lang="en-US" sz="1200" dirty="0" err="1"/>
              <a:t>defekt</a:t>
            </a:r>
            <a:r>
              <a:rPr lang="en-US" sz="1200" dirty="0"/>
              <a:t> v </a:t>
            </a:r>
            <a:r>
              <a:rPr lang="en-US" sz="1200" dirty="0" err="1"/>
              <a:t>plnění</a:t>
            </a:r>
            <a:r>
              <a:rPr lang="en-US" sz="1200" dirty="0"/>
              <a:t> ACM </a:t>
            </a:r>
            <a:r>
              <a:rPr lang="en-US" sz="1200" dirty="0" err="1"/>
              <a:t>vpravo</a:t>
            </a:r>
            <a:r>
              <a:rPr lang="en-US" sz="1200" dirty="0"/>
              <a:t>. </a:t>
            </a:r>
            <a:r>
              <a:rPr lang="en-US" sz="1200" dirty="0" err="1"/>
              <a:t>Pacient</a:t>
            </a:r>
            <a:r>
              <a:rPr lang="en-US" sz="1200" dirty="0"/>
              <a:t> </a:t>
            </a:r>
            <a:r>
              <a:rPr lang="en-US" sz="1200" dirty="0" err="1"/>
              <a:t>byl</a:t>
            </a:r>
            <a:r>
              <a:rPr lang="en-US" sz="1200" dirty="0"/>
              <a:t> </a:t>
            </a:r>
            <a:r>
              <a:rPr lang="en-US" sz="1200" dirty="0" err="1"/>
              <a:t>indikován</a:t>
            </a:r>
            <a:r>
              <a:rPr lang="en-US" sz="1200" dirty="0"/>
              <a:t> k </a:t>
            </a:r>
            <a:r>
              <a:rPr lang="en-US" sz="1200" dirty="0" err="1"/>
              <a:t>mechanické</a:t>
            </a:r>
            <a:r>
              <a:rPr lang="en-US" sz="1200" dirty="0"/>
              <a:t> </a:t>
            </a:r>
            <a:r>
              <a:rPr lang="en-US" sz="1200" dirty="0" err="1"/>
              <a:t>rekanalizaci</a:t>
            </a:r>
            <a:r>
              <a:rPr lang="en-US" sz="1200" dirty="0"/>
              <a:t> (</a:t>
            </a:r>
            <a:r>
              <a:rPr lang="en-US" sz="1200" dirty="0" err="1"/>
              <a:t>otevření</a:t>
            </a:r>
            <a:r>
              <a:rPr lang="en-US" sz="1200" dirty="0"/>
              <a:t> </a:t>
            </a:r>
            <a:r>
              <a:rPr lang="en-US" sz="1200" dirty="0" err="1"/>
              <a:t>tepny</a:t>
            </a:r>
            <a:r>
              <a:rPr lang="en-US" sz="1200" dirty="0"/>
              <a:t> </a:t>
            </a:r>
            <a:r>
              <a:rPr lang="en-US" sz="1200" dirty="0" err="1"/>
              <a:t>instrumentáriem</a:t>
            </a:r>
            <a:r>
              <a:rPr lang="en-US" sz="1200" dirty="0"/>
              <a:t>),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vstupním</a:t>
            </a:r>
            <a:r>
              <a:rPr lang="en-US" sz="1200" dirty="0"/>
              <a:t> </a:t>
            </a:r>
            <a:r>
              <a:rPr lang="en-US" sz="1200" dirty="0" err="1"/>
              <a:t>nástřiku</a:t>
            </a:r>
            <a:r>
              <a:rPr lang="en-US" sz="1200" dirty="0"/>
              <a:t> je </a:t>
            </a:r>
            <a:r>
              <a:rPr lang="en-US" sz="1200" dirty="0" err="1"/>
              <a:t>patrný</a:t>
            </a:r>
            <a:r>
              <a:rPr lang="en-US" sz="1200" dirty="0"/>
              <a:t> </a:t>
            </a:r>
            <a:r>
              <a:rPr lang="en-US" sz="1200" dirty="0" err="1"/>
              <a:t>blok</a:t>
            </a:r>
            <a:r>
              <a:rPr lang="en-US" sz="1200" dirty="0"/>
              <a:t> v </a:t>
            </a:r>
            <a:r>
              <a:rPr lang="en-US" sz="1200" dirty="0" err="1"/>
              <a:t>plnění</a:t>
            </a:r>
            <a:r>
              <a:rPr lang="en-US" sz="1200" dirty="0"/>
              <a:t> </a:t>
            </a:r>
            <a:r>
              <a:rPr lang="en-US" sz="1200" dirty="0" err="1"/>
              <a:t>arteriálního</a:t>
            </a:r>
            <a:r>
              <a:rPr lang="en-US" sz="1200" dirty="0"/>
              <a:t> </a:t>
            </a:r>
            <a:r>
              <a:rPr lang="en-US" sz="1200" dirty="0" err="1"/>
              <a:t>stromu</a:t>
            </a:r>
            <a:r>
              <a:rPr lang="en-US" sz="1200" dirty="0"/>
              <a:t> v </a:t>
            </a:r>
            <a:r>
              <a:rPr lang="en-US" sz="1200" dirty="0" err="1"/>
              <a:t>povodí</a:t>
            </a:r>
            <a:r>
              <a:rPr lang="en-US" sz="1200" dirty="0"/>
              <a:t> ACM </a:t>
            </a:r>
            <a:r>
              <a:rPr lang="en-US" sz="1200" dirty="0" err="1"/>
              <a:t>vpravo</a:t>
            </a:r>
            <a:r>
              <a:rPr lang="en-US" sz="1200" dirty="0"/>
              <a:t> (C), </a:t>
            </a:r>
            <a:r>
              <a:rPr lang="en-US" sz="1200" dirty="0" err="1"/>
              <a:t>za</a:t>
            </a:r>
            <a:r>
              <a:rPr lang="en-US" sz="1200" dirty="0"/>
              <a:t> </a:t>
            </a:r>
            <a:r>
              <a:rPr lang="en-US" sz="1200" dirty="0" err="1"/>
              <a:t>pomocí</a:t>
            </a:r>
            <a:r>
              <a:rPr lang="en-US" sz="1200" dirty="0"/>
              <a:t> stent-</a:t>
            </a:r>
            <a:r>
              <a:rPr lang="en-US" sz="1200" dirty="0" err="1"/>
              <a:t>retrieveru</a:t>
            </a:r>
            <a:r>
              <a:rPr lang="en-US" sz="1200" dirty="0"/>
              <a:t> (D) </a:t>
            </a:r>
            <a:r>
              <a:rPr lang="en-US" sz="1200" dirty="0" err="1"/>
              <a:t>bylo</a:t>
            </a:r>
            <a:r>
              <a:rPr lang="en-US" sz="1200" dirty="0"/>
              <a:t> </a:t>
            </a:r>
            <a:r>
              <a:rPr lang="en-US" sz="1200" dirty="0" err="1"/>
              <a:t>dosaženo</a:t>
            </a:r>
            <a:r>
              <a:rPr lang="en-US" sz="1200" dirty="0"/>
              <a:t> </a:t>
            </a:r>
            <a:r>
              <a:rPr lang="en-US" sz="1200" dirty="0" err="1"/>
              <a:t>zprůchodnění</a:t>
            </a:r>
            <a:r>
              <a:rPr lang="en-US" sz="1200" dirty="0"/>
              <a:t> </a:t>
            </a:r>
            <a:r>
              <a:rPr lang="en-US" sz="1200" dirty="0" err="1"/>
              <a:t>tepny</a:t>
            </a:r>
            <a:r>
              <a:rPr lang="en-US" sz="1200" dirty="0"/>
              <a:t> a </a:t>
            </a:r>
            <a:r>
              <a:rPr lang="en-US" sz="1200" dirty="0" err="1"/>
              <a:t>obnovení</a:t>
            </a:r>
            <a:r>
              <a:rPr lang="en-US" sz="1200" dirty="0"/>
              <a:t> </a:t>
            </a:r>
            <a:r>
              <a:rPr lang="en-US" sz="1200" dirty="0" err="1"/>
              <a:t>plného</a:t>
            </a:r>
            <a:r>
              <a:rPr lang="en-US" sz="1200" dirty="0"/>
              <a:t> </a:t>
            </a:r>
            <a:r>
              <a:rPr lang="en-US" sz="1200" dirty="0" err="1"/>
              <a:t>průtoku</a:t>
            </a:r>
            <a:r>
              <a:rPr lang="en-US" sz="1200" dirty="0"/>
              <a:t> v </a:t>
            </a:r>
            <a:r>
              <a:rPr lang="en-US" sz="1200" dirty="0" err="1"/>
              <a:t>jejím</a:t>
            </a:r>
            <a:r>
              <a:rPr lang="en-US" sz="1200" dirty="0"/>
              <a:t> </a:t>
            </a:r>
            <a:r>
              <a:rPr lang="en-US" sz="1200" dirty="0" err="1"/>
              <a:t>povodí</a:t>
            </a:r>
            <a:r>
              <a:rPr lang="en-US" sz="1200" dirty="0"/>
              <a:t> (E). </a:t>
            </a:r>
            <a:r>
              <a:rPr lang="en-US" sz="1200" dirty="0" smtClean="0"/>
              <a:t>¨</a:t>
            </a:r>
          </a:p>
          <a:p>
            <a:pPr algn="just">
              <a:lnSpc>
                <a:spcPct val="120000"/>
              </a:lnSpc>
            </a:pPr>
            <a:r>
              <a:rPr lang="en-US" sz="1200" dirty="0" smtClean="0"/>
              <a:t>Na </a:t>
            </a:r>
            <a:r>
              <a:rPr lang="en-US" sz="1200" dirty="0" err="1"/>
              <a:t>kontrolním</a:t>
            </a:r>
            <a:r>
              <a:rPr lang="en-US" sz="1200" dirty="0"/>
              <a:t> </a:t>
            </a:r>
            <a:r>
              <a:rPr lang="en-US" sz="1200" dirty="0" err="1"/>
              <a:t>nativním</a:t>
            </a:r>
            <a:r>
              <a:rPr lang="en-US" sz="1200" dirty="0"/>
              <a:t> CT (F) </a:t>
            </a:r>
            <a:r>
              <a:rPr lang="en-US" sz="1200" dirty="0" err="1"/>
              <a:t>jsou</a:t>
            </a:r>
            <a:r>
              <a:rPr lang="en-US" sz="1200" dirty="0"/>
              <a:t> </a:t>
            </a:r>
            <a:r>
              <a:rPr lang="en-US" sz="1200" dirty="0" err="1"/>
              <a:t>jen</a:t>
            </a:r>
            <a:r>
              <a:rPr lang="en-US" sz="1200" dirty="0"/>
              <a:t> </a:t>
            </a:r>
            <a:r>
              <a:rPr lang="en-US" sz="1200" dirty="0" err="1"/>
              <a:t>minimální</a:t>
            </a:r>
            <a:r>
              <a:rPr lang="en-US" sz="1200" dirty="0"/>
              <a:t> </a:t>
            </a:r>
            <a:r>
              <a:rPr lang="en-US" sz="1200" dirty="0" err="1"/>
              <a:t>postichemické</a:t>
            </a:r>
            <a:r>
              <a:rPr lang="en-US" sz="1200" dirty="0"/>
              <a:t> </a:t>
            </a:r>
            <a:r>
              <a:rPr lang="en-US" sz="1200" dirty="0" err="1"/>
              <a:t>změny</a:t>
            </a:r>
            <a:r>
              <a:rPr lang="en-US" sz="1200" dirty="0"/>
              <a:t> v </a:t>
            </a:r>
            <a:r>
              <a:rPr lang="en-US" sz="1200" dirty="0" err="1"/>
              <a:t>povodí</a:t>
            </a:r>
            <a:r>
              <a:rPr lang="en-US" sz="1200" dirty="0"/>
              <a:t> ACM </a:t>
            </a:r>
            <a:r>
              <a:rPr lang="en-US" sz="1200" dirty="0" err="1"/>
              <a:t>vpravo</a:t>
            </a:r>
            <a:r>
              <a:rPr lang="en-US" sz="1200" dirty="0"/>
              <a:t> (šipka).</a:t>
            </a:r>
          </a:p>
        </p:txBody>
      </p:sp>
    </p:spTree>
    <p:extLst>
      <p:ext uri="{BB962C8B-B14F-4D97-AF65-F5344CB8AC3E}">
        <p14:creationId xmlns:p14="http://schemas.microsoft.com/office/powerpoint/2010/main" val="261926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CT v </a:t>
            </a:r>
            <a:r>
              <a:rPr lang="en-US" sz="2800" dirty="0" err="1" smtClean="0"/>
              <a:t>rozlišení</a:t>
            </a:r>
            <a:r>
              <a:rPr lang="en-US" sz="2800" dirty="0" smtClean="0"/>
              <a:t> </a:t>
            </a:r>
            <a:r>
              <a:rPr lang="en-US" sz="2800" dirty="0" err="1" smtClean="0"/>
              <a:t>nitrolebních</a:t>
            </a:r>
            <a:r>
              <a:rPr lang="en-US" sz="2800" dirty="0" smtClean="0"/>
              <a:t> </a:t>
            </a:r>
            <a:r>
              <a:rPr lang="en-US" sz="2800" dirty="0" err="1" smtClean="0"/>
              <a:t>krvácení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Epidurální</a:t>
            </a:r>
            <a:endParaRPr lang="cs-CZ" dirty="0"/>
          </a:p>
          <a:p>
            <a:r>
              <a:rPr lang="cs-CZ" dirty="0"/>
              <a:t>Subdurální </a:t>
            </a:r>
          </a:p>
          <a:p>
            <a:r>
              <a:rPr lang="cs-CZ" dirty="0"/>
              <a:t>Subarachnoidální</a:t>
            </a:r>
          </a:p>
          <a:p>
            <a:r>
              <a:rPr lang="cs-CZ" dirty="0" err="1" smtClean="0"/>
              <a:t>Intracerebrální</a:t>
            </a:r>
            <a:endParaRPr lang="cs-CZ" dirty="0" smtClean="0"/>
          </a:p>
          <a:p>
            <a:pPr lvl="1"/>
            <a:r>
              <a:rPr lang="cs-CZ" dirty="0" smtClean="0"/>
              <a:t>do mozku</a:t>
            </a:r>
          </a:p>
          <a:p>
            <a:r>
              <a:rPr lang="cs-CZ" dirty="0" err="1" smtClean="0"/>
              <a:t>Intraventrikulární</a:t>
            </a:r>
            <a:endParaRPr lang="cs-CZ" dirty="0" smtClean="0"/>
          </a:p>
          <a:p>
            <a:pPr lvl="1"/>
            <a:r>
              <a:rPr lang="cs-CZ" dirty="0"/>
              <a:t>d</a:t>
            </a:r>
            <a:r>
              <a:rPr lang="cs-CZ" dirty="0" smtClean="0"/>
              <a:t>o mozkových komor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7874" t="12297" r="5172" b="20241"/>
          <a:stretch/>
        </p:blipFill>
        <p:spPr bwMode="auto">
          <a:xfrm>
            <a:off x="4703300" y="1459080"/>
            <a:ext cx="4154608" cy="471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2700997" y="1649207"/>
            <a:ext cx="202296" cy="463138"/>
          </a:xfrm>
          <a:prstGeom prst="straightConnector1">
            <a:avLst/>
          </a:prstGeom>
          <a:ln w="47625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380000" flipV="1">
            <a:off x="2985010" y="2275256"/>
            <a:ext cx="209006" cy="460800"/>
          </a:xfrm>
          <a:prstGeom prst="straightConnector1">
            <a:avLst/>
          </a:prstGeom>
          <a:ln w="47625">
            <a:solidFill>
              <a:schemeClr val="bg1"/>
            </a:solidFill>
            <a:tailEnd type="triangle" w="lg" len="lg"/>
          </a:ln>
          <a:effectLst>
            <a:outerShdw dir="7320000" sx="104000" sy="10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5480000" flipV="1">
            <a:off x="4035418" y="2848313"/>
            <a:ext cx="0" cy="46313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60000" flipH="1" flipV="1">
            <a:off x="3579855" y="3495511"/>
            <a:ext cx="423098" cy="22320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lg"/>
          </a:ln>
          <a:effectLst>
            <a:outerShdw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645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CT </a:t>
            </a:r>
            <a:r>
              <a:rPr lang="en-US" sz="2800" dirty="0" err="1" smtClean="0"/>
              <a:t>mozku</a:t>
            </a:r>
            <a:r>
              <a:rPr lang="en-US" sz="2800" dirty="0" smtClean="0"/>
              <a:t> – </a:t>
            </a:r>
            <a:r>
              <a:rPr lang="en-US" sz="2800" dirty="0" err="1" smtClean="0"/>
              <a:t>traumatické</a:t>
            </a:r>
            <a:r>
              <a:rPr lang="en-US" sz="2800" dirty="0" smtClean="0"/>
              <a:t> </a:t>
            </a:r>
            <a:r>
              <a:rPr lang="en-US" sz="2800" dirty="0" err="1" smtClean="0"/>
              <a:t>změny</a:t>
            </a:r>
            <a:endParaRPr lang="en-US" sz="28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t="-1582" b="-1582"/>
          <a:stretch/>
        </p:blipFill>
        <p:spPr>
          <a:xfrm>
            <a:off x="3136044" y="2135057"/>
            <a:ext cx="2660448" cy="3330029"/>
          </a:xfrm>
          <a:prstGeom prst="rect">
            <a:avLst/>
          </a:prstGeom>
        </p:spPr>
      </p:pic>
      <p:pic>
        <p:nvPicPr>
          <p:cNvPr id="5" name="Content Placeholder 6" descr="frak_pyramida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5" t="17397" r="23837" b="16064"/>
          <a:stretch/>
        </p:blipFill>
        <p:spPr>
          <a:xfrm>
            <a:off x="270233" y="2167641"/>
            <a:ext cx="2715839" cy="3290389"/>
          </a:xfrm>
          <a:prstGeom prst="rect">
            <a:avLst/>
          </a:prstGeom>
        </p:spPr>
      </p:pic>
      <p:pic>
        <p:nvPicPr>
          <p:cNvPr id="3" name="Picture 2" descr="kontuz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5"/>
          <a:stretch/>
        </p:blipFill>
        <p:spPr>
          <a:xfrm>
            <a:off x="5946465" y="2167641"/>
            <a:ext cx="2988919" cy="3290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247" y="5543652"/>
            <a:ext cx="2706825" cy="97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err="1" smtClean="0"/>
              <a:t>Tříštivá</a:t>
            </a:r>
            <a:r>
              <a:rPr lang="en-US" sz="1600" dirty="0" smtClean="0"/>
              <a:t> </a:t>
            </a:r>
            <a:r>
              <a:rPr lang="en-US" sz="1600" dirty="0" err="1" smtClean="0"/>
              <a:t>fraktura</a:t>
            </a:r>
            <a:r>
              <a:rPr lang="en-US" sz="1600" dirty="0" smtClean="0"/>
              <a:t> </a:t>
            </a:r>
            <a:r>
              <a:rPr lang="en-US" sz="1600" dirty="0" err="1" smtClean="0"/>
              <a:t>spánkové</a:t>
            </a:r>
            <a:r>
              <a:rPr lang="en-US" sz="1600" dirty="0" smtClean="0"/>
              <a:t> </a:t>
            </a:r>
            <a:r>
              <a:rPr lang="en-US" sz="1600" dirty="0" err="1" smtClean="0"/>
              <a:t>kosti</a:t>
            </a:r>
            <a:r>
              <a:rPr lang="en-US" sz="1600" dirty="0" smtClean="0"/>
              <a:t> </a:t>
            </a:r>
            <a:r>
              <a:rPr lang="en-US" sz="1600" dirty="0" err="1" smtClean="0"/>
              <a:t>vlevo</a:t>
            </a:r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šipky</a:t>
            </a:r>
            <a:r>
              <a:rPr lang="en-US" sz="1600" dirty="0" smtClean="0"/>
              <a:t>), </a:t>
            </a:r>
            <a:r>
              <a:rPr lang="en-US" sz="1600" dirty="0" err="1" smtClean="0"/>
              <a:t>tzv</a:t>
            </a:r>
            <a:r>
              <a:rPr lang="en-US" sz="1600" dirty="0" smtClean="0"/>
              <a:t>. 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“</a:t>
            </a:r>
            <a:r>
              <a:rPr lang="en-US" sz="1600" dirty="0" err="1" smtClean="0"/>
              <a:t>kostní</a:t>
            </a:r>
            <a:r>
              <a:rPr lang="en-US" sz="1600" dirty="0" smtClean="0"/>
              <a:t>” </a:t>
            </a:r>
            <a:r>
              <a:rPr lang="en-US" sz="1600" dirty="0" err="1" smtClean="0"/>
              <a:t>okno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089667" y="5543652"/>
            <a:ext cx="2706825" cy="97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err="1" smtClean="0"/>
              <a:t>Mozkový</a:t>
            </a:r>
            <a:r>
              <a:rPr lang="en-US" sz="1600" dirty="0" smtClean="0"/>
              <a:t> </a:t>
            </a:r>
            <a:r>
              <a:rPr lang="en-US" sz="1600" dirty="0" err="1" smtClean="0"/>
              <a:t>edém</a:t>
            </a:r>
            <a:r>
              <a:rPr lang="en-US" sz="1600" dirty="0" smtClean="0"/>
              <a:t> se </a:t>
            </a:r>
            <a:r>
              <a:rPr lang="en-US" sz="1600" dirty="0" err="1" smtClean="0"/>
              <a:t>zánikem</a:t>
            </a:r>
            <a:r>
              <a:rPr lang="en-US" sz="1600" dirty="0" smtClean="0"/>
              <a:t> </a:t>
            </a:r>
            <a:r>
              <a:rPr lang="en-US" sz="1600" dirty="0" err="1" smtClean="0"/>
              <a:t>sulků</a:t>
            </a:r>
            <a:r>
              <a:rPr lang="en-US" sz="1600" dirty="0" smtClean="0"/>
              <a:t> a </a:t>
            </a:r>
            <a:r>
              <a:rPr lang="en-US" sz="1600" dirty="0" err="1" smtClean="0"/>
              <a:t>útlakem</a:t>
            </a:r>
            <a:r>
              <a:rPr lang="en-US" sz="1600" dirty="0" smtClean="0"/>
              <a:t> </a:t>
            </a:r>
            <a:r>
              <a:rPr lang="en-US" sz="1600" dirty="0" err="1" smtClean="0"/>
              <a:t>komorového</a:t>
            </a:r>
            <a:r>
              <a:rPr lang="en-US" sz="1600" dirty="0" smtClean="0"/>
              <a:t> </a:t>
            </a:r>
            <a:r>
              <a:rPr lang="en-US" sz="1600" dirty="0" err="1" smtClean="0"/>
              <a:t>systému</a:t>
            </a:r>
            <a:r>
              <a:rPr lang="en-US" sz="1600" dirty="0" smtClean="0"/>
              <a:t> </a:t>
            </a:r>
            <a:r>
              <a:rPr lang="en-US" sz="1600" dirty="0" err="1" smtClean="0"/>
              <a:t>následkem</a:t>
            </a:r>
            <a:r>
              <a:rPr lang="en-US" sz="1600" dirty="0" smtClean="0"/>
              <a:t> </a:t>
            </a:r>
            <a:r>
              <a:rPr lang="en-US" sz="1600" dirty="0" err="1" smtClean="0"/>
              <a:t>úderu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979975" y="5543652"/>
            <a:ext cx="2955409" cy="97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err="1" smtClean="0"/>
              <a:t>Kontuzní</a:t>
            </a:r>
            <a:r>
              <a:rPr lang="en-US" sz="1600" dirty="0" smtClean="0"/>
              <a:t> </a:t>
            </a:r>
            <a:r>
              <a:rPr lang="en-US" sz="1600" dirty="0" err="1" smtClean="0"/>
              <a:t>změny</a:t>
            </a:r>
            <a:r>
              <a:rPr lang="en-US" sz="1600" dirty="0" smtClean="0"/>
              <a:t> (“</a:t>
            </a:r>
            <a:r>
              <a:rPr lang="en-US" sz="1600" dirty="0" err="1" smtClean="0"/>
              <a:t>pohmoždění</a:t>
            </a:r>
            <a:r>
              <a:rPr lang="en-US" sz="1600" dirty="0" smtClean="0"/>
              <a:t>” </a:t>
            </a:r>
            <a:r>
              <a:rPr lang="en-US" sz="1600" dirty="0" err="1" smtClean="0"/>
              <a:t>mozku</a:t>
            </a:r>
            <a:r>
              <a:rPr lang="en-US" sz="1600" dirty="0" smtClean="0"/>
              <a:t>) s </a:t>
            </a:r>
            <a:r>
              <a:rPr lang="en-US" sz="1600" dirty="0" err="1" smtClean="0"/>
              <a:t>prokvácením</a:t>
            </a:r>
            <a:r>
              <a:rPr lang="en-US" sz="1600" dirty="0" smtClean="0"/>
              <a:t> (</a:t>
            </a:r>
            <a:r>
              <a:rPr lang="en-US" sz="1600" dirty="0" err="1" smtClean="0"/>
              <a:t>patrny</a:t>
            </a:r>
            <a:r>
              <a:rPr lang="en-US" sz="1600" dirty="0" smtClean="0"/>
              <a:t> </a:t>
            </a:r>
            <a:r>
              <a:rPr lang="en-US" sz="1600" dirty="0" err="1" smtClean="0"/>
              <a:t>hyperdenzní</a:t>
            </a:r>
            <a:r>
              <a:rPr lang="en-US" sz="1600" dirty="0" smtClean="0"/>
              <a:t> = </a:t>
            </a:r>
            <a:r>
              <a:rPr lang="en-US" sz="1600" dirty="0" err="1" smtClean="0"/>
              <a:t>světlejší</a:t>
            </a:r>
            <a:r>
              <a:rPr lang="en-US" sz="1600" dirty="0"/>
              <a:t> </a:t>
            </a:r>
            <a:r>
              <a:rPr lang="en-US" sz="1600" dirty="0" err="1" smtClean="0"/>
              <a:t>okrsky</a:t>
            </a:r>
            <a:r>
              <a:rPr lang="en-US" sz="1600" dirty="0" smtClean="0"/>
              <a:t>) 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51520" y="4292714"/>
            <a:ext cx="216258" cy="1443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552828" y="3665184"/>
            <a:ext cx="294226" cy="27928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746697" y="3241400"/>
            <a:ext cx="216258" cy="1443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638568" y="3944470"/>
            <a:ext cx="216258" cy="1443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632826" y="2853029"/>
            <a:ext cx="216258" cy="1443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033756" y="3800072"/>
            <a:ext cx="216258" cy="1443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82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CT </a:t>
            </a:r>
            <a:r>
              <a:rPr lang="en-US" sz="2800" dirty="0" err="1" smtClean="0"/>
              <a:t>mozku</a:t>
            </a:r>
            <a:r>
              <a:rPr lang="en-US" sz="2800" dirty="0" smtClean="0"/>
              <a:t> – </a:t>
            </a:r>
            <a:r>
              <a:rPr lang="en-US" sz="2800" dirty="0" err="1" smtClean="0"/>
              <a:t>tumory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3" name="Picture 2" descr="mozek_tu_c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18" y="1417638"/>
            <a:ext cx="2820787" cy="3453487"/>
          </a:xfrm>
          <a:prstGeom prst="rect">
            <a:avLst/>
          </a:prstGeom>
        </p:spPr>
      </p:pic>
      <p:pic>
        <p:nvPicPr>
          <p:cNvPr id="4" name="Picture 3" descr="lymfom_nativ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r="3711"/>
          <a:stretch/>
        </p:blipFill>
        <p:spPr>
          <a:xfrm>
            <a:off x="2985305" y="2958682"/>
            <a:ext cx="3002696" cy="3453487"/>
          </a:xfrm>
          <a:prstGeom prst="rect">
            <a:avLst/>
          </a:prstGeom>
        </p:spPr>
      </p:pic>
      <p:pic>
        <p:nvPicPr>
          <p:cNvPr id="5" name="Picture 4" descr="lymfom_K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r="4467"/>
          <a:stretch/>
        </p:blipFill>
        <p:spPr>
          <a:xfrm>
            <a:off x="5988001" y="2958682"/>
            <a:ext cx="2977092" cy="34534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518" y="4975136"/>
            <a:ext cx="2820787" cy="97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b="1" dirty="0" err="1" smtClean="0"/>
              <a:t>Gliom</a:t>
            </a:r>
            <a:r>
              <a:rPr lang="en-US" sz="1600" dirty="0" smtClean="0"/>
              <a:t> - </a:t>
            </a:r>
            <a:r>
              <a:rPr lang="en-US" sz="1600" dirty="0" err="1"/>
              <a:t>v</a:t>
            </a:r>
            <a:r>
              <a:rPr lang="en-US" sz="1600" dirty="0" err="1" smtClean="0"/>
              <a:t>levo</a:t>
            </a:r>
            <a:r>
              <a:rPr lang="en-US" sz="1600" dirty="0" smtClean="0"/>
              <a:t> v </a:t>
            </a:r>
            <a:r>
              <a:rPr lang="en-US" sz="1600" dirty="0" err="1" smtClean="0"/>
              <a:t>oblasti</a:t>
            </a:r>
            <a:r>
              <a:rPr lang="en-US" sz="1600" dirty="0" smtClean="0"/>
              <a:t> </a:t>
            </a:r>
            <a:r>
              <a:rPr lang="en-US" sz="1600" dirty="0" err="1" smtClean="0"/>
              <a:t>čelního</a:t>
            </a:r>
            <a:r>
              <a:rPr lang="en-US" sz="1600" dirty="0" smtClean="0"/>
              <a:t> </a:t>
            </a:r>
            <a:r>
              <a:rPr lang="en-US" sz="1600" dirty="0" err="1" smtClean="0"/>
              <a:t>laloku</a:t>
            </a:r>
            <a:r>
              <a:rPr lang="en-US" sz="1600" dirty="0" smtClean="0"/>
              <a:t> </a:t>
            </a:r>
            <a:r>
              <a:rPr lang="en-US" sz="1600" dirty="0" err="1" smtClean="0"/>
              <a:t>hypodenzní</a:t>
            </a:r>
            <a:r>
              <a:rPr lang="en-US" sz="1600" dirty="0" smtClean="0"/>
              <a:t> </a:t>
            </a:r>
            <a:r>
              <a:rPr lang="en-US" sz="1600" dirty="0" err="1" smtClean="0"/>
              <a:t>ložisko</a:t>
            </a:r>
            <a:r>
              <a:rPr lang="en-US" sz="1600" dirty="0" smtClean="0"/>
              <a:t> s </a:t>
            </a:r>
            <a:r>
              <a:rPr lang="en-US" sz="1600" dirty="0" err="1" smtClean="0"/>
              <a:t>útlakem</a:t>
            </a:r>
            <a:r>
              <a:rPr lang="en-US" sz="1600" dirty="0" smtClean="0"/>
              <a:t> </a:t>
            </a:r>
            <a:r>
              <a:rPr lang="en-US" sz="1600" dirty="0" err="1" smtClean="0"/>
              <a:t>okolních</a:t>
            </a:r>
            <a:r>
              <a:rPr lang="en-US" sz="1600" dirty="0" smtClean="0"/>
              <a:t> </a:t>
            </a:r>
            <a:r>
              <a:rPr lang="en-US" sz="1600" dirty="0" err="1" smtClean="0"/>
              <a:t>struktur</a:t>
            </a:r>
            <a:endParaRPr lang="en-US" sz="16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746697" y="3241400"/>
            <a:ext cx="216258" cy="1443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1996151" y="2327818"/>
            <a:ext cx="294456" cy="1103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99097" y="3393800"/>
            <a:ext cx="216258" cy="1443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1893907" y="2638983"/>
            <a:ext cx="204488" cy="20083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55371" y="1321961"/>
            <a:ext cx="5678206" cy="126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b="1" dirty="0" err="1" smtClean="0"/>
              <a:t>Lymfom</a:t>
            </a:r>
            <a:r>
              <a:rPr lang="en-US" sz="1600" dirty="0" smtClean="0"/>
              <a:t> – v </a:t>
            </a:r>
            <a:r>
              <a:rPr lang="en-US" sz="1600" dirty="0" err="1" smtClean="0"/>
              <a:t>oblasti</a:t>
            </a:r>
            <a:r>
              <a:rPr lang="en-US" sz="1600" dirty="0" smtClean="0"/>
              <a:t> </a:t>
            </a:r>
            <a:r>
              <a:rPr lang="en-US" sz="1600" dirty="0" err="1" smtClean="0"/>
              <a:t>čelního</a:t>
            </a:r>
            <a:r>
              <a:rPr lang="en-US" sz="1600" dirty="0" smtClean="0"/>
              <a:t> </a:t>
            </a:r>
            <a:r>
              <a:rPr lang="en-US" sz="1600" dirty="0" err="1" smtClean="0"/>
              <a:t>laloku</a:t>
            </a:r>
            <a:r>
              <a:rPr lang="en-US" sz="1600" dirty="0" smtClean="0"/>
              <a:t> </a:t>
            </a:r>
            <a:r>
              <a:rPr lang="en-US" sz="1600" dirty="0" err="1" smtClean="0"/>
              <a:t>vlevo</a:t>
            </a:r>
            <a:r>
              <a:rPr lang="en-US" sz="1600" dirty="0" smtClean="0"/>
              <a:t> je </a:t>
            </a:r>
            <a:r>
              <a:rPr lang="en-US" sz="1600" dirty="0" err="1" smtClean="0"/>
              <a:t>kulovité</a:t>
            </a:r>
            <a:r>
              <a:rPr lang="en-US" sz="1600" dirty="0" smtClean="0"/>
              <a:t> </a:t>
            </a:r>
            <a:r>
              <a:rPr lang="en-US" sz="1600" dirty="0" err="1" smtClean="0"/>
              <a:t>hyperdenzní</a:t>
            </a:r>
            <a:r>
              <a:rPr lang="en-US" sz="1600" dirty="0" smtClean="0"/>
              <a:t> (</a:t>
            </a:r>
            <a:r>
              <a:rPr lang="en-US" sz="1600" dirty="0" err="1" smtClean="0"/>
              <a:t>světlejší</a:t>
            </a:r>
            <a:r>
              <a:rPr lang="en-US" sz="1600" dirty="0" smtClean="0"/>
              <a:t>) </a:t>
            </a:r>
            <a:r>
              <a:rPr lang="en-US" sz="1600" dirty="0" err="1" smtClean="0"/>
              <a:t>ložisko</a:t>
            </a:r>
            <a:r>
              <a:rPr lang="en-US" sz="1600" dirty="0" smtClean="0"/>
              <a:t> s </a:t>
            </a:r>
            <a:r>
              <a:rPr lang="en-US" sz="1600" dirty="0" err="1" smtClean="0"/>
              <a:t>okolním</a:t>
            </a:r>
            <a:r>
              <a:rPr lang="en-US" sz="1600" dirty="0" smtClean="0"/>
              <a:t> </a:t>
            </a:r>
            <a:r>
              <a:rPr lang="en-US" sz="1600" dirty="0" err="1" smtClean="0"/>
              <a:t>edémem</a:t>
            </a:r>
            <a:r>
              <a:rPr lang="en-US" sz="1600" dirty="0" smtClean="0"/>
              <a:t>, </a:t>
            </a:r>
            <a:r>
              <a:rPr lang="en-US" sz="1600" dirty="0" err="1" smtClean="0"/>
              <a:t>který</a:t>
            </a:r>
            <a:r>
              <a:rPr lang="en-US" sz="1600" dirty="0" smtClean="0"/>
              <a:t> je </a:t>
            </a:r>
            <a:r>
              <a:rPr lang="en-US" sz="1600" dirty="0" err="1" smtClean="0"/>
              <a:t>hypodenzní</a:t>
            </a:r>
            <a:r>
              <a:rPr lang="en-US" sz="1600" dirty="0" smtClean="0"/>
              <a:t> (</a:t>
            </a:r>
            <a:r>
              <a:rPr lang="en-US" sz="1600" dirty="0" err="1" smtClean="0"/>
              <a:t>tmavší</a:t>
            </a:r>
            <a:r>
              <a:rPr lang="en-US" sz="1600" dirty="0" smtClean="0"/>
              <a:t> </a:t>
            </a:r>
            <a:r>
              <a:rPr lang="en-US" sz="1600" dirty="0" err="1" smtClean="0"/>
              <a:t>okolí</a:t>
            </a:r>
            <a:r>
              <a:rPr lang="en-US" sz="1600" dirty="0" smtClean="0"/>
              <a:t>), </a:t>
            </a:r>
            <a:r>
              <a:rPr lang="en-US" sz="1600" dirty="0" err="1" smtClean="0"/>
              <a:t>ložisko</a:t>
            </a:r>
            <a:r>
              <a:rPr lang="en-US" sz="1600" dirty="0" smtClean="0"/>
              <a:t> se </a:t>
            </a:r>
            <a:r>
              <a:rPr lang="en-US" sz="1600" b="1" dirty="0" err="1" smtClean="0"/>
              <a:t>postkontrastně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sytí</a:t>
            </a:r>
            <a:r>
              <a:rPr lang="en-US" sz="1600" b="1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má</a:t>
            </a:r>
            <a:r>
              <a:rPr lang="en-US" sz="1600" dirty="0" smtClean="0"/>
              <a:t> </a:t>
            </a:r>
            <a:r>
              <a:rPr lang="en-US" sz="1600" dirty="0" err="1" smtClean="0"/>
              <a:t>vyšší</a:t>
            </a:r>
            <a:r>
              <a:rPr lang="en-US" sz="1600" dirty="0" smtClean="0"/>
              <a:t> </a:t>
            </a:r>
            <a:r>
              <a:rPr lang="en-US" sz="1600" dirty="0" err="1" smtClean="0"/>
              <a:t>denzitu</a:t>
            </a:r>
            <a:r>
              <a:rPr lang="en-US" sz="1600" dirty="0" smtClean="0"/>
              <a:t> </a:t>
            </a:r>
            <a:r>
              <a:rPr lang="en-US" sz="1600" dirty="0" err="1" smtClean="0"/>
              <a:t>než</a:t>
            </a:r>
            <a:r>
              <a:rPr lang="en-US" sz="1600" dirty="0" smtClean="0"/>
              <a:t> v </a:t>
            </a:r>
            <a:r>
              <a:rPr lang="en-US" sz="1600" dirty="0" err="1" smtClean="0"/>
              <a:t>nativním</a:t>
            </a:r>
            <a:r>
              <a:rPr lang="en-US" sz="1600" dirty="0" smtClean="0"/>
              <a:t> </a:t>
            </a:r>
            <a:r>
              <a:rPr lang="en-US" sz="1600" dirty="0" err="1" smtClean="0"/>
              <a:t>obraze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638568" y="3809026"/>
            <a:ext cx="216258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580236" y="3809026"/>
            <a:ext cx="216258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31622" y="6412169"/>
            <a:ext cx="119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Nativní</a:t>
            </a:r>
            <a:r>
              <a:rPr lang="en-US" i="1" dirty="0" smtClean="0"/>
              <a:t> CT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522045" y="6412169"/>
            <a:ext cx="1887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Postkontrastní</a:t>
            </a:r>
            <a:r>
              <a:rPr lang="en-US" i="1" dirty="0" smtClean="0"/>
              <a:t> CT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8490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Magnetická</a:t>
            </a:r>
            <a:r>
              <a:rPr lang="en-US" sz="2800" dirty="0" smtClean="0"/>
              <a:t> </a:t>
            </a:r>
            <a:r>
              <a:rPr lang="en-US" sz="2800" dirty="0" err="1" smtClean="0"/>
              <a:t>rezonance</a:t>
            </a:r>
            <a:endParaRPr lang="en-US" sz="2800" dirty="0"/>
          </a:p>
        </p:txBody>
      </p:sp>
      <p:pic>
        <p:nvPicPr>
          <p:cNvPr id="6" name="Picture 2" descr="foto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12000"/>
          </a:blip>
          <a:srcRect l="11774" r="11774"/>
          <a:stretch>
            <a:fillRect/>
          </a:stretch>
        </p:blipFill>
        <p:spPr bwMode="auto">
          <a:xfrm>
            <a:off x="2628900" y="1417638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6066291"/>
            <a:ext cx="8415279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/>
              <a:t>MR </a:t>
            </a:r>
            <a:r>
              <a:rPr lang="en-US" sz="1600" dirty="0" err="1"/>
              <a:t>přístroj</a:t>
            </a:r>
            <a:r>
              <a:rPr lang="en-US" sz="1600" dirty="0"/>
              <a:t> je </a:t>
            </a:r>
            <a:r>
              <a:rPr lang="en-US" sz="1600" dirty="0" err="1"/>
              <a:t>tvořen</a:t>
            </a:r>
            <a:r>
              <a:rPr lang="en-US" sz="1600" dirty="0"/>
              <a:t> </a:t>
            </a:r>
            <a:r>
              <a:rPr lang="en-US" sz="1600" dirty="0" err="1"/>
              <a:t>velmi</a:t>
            </a:r>
            <a:r>
              <a:rPr lang="en-US" sz="1600" dirty="0"/>
              <a:t> </a:t>
            </a:r>
            <a:r>
              <a:rPr lang="en-US" sz="1600" dirty="0" err="1"/>
              <a:t>silným</a:t>
            </a:r>
            <a:r>
              <a:rPr lang="en-US" sz="1600" dirty="0"/>
              <a:t> </a:t>
            </a:r>
            <a:r>
              <a:rPr lang="en-US" sz="1600" dirty="0" err="1"/>
              <a:t>magnetem</a:t>
            </a:r>
            <a:r>
              <a:rPr lang="en-US" sz="1600" dirty="0"/>
              <a:t> </a:t>
            </a:r>
            <a:r>
              <a:rPr lang="en-US" sz="1600" dirty="0" err="1"/>
              <a:t>vytvářejícím</a:t>
            </a:r>
            <a:r>
              <a:rPr lang="en-US" sz="1600" dirty="0"/>
              <a:t> </a:t>
            </a:r>
            <a:r>
              <a:rPr lang="en-US" sz="1600" dirty="0" err="1"/>
              <a:t>magnetické</a:t>
            </a:r>
            <a:r>
              <a:rPr lang="en-US" sz="1600" dirty="0"/>
              <a:t> pole o </a:t>
            </a:r>
            <a:r>
              <a:rPr lang="en-US" sz="1600" dirty="0" err="1"/>
              <a:t>síle</a:t>
            </a:r>
            <a:r>
              <a:rPr lang="en-US" sz="1600" dirty="0"/>
              <a:t> 0,1-3T (pro </a:t>
            </a:r>
            <a:r>
              <a:rPr lang="en-US" sz="1600" dirty="0" err="1" smtClean="0"/>
              <a:t>vědecké</a:t>
            </a:r>
            <a:r>
              <a:rPr lang="en-US" sz="1600" dirty="0" smtClean="0"/>
              <a:t> </a:t>
            </a:r>
            <a:r>
              <a:rPr lang="en-US" sz="1600" dirty="0" err="1"/>
              <a:t>účely</a:t>
            </a:r>
            <a:r>
              <a:rPr lang="en-US" sz="1600" dirty="0"/>
              <a:t> </a:t>
            </a:r>
            <a:r>
              <a:rPr lang="en-US" sz="1600" dirty="0" err="1"/>
              <a:t>až</a:t>
            </a:r>
            <a:r>
              <a:rPr lang="en-US" sz="1600" dirty="0"/>
              <a:t> </a:t>
            </a:r>
            <a:r>
              <a:rPr lang="en-US" sz="1600" dirty="0" smtClean="0"/>
              <a:t>9,4T; pro </a:t>
            </a:r>
            <a:r>
              <a:rPr lang="en-US" sz="1600" dirty="0" err="1" smtClean="0"/>
              <a:t>malá</a:t>
            </a:r>
            <a:r>
              <a:rPr lang="en-US" sz="1600" dirty="0" smtClean="0"/>
              <a:t> </a:t>
            </a:r>
            <a:r>
              <a:rPr lang="en-US" sz="1600" dirty="0" err="1" smtClean="0"/>
              <a:t>zvířata</a:t>
            </a:r>
            <a:r>
              <a:rPr lang="en-US" sz="1600" dirty="0" smtClean="0"/>
              <a:t> </a:t>
            </a:r>
            <a:r>
              <a:rPr lang="en-US" sz="1600" dirty="0" err="1"/>
              <a:t>až</a:t>
            </a:r>
            <a:r>
              <a:rPr lang="en-US" sz="1600" dirty="0"/>
              <a:t> 21T)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721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MR – </a:t>
            </a:r>
            <a:r>
              <a:rPr lang="en-US" sz="2800" dirty="0" err="1" smtClean="0"/>
              <a:t>princip</a:t>
            </a:r>
            <a:r>
              <a:rPr lang="en-US" sz="2800" dirty="0" smtClean="0"/>
              <a:t> </a:t>
            </a:r>
            <a:r>
              <a:rPr lang="en-US" sz="2800" dirty="0" err="1" smtClean="0"/>
              <a:t>zobrazení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smtClean="0"/>
              <a:t>K </a:t>
            </a:r>
            <a:r>
              <a:rPr lang="en-US" sz="1600" dirty="0" err="1" smtClean="0"/>
              <a:t>zobrazování</a:t>
            </a:r>
            <a:r>
              <a:rPr lang="en-US" sz="1600" dirty="0" smtClean="0"/>
              <a:t> se </a:t>
            </a:r>
            <a:r>
              <a:rPr lang="en-US" sz="1600" dirty="0" err="1" smtClean="0"/>
              <a:t>využívá</a:t>
            </a:r>
            <a:r>
              <a:rPr lang="en-US" sz="1600" dirty="0" smtClean="0"/>
              <a:t> </a:t>
            </a:r>
            <a:r>
              <a:rPr lang="en-US" sz="1600" dirty="0" err="1" smtClean="0"/>
              <a:t>přítomnosti</a:t>
            </a:r>
            <a:r>
              <a:rPr lang="en-US" sz="1600" dirty="0" smtClean="0"/>
              <a:t> </a:t>
            </a:r>
            <a:r>
              <a:rPr lang="en-US" sz="1600" dirty="0" err="1" smtClean="0"/>
              <a:t>magnetického</a:t>
            </a:r>
            <a:r>
              <a:rPr lang="en-US" sz="1600" dirty="0" smtClean="0"/>
              <a:t> </a:t>
            </a:r>
            <a:r>
              <a:rPr lang="en-US" sz="1600" dirty="0" err="1" smtClean="0"/>
              <a:t>momentu</a:t>
            </a:r>
            <a:r>
              <a:rPr lang="en-US" sz="1600" dirty="0" smtClean="0"/>
              <a:t> </a:t>
            </a:r>
            <a:r>
              <a:rPr lang="en-US" sz="1600" dirty="0" err="1" smtClean="0"/>
              <a:t>atomů</a:t>
            </a:r>
            <a:r>
              <a:rPr lang="en-US" sz="1600" dirty="0" smtClean="0"/>
              <a:t> </a:t>
            </a:r>
            <a:r>
              <a:rPr lang="en-US" sz="1600" dirty="0" err="1" smtClean="0"/>
              <a:t>jader</a:t>
            </a:r>
            <a:r>
              <a:rPr lang="en-US" sz="1600" dirty="0" smtClean="0"/>
              <a:t> s </a:t>
            </a:r>
            <a:r>
              <a:rPr lang="en-US" sz="1600" dirty="0" err="1" smtClean="0"/>
              <a:t>lichým</a:t>
            </a:r>
            <a:r>
              <a:rPr lang="en-US" sz="1600" dirty="0" smtClean="0"/>
              <a:t> </a:t>
            </a:r>
            <a:r>
              <a:rPr lang="en-US" sz="1600" dirty="0" err="1" smtClean="0"/>
              <a:t>nukleonovým</a:t>
            </a:r>
            <a:r>
              <a:rPr lang="en-US" sz="1600" dirty="0" smtClean="0"/>
              <a:t> </a:t>
            </a:r>
            <a:r>
              <a:rPr lang="en-US" sz="1600" dirty="0" err="1" smtClean="0"/>
              <a:t>číslem</a:t>
            </a:r>
            <a:r>
              <a:rPr lang="en-US" sz="1600" dirty="0" smtClean="0"/>
              <a:t> (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H, </a:t>
            </a:r>
            <a:r>
              <a:rPr lang="en-US" sz="1600" baseline="30000" dirty="0" smtClean="0"/>
              <a:t>13</a:t>
            </a:r>
            <a:r>
              <a:rPr lang="en-US" sz="1600" dirty="0" smtClean="0"/>
              <a:t>C, </a:t>
            </a:r>
            <a:r>
              <a:rPr lang="en-US" sz="1600" baseline="30000" dirty="0" smtClean="0"/>
              <a:t>19</a:t>
            </a:r>
            <a:r>
              <a:rPr lang="en-US" sz="1600" dirty="0" smtClean="0"/>
              <a:t>F, </a:t>
            </a:r>
            <a:r>
              <a:rPr lang="en-US" sz="1600" baseline="30000" dirty="0" smtClean="0"/>
              <a:t>23</a:t>
            </a:r>
            <a:r>
              <a:rPr lang="en-US" sz="1600" dirty="0" smtClean="0"/>
              <a:t>Na, </a:t>
            </a:r>
            <a:r>
              <a:rPr lang="en-US" sz="1600" baseline="30000" dirty="0" smtClean="0"/>
              <a:t>31</a:t>
            </a:r>
            <a:r>
              <a:rPr lang="en-US" sz="1600" dirty="0" smtClean="0"/>
              <a:t>P)</a:t>
            </a:r>
          </a:p>
          <a:p>
            <a:pPr lvl="1" algn="just">
              <a:lnSpc>
                <a:spcPct val="150000"/>
              </a:lnSpc>
              <a:buFont typeface="Wingdings" charset="2"/>
              <a:buChar char="Ø"/>
            </a:pPr>
            <a:r>
              <a:rPr lang="en-US" sz="1600" dirty="0" err="1" smtClean="0"/>
              <a:t>Atomové</a:t>
            </a:r>
            <a:r>
              <a:rPr lang="en-US" sz="1600" dirty="0" smtClean="0"/>
              <a:t> </a:t>
            </a:r>
            <a:r>
              <a:rPr lang="en-US" sz="1600" dirty="0" err="1" smtClean="0"/>
              <a:t>jádro</a:t>
            </a:r>
            <a:r>
              <a:rPr lang="en-US" sz="1600" dirty="0" smtClean="0"/>
              <a:t> se </a:t>
            </a:r>
            <a:r>
              <a:rPr lang="en-US" sz="1600" dirty="0" err="1" smtClean="0"/>
              <a:t>skládá</a:t>
            </a:r>
            <a:r>
              <a:rPr lang="en-US" sz="1600" dirty="0" smtClean="0"/>
              <a:t> z </a:t>
            </a:r>
            <a:r>
              <a:rPr lang="en-US" sz="1600" dirty="0" err="1" smtClean="0"/>
              <a:t>protonů</a:t>
            </a:r>
            <a:r>
              <a:rPr lang="en-US" sz="1600" dirty="0" smtClean="0"/>
              <a:t> a </a:t>
            </a:r>
            <a:r>
              <a:rPr lang="en-US" sz="1600" dirty="0" err="1" smtClean="0"/>
              <a:t>neutronů</a:t>
            </a:r>
            <a:r>
              <a:rPr lang="en-US" sz="1600" dirty="0" smtClean="0"/>
              <a:t>, </a:t>
            </a:r>
            <a:r>
              <a:rPr lang="en-US" sz="1600" dirty="0" err="1" smtClean="0"/>
              <a:t>které</a:t>
            </a:r>
            <a:r>
              <a:rPr lang="en-US" sz="1600" dirty="0" smtClean="0"/>
              <a:t> </a:t>
            </a:r>
            <a:r>
              <a:rPr lang="en-US" sz="1600" dirty="0" err="1" smtClean="0"/>
              <a:t>rotují</a:t>
            </a:r>
            <a:r>
              <a:rPr lang="en-US" sz="1600" dirty="0" smtClean="0"/>
              <a:t> </a:t>
            </a:r>
            <a:r>
              <a:rPr lang="en-US" sz="1600" dirty="0" err="1" smtClean="0"/>
              <a:t>kolem</a:t>
            </a:r>
            <a:r>
              <a:rPr lang="en-US" sz="1600" dirty="0" smtClean="0"/>
              <a:t> </a:t>
            </a:r>
            <a:r>
              <a:rPr lang="en-US" sz="1600" dirty="0" err="1" smtClean="0"/>
              <a:t>své</a:t>
            </a:r>
            <a:r>
              <a:rPr lang="en-US" sz="1600" dirty="0" smtClean="0"/>
              <a:t> </a:t>
            </a:r>
            <a:r>
              <a:rPr lang="en-US" sz="1600" dirty="0" err="1" smtClean="0"/>
              <a:t>vlastní</a:t>
            </a:r>
            <a:r>
              <a:rPr lang="en-US" sz="1600" dirty="0" smtClean="0"/>
              <a:t> </a:t>
            </a:r>
            <a:r>
              <a:rPr lang="en-US" sz="1600" dirty="0" err="1" smtClean="0"/>
              <a:t>osy</a:t>
            </a:r>
            <a:r>
              <a:rPr lang="en-US" sz="1600" dirty="0" smtClean="0"/>
              <a:t> = </a:t>
            </a:r>
            <a:r>
              <a:rPr lang="en-US" sz="1600" dirty="0" err="1" smtClean="0"/>
              <a:t>mají</a:t>
            </a:r>
            <a:r>
              <a:rPr lang="en-US" sz="1600" dirty="0" smtClean="0"/>
              <a:t> </a:t>
            </a:r>
            <a:r>
              <a:rPr lang="en-US" sz="1600" b="1" dirty="0" smtClean="0"/>
              <a:t>spin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kladně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nabité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protony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tak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vytváří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magnetické</a:t>
            </a:r>
            <a:r>
              <a:rPr lang="en-US" sz="1600" b="1" dirty="0" smtClean="0"/>
              <a:t> pole a </a:t>
            </a:r>
            <a:r>
              <a:rPr lang="en-US" sz="1600" b="1" dirty="0" err="1" smtClean="0"/>
              <a:t>vykazují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magnetický</a:t>
            </a:r>
            <a:r>
              <a:rPr lang="en-US" sz="1600" b="1" dirty="0" smtClean="0"/>
              <a:t> moment</a:t>
            </a:r>
          </a:p>
          <a:p>
            <a:pPr lvl="1" algn="just">
              <a:lnSpc>
                <a:spcPct val="150000"/>
              </a:lnSpc>
              <a:buFont typeface="Wingdings" charset="2"/>
              <a:buChar char="Ø"/>
            </a:pPr>
            <a:r>
              <a:rPr lang="en-US" sz="1600" dirty="0" err="1" smtClean="0"/>
              <a:t>Atomová</a:t>
            </a:r>
            <a:r>
              <a:rPr lang="en-US" sz="1600" dirty="0" smtClean="0"/>
              <a:t> </a:t>
            </a:r>
            <a:r>
              <a:rPr lang="en-US" sz="1600" dirty="0" err="1" smtClean="0"/>
              <a:t>jádra</a:t>
            </a:r>
            <a:r>
              <a:rPr lang="en-US" sz="1600" dirty="0" smtClean="0"/>
              <a:t> se </a:t>
            </a:r>
            <a:r>
              <a:rPr lang="en-US" sz="1600" dirty="0" err="1" smtClean="0"/>
              <a:t>sudým</a:t>
            </a:r>
            <a:r>
              <a:rPr lang="en-US" sz="1600" dirty="0" smtClean="0"/>
              <a:t> </a:t>
            </a:r>
            <a:r>
              <a:rPr lang="en-US" sz="1600" dirty="0" err="1" smtClean="0"/>
              <a:t>nukleonovým</a:t>
            </a:r>
            <a:r>
              <a:rPr lang="en-US" sz="1600" dirty="0" smtClean="0"/>
              <a:t> </a:t>
            </a:r>
            <a:r>
              <a:rPr lang="en-US" sz="1600" dirty="0" err="1" smtClean="0"/>
              <a:t>číslem</a:t>
            </a:r>
            <a:r>
              <a:rPr lang="en-US" sz="1600" dirty="0"/>
              <a:t> </a:t>
            </a:r>
            <a:r>
              <a:rPr lang="en-US" sz="1600" dirty="0" smtClean="0"/>
              <a:t>se </a:t>
            </a:r>
            <a:r>
              <a:rPr lang="en-US" sz="1600" dirty="0" err="1" smtClean="0"/>
              <a:t>nechovají</a:t>
            </a:r>
            <a:r>
              <a:rPr lang="en-US" sz="1600" dirty="0" smtClean="0"/>
              <a:t> k </a:t>
            </a:r>
            <a:r>
              <a:rPr lang="en-US" sz="1600" dirty="0" err="1" smtClean="0"/>
              <a:t>okolí</a:t>
            </a:r>
            <a:r>
              <a:rPr lang="en-US" sz="1600" dirty="0" smtClean="0"/>
              <a:t> </a:t>
            </a:r>
            <a:r>
              <a:rPr lang="en-US" sz="1600" dirty="0" err="1" smtClean="0"/>
              <a:t>magneticky</a:t>
            </a:r>
            <a:r>
              <a:rPr lang="en-US" sz="1600" dirty="0" smtClean="0"/>
              <a:t>, </a:t>
            </a:r>
            <a:r>
              <a:rPr lang="en-US" sz="1600" dirty="0" err="1" smtClean="0"/>
              <a:t>jejich</a:t>
            </a:r>
            <a:r>
              <a:rPr lang="en-US" sz="1600" dirty="0" smtClean="0"/>
              <a:t> </a:t>
            </a:r>
            <a:r>
              <a:rPr lang="en-US" sz="1600" dirty="0" err="1" smtClean="0"/>
              <a:t>magnetické</a:t>
            </a:r>
            <a:r>
              <a:rPr lang="en-US" sz="1600" dirty="0" smtClean="0"/>
              <a:t> </a:t>
            </a:r>
            <a:r>
              <a:rPr lang="en-US" sz="1600" dirty="0" err="1" smtClean="0"/>
              <a:t>momenty</a:t>
            </a:r>
            <a:r>
              <a:rPr lang="en-US" sz="1600" dirty="0" smtClean="0"/>
              <a:t> se </a:t>
            </a:r>
            <a:r>
              <a:rPr lang="en-US" sz="1600" dirty="0" err="1" smtClean="0"/>
              <a:t>vzájemně</a:t>
            </a:r>
            <a:r>
              <a:rPr lang="en-US" sz="1600" dirty="0" smtClean="0"/>
              <a:t> </a:t>
            </a:r>
            <a:r>
              <a:rPr lang="en-US" sz="1600" dirty="0" err="1" smtClean="0"/>
              <a:t>ruší</a:t>
            </a:r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nemají</a:t>
            </a:r>
            <a:r>
              <a:rPr lang="en-US" sz="1600" dirty="0" smtClean="0"/>
              <a:t> spin)</a:t>
            </a:r>
          </a:p>
          <a:p>
            <a:pPr algn="just">
              <a:lnSpc>
                <a:spcPct val="150000"/>
              </a:lnSpc>
            </a:pPr>
            <a:r>
              <a:rPr lang="en-US" sz="1600" dirty="0" err="1" smtClean="0"/>
              <a:t>Vzhledem</a:t>
            </a:r>
            <a:r>
              <a:rPr lang="en-US" sz="1600" dirty="0" smtClean="0"/>
              <a:t> k </a:t>
            </a:r>
            <a:r>
              <a:rPr lang="en-US" sz="1600" dirty="0" err="1" smtClean="0"/>
              <a:t>vysokému</a:t>
            </a:r>
            <a:r>
              <a:rPr lang="en-US" sz="1600" dirty="0" smtClean="0"/>
              <a:t> </a:t>
            </a:r>
            <a:r>
              <a:rPr lang="en-US" sz="1600" dirty="0" err="1" smtClean="0"/>
              <a:t>obsahu</a:t>
            </a:r>
            <a:r>
              <a:rPr lang="en-US" sz="1600" dirty="0" smtClean="0"/>
              <a:t> </a:t>
            </a:r>
            <a:r>
              <a:rPr lang="en-US" sz="1600" dirty="0" err="1" smtClean="0"/>
              <a:t>vody</a:t>
            </a:r>
            <a:r>
              <a:rPr lang="en-US" sz="1600" dirty="0" smtClean="0"/>
              <a:t> v </a:t>
            </a:r>
            <a:r>
              <a:rPr lang="en-US" sz="1600" dirty="0" err="1" smtClean="0"/>
              <a:t>organismu</a:t>
            </a:r>
            <a:r>
              <a:rPr lang="en-US" sz="1600" dirty="0" smtClean="0"/>
              <a:t> (</a:t>
            </a:r>
            <a:r>
              <a:rPr lang="en-US" sz="1600" dirty="0" err="1" smtClean="0"/>
              <a:t>více</a:t>
            </a:r>
            <a:r>
              <a:rPr lang="en-US" sz="1600" dirty="0" smtClean="0"/>
              <a:t> </a:t>
            </a:r>
            <a:r>
              <a:rPr lang="en-US" sz="1600" dirty="0" err="1" smtClean="0"/>
              <a:t>než</a:t>
            </a:r>
            <a:r>
              <a:rPr lang="en-US" sz="1600" dirty="0" smtClean="0"/>
              <a:t> 60 %) </a:t>
            </a:r>
            <a:r>
              <a:rPr lang="en-US" sz="1600" dirty="0"/>
              <a:t>se </a:t>
            </a:r>
            <a:r>
              <a:rPr lang="en-US" sz="1600" dirty="0" smtClean="0"/>
              <a:t>k </a:t>
            </a:r>
            <a:r>
              <a:rPr lang="en-US" sz="1600" dirty="0" err="1"/>
              <a:t>zobrazení</a:t>
            </a:r>
            <a:r>
              <a:rPr lang="en-US" sz="1600" dirty="0"/>
              <a:t> </a:t>
            </a:r>
            <a:r>
              <a:rPr lang="en-US" sz="1600" dirty="0" err="1" smtClean="0"/>
              <a:t>využívá</a:t>
            </a:r>
            <a:r>
              <a:rPr lang="en-US" sz="1600" dirty="0" smtClean="0"/>
              <a:t> </a:t>
            </a:r>
            <a:r>
              <a:rPr lang="en-US" sz="1600" dirty="0" err="1" smtClean="0"/>
              <a:t>právě</a:t>
            </a:r>
            <a:r>
              <a:rPr lang="en-US" sz="1600" dirty="0" smtClean="0"/>
              <a:t> </a:t>
            </a:r>
            <a:r>
              <a:rPr lang="en-US" sz="1600" dirty="0" err="1" smtClean="0"/>
              <a:t>atomu</a:t>
            </a:r>
            <a:r>
              <a:rPr lang="en-US" sz="1600" dirty="0" smtClean="0"/>
              <a:t> </a:t>
            </a:r>
            <a:r>
              <a:rPr lang="en-US" sz="1600" dirty="0" err="1" smtClean="0"/>
              <a:t>vodíku</a:t>
            </a:r>
            <a:r>
              <a:rPr lang="en-US" sz="1600" dirty="0" smtClean="0"/>
              <a:t> 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H</a:t>
            </a:r>
          </a:p>
          <a:p>
            <a:pPr algn="just">
              <a:lnSpc>
                <a:spcPct val="150000"/>
              </a:lnSpc>
            </a:pPr>
            <a:r>
              <a:rPr lang="en-US" sz="1600" dirty="0" err="1" smtClean="0"/>
              <a:t>Protony</a:t>
            </a:r>
            <a:r>
              <a:rPr lang="en-US" sz="1600" dirty="0" smtClean="0"/>
              <a:t> </a:t>
            </a:r>
            <a:r>
              <a:rPr lang="en-US" sz="1600" dirty="0" err="1" smtClean="0"/>
              <a:t>umístěné</a:t>
            </a:r>
            <a:r>
              <a:rPr lang="en-US" sz="1600" dirty="0" smtClean="0"/>
              <a:t> v </a:t>
            </a:r>
            <a:r>
              <a:rPr lang="en-US" sz="1600" dirty="0" err="1" smtClean="0"/>
              <a:t>magnetickém</a:t>
            </a:r>
            <a:r>
              <a:rPr lang="en-US" sz="1600" dirty="0" smtClean="0"/>
              <a:t> </a:t>
            </a:r>
            <a:r>
              <a:rPr lang="en-US" sz="1600" dirty="0" err="1" smtClean="0"/>
              <a:t>poli</a:t>
            </a:r>
            <a:r>
              <a:rPr lang="en-US" sz="1600" dirty="0" smtClean="0"/>
              <a:t> </a:t>
            </a:r>
            <a:r>
              <a:rPr lang="en-US" sz="1600" dirty="0" err="1" smtClean="0"/>
              <a:t>dále</a:t>
            </a:r>
            <a:r>
              <a:rPr lang="en-US" sz="1600" dirty="0" smtClean="0"/>
              <a:t> </a:t>
            </a:r>
            <a:r>
              <a:rPr lang="en-US" sz="1600" dirty="0" err="1" smtClean="0"/>
              <a:t>vykazují</a:t>
            </a:r>
            <a:r>
              <a:rPr lang="en-US" sz="1600" dirty="0" smtClean="0"/>
              <a:t> </a:t>
            </a:r>
            <a:r>
              <a:rPr lang="en-US" sz="1600" dirty="0" err="1" smtClean="0"/>
              <a:t>precesní</a:t>
            </a:r>
            <a:r>
              <a:rPr lang="en-US" sz="1600" dirty="0" smtClean="0"/>
              <a:t> </a:t>
            </a:r>
            <a:r>
              <a:rPr lang="en-US" sz="1600" dirty="0" err="1" smtClean="0"/>
              <a:t>pohyb</a:t>
            </a:r>
            <a:r>
              <a:rPr lang="en-US" sz="1600" dirty="0" smtClean="0"/>
              <a:t> (</a:t>
            </a:r>
            <a:r>
              <a:rPr lang="en-US" sz="1600" dirty="0" err="1" smtClean="0"/>
              <a:t>pohyb</a:t>
            </a:r>
            <a:r>
              <a:rPr lang="en-US" sz="1600" dirty="0" smtClean="0"/>
              <a:t> </a:t>
            </a:r>
            <a:r>
              <a:rPr lang="en-US" sz="1600" dirty="0" err="1" smtClean="0"/>
              <a:t>po</a:t>
            </a:r>
            <a:r>
              <a:rPr lang="en-US" sz="1600" dirty="0" smtClean="0"/>
              <a:t> </a:t>
            </a:r>
            <a:r>
              <a:rPr lang="en-US" sz="1600" dirty="0" err="1" smtClean="0"/>
              <a:t>povrchu</a:t>
            </a:r>
            <a:r>
              <a:rPr lang="en-US" sz="1600" dirty="0" smtClean="0"/>
              <a:t> </a:t>
            </a:r>
            <a:r>
              <a:rPr lang="en-US" sz="1600" dirty="0" err="1" smtClean="0"/>
              <a:t>kužele</a:t>
            </a:r>
            <a:r>
              <a:rPr lang="en-US" sz="1600" dirty="0" smtClean="0"/>
              <a:t>)            o </a:t>
            </a:r>
            <a:r>
              <a:rPr lang="en-US" sz="1600" dirty="0" err="1" smtClean="0"/>
              <a:t>tvz</a:t>
            </a:r>
            <a:r>
              <a:rPr lang="en-US" sz="1600" dirty="0" smtClean="0"/>
              <a:t>. </a:t>
            </a:r>
            <a:r>
              <a:rPr lang="en-US" sz="1600" dirty="0" err="1" smtClean="0"/>
              <a:t>Larmorově</a:t>
            </a:r>
            <a:r>
              <a:rPr lang="en-US" sz="1600" dirty="0" smtClean="0"/>
              <a:t> </a:t>
            </a:r>
            <a:r>
              <a:rPr lang="en-US" sz="1600" dirty="0" err="1" smtClean="0"/>
              <a:t>frekvenci</a:t>
            </a:r>
            <a:r>
              <a:rPr lang="en-US" sz="1600" dirty="0" smtClean="0"/>
              <a:t>, </a:t>
            </a:r>
            <a:r>
              <a:rPr lang="en-US" sz="1600" dirty="0" err="1" smtClean="0"/>
              <a:t>protony</a:t>
            </a:r>
            <a:r>
              <a:rPr lang="en-US" sz="1600" dirty="0" smtClean="0"/>
              <a:t> </a:t>
            </a:r>
            <a:r>
              <a:rPr lang="en-US" sz="1600" dirty="0" err="1" smtClean="0"/>
              <a:t>jsou</a:t>
            </a:r>
            <a:r>
              <a:rPr lang="en-US" sz="1600" dirty="0" smtClean="0"/>
              <a:t> v </a:t>
            </a:r>
            <a:r>
              <a:rPr lang="en-US" sz="1600" dirty="0" err="1" smtClean="0"/>
              <a:t>různých</a:t>
            </a:r>
            <a:r>
              <a:rPr lang="en-US" sz="1600" dirty="0" smtClean="0"/>
              <a:t> </a:t>
            </a:r>
            <a:r>
              <a:rPr lang="en-US" sz="1600" dirty="0" err="1" smtClean="0"/>
              <a:t>fázích</a:t>
            </a:r>
            <a:r>
              <a:rPr lang="en-US" sz="1600" dirty="0" smtClean="0"/>
              <a:t> </a:t>
            </a:r>
            <a:r>
              <a:rPr lang="en-US" sz="1600" dirty="0" err="1" smtClean="0"/>
              <a:t>precese</a:t>
            </a:r>
            <a:r>
              <a:rPr lang="en-US" sz="1600" dirty="0" smtClean="0"/>
              <a:t> (</a:t>
            </a:r>
            <a:r>
              <a:rPr lang="en-US" sz="1600" dirty="0" err="1" smtClean="0"/>
              <a:t>nerotují</a:t>
            </a:r>
            <a:r>
              <a:rPr lang="en-US" sz="1600" dirty="0" smtClean="0"/>
              <a:t> </a:t>
            </a:r>
            <a:r>
              <a:rPr lang="en-US" sz="1600" dirty="0" err="1" smtClean="0"/>
              <a:t>synchronně</a:t>
            </a:r>
            <a:r>
              <a:rPr lang="en-US" sz="1600" dirty="0" smtClean="0"/>
              <a:t>)</a:t>
            </a:r>
            <a:endParaRPr lang="en-US" sz="1600" dirty="0"/>
          </a:p>
          <a:p>
            <a:pPr lvl="1" algn="just">
              <a:lnSpc>
                <a:spcPct val="150000"/>
              </a:lnSpc>
              <a:buFont typeface="Wingdings" charset="2"/>
              <a:buChar char="Ø"/>
            </a:pPr>
            <a:r>
              <a:rPr lang="en-US" sz="1600" dirty="0" err="1" smtClean="0"/>
              <a:t>Velikost</a:t>
            </a:r>
            <a:r>
              <a:rPr lang="en-US" sz="1600" dirty="0" smtClean="0"/>
              <a:t> </a:t>
            </a:r>
            <a:r>
              <a:rPr lang="en-US" sz="1600" dirty="0" err="1" smtClean="0"/>
              <a:t>Larmorovy</a:t>
            </a:r>
            <a:r>
              <a:rPr lang="en-US" sz="1600" dirty="0" smtClean="0"/>
              <a:t> </a:t>
            </a:r>
            <a:r>
              <a:rPr lang="en-US" sz="1600" dirty="0" err="1" smtClean="0"/>
              <a:t>frekvence</a:t>
            </a:r>
            <a:r>
              <a:rPr lang="en-US" sz="1600" dirty="0" smtClean="0"/>
              <a:t> </a:t>
            </a:r>
            <a:r>
              <a:rPr lang="en-US" sz="1600" dirty="0" err="1" smtClean="0"/>
              <a:t>závisí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intenzitě</a:t>
            </a:r>
            <a:r>
              <a:rPr lang="en-US" sz="1600" dirty="0" smtClean="0"/>
              <a:t> </a:t>
            </a:r>
            <a:r>
              <a:rPr lang="en-US" sz="1600" dirty="0" err="1" smtClean="0"/>
              <a:t>vnějšího</a:t>
            </a:r>
            <a:r>
              <a:rPr lang="en-US" sz="1600" dirty="0" smtClean="0"/>
              <a:t> </a:t>
            </a:r>
            <a:r>
              <a:rPr lang="en-US" sz="1600" dirty="0" err="1" smtClean="0"/>
              <a:t>magnetického</a:t>
            </a:r>
            <a:r>
              <a:rPr lang="en-US" sz="1600" dirty="0" smtClean="0"/>
              <a:t> pole                                 a </a:t>
            </a:r>
            <a:r>
              <a:rPr lang="en-US" sz="1600" dirty="0" err="1" smtClean="0"/>
              <a:t>gyromagnetickém</a:t>
            </a:r>
            <a:r>
              <a:rPr lang="en-US" sz="1600" dirty="0" smtClean="0"/>
              <a:t> </a:t>
            </a:r>
            <a:r>
              <a:rPr lang="en-US" sz="1600" dirty="0" err="1" smtClean="0"/>
              <a:t>poměru</a:t>
            </a:r>
            <a:r>
              <a:rPr lang="en-US" sz="1600" dirty="0" smtClean="0"/>
              <a:t> </a:t>
            </a:r>
            <a:r>
              <a:rPr lang="en-US" sz="1600" dirty="0" err="1" smtClean="0"/>
              <a:t>jádra</a:t>
            </a:r>
            <a:r>
              <a:rPr lang="en-US" sz="1600" dirty="0" smtClean="0"/>
              <a:t> </a:t>
            </a:r>
            <a:r>
              <a:rPr lang="en-US" sz="1600" dirty="0" err="1" smtClean="0"/>
              <a:t>atomu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5497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RTG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/>
              <a:t>RTG </a:t>
            </a:r>
            <a:r>
              <a:rPr lang="en-US" sz="1600" b="1" dirty="0" err="1" smtClean="0"/>
              <a:t>záření</a:t>
            </a:r>
            <a:r>
              <a:rPr lang="en-US" sz="1600" b="1" dirty="0" smtClean="0"/>
              <a:t> – proud </a:t>
            </a:r>
            <a:r>
              <a:rPr lang="en-US" sz="1600" b="1" dirty="0" err="1" smtClean="0"/>
              <a:t>fotonů</a:t>
            </a:r>
            <a:r>
              <a:rPr lang="en-US" sz="1600" dirty="0" smtClean="0"/>
              <a:t>, </a:t>
            </a:r>
            <a:r>
              <a:rPr lang="en-US" sz="1600" dirty="0" err="1" smtClean="0"/>
              <a:t>který</a:t>
            </a:r>
            <a:r>
              <a:rPr lang="en-US" sz="1600" dirty="0" smtClean="0"/>
              <a:t> </a:t>
            </a:r>
            <a:r>
              <a:rPr lang="en-US" sz="1600" dirty="0" err="1" smtClean="0"/>
              <a:t>vzniká</a:t>
            </a:r>
            <a:r>
              <a:rPr lang="en-US" sz="1600" dirty="0" smtClean="0"/>
              <a:t> </a:t>
            </a:r>
            <a:r>
              <a:rPr lang="en-US" sz="1600" dirty="0" err="1" smtClean="0"/>
              <a:t>dopadem</a:t>
            </a:r>
            <a:r>
              <a:rPr lang="en-US" sz="1600" dirty="0" smtClean="0"/>
              <a:t> </a:t>
            </a:r>
            <a:r>
              <a:rPr lang="en-US" sz="1600" dirty="0" err="1" smtClean="0"/>
              <a:t>rychle</a:t>
            </a:r>
            <a:r>
              <a:rPr lang="en-US" sz="1600" dirty="0" smtClean="0"/>
              <a:t> </a:t>
            </a:r>
            <a:r>
              <a:rPr lang="en-US" sz="1600" dirty="0" err="1" smtClean="0"/>
              <a:t>letících</a:t>
            </a:r>
            <a:r>
              <a:rPr lang="en-US" sz="1600" dirty="0" smtClean="0"/>
              <a:t> </a:t>
            </a:r>
            <a:r>
              <a:rPr lang="en-US" sz="1600" dirty="0" err="1" smtClean="0"/>
              <a:t>elektronů</a:t>
            </a:r>
            <a:r>
              <a:rPr lang="en-US" sz="1600" dirty="0" smtClean="0"/>
              <a:t> </a:t>
            </a:r>
            <a:r>
              <a:rPr lang="en-US" sz="1600" dirty="0" err="1" smtClean="0"/>
              <a:t>vylétajících</a:t>
            </a:r>
            <a:r>
              <a:rPr lang="en-US" sz="1600" dirty="0" smtClean="0"/>
              <a:t> z </a:t>
            </a:r>
            <a:r>
              <a:rPr lang="en-US" sz="1600" dirty="0" err="1" smtClean="0"/>
              <a:t>rozžhavené</a:t>
            </a:r>
            <a:r>
              <a:rPr lang="en-US" sz="1600" dirty="0" smtClean="0"/>
              <a:t> </a:t>
            </a:r>
            <a:r>
              <a:rPr lang="en-US" sz="1600" dirty="0" err="1" smtClean="0"/>
              <a:t>katody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wolframovou</a:t>
            </a:r>
            <a:r>
              <a:rPr lang="en-US" sz="1600" dirty="0" smtClean="0"/>
              <a:t> </a:t>
            </a:r>
            <a:r>
              <a:rPr lang="en-US" sz="1600" dirty="0" err="1" smtClean="0"/>
              <a:t>anodu</a:t>
            </a:r>
            <a:endParaRPr lang="en-US" sz="1600" dirty="0"/>
          </a:p>
        </p:txBody>
      </p:sp>
      <p:pic>
        <p:nvPicPr>
          <p:cNvPr id="4" name="Picture 9" descr="X-ray_Tu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14785" y="2765727"/>
            <a:ext cx="5114605" cy="2985683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2319" y="3334349"/>
            <a:ext cx="1717909" cy="180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199" y="6305457"/>
            <a:ext cx="7903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solidFill>
                  <a:srgbClr val="0000FF"/>
                </a:solidFill>
              </a:rPr>
              <a:t>Více</a:t>
            </a:r>
            <a:r>
              <a:rPr lang="en-US" sz="1200" i="1" dirty="0" smtClean="0">
                <a:solidFill>
                  <a:srgbClr val="0000FF"/>
                </a:solidFill>
              </a:rPr>
              <a:t> </a:t>
            </a:r>
            <a:r>
              <a:rPr lang="en-US" sz="1200" i="1" dirty="0" err="1" smtClean="0">
                <a:solidFill>
                  <a:srgbClr val="0000FF"/>
                </a:solidFill>
              </a:rPr>
              <a:t>informací</a:t>
            </a:r>
            <a:r>
              <a:rPr lang="en-US" sz="1200" i="1" dirty="0" smtClean="0">
                <a:solidFill>
                  <a:srgbClr val="0000FF"/>
                </a:solidFill>
              </a:rPr>
              <a:t> </a:t>
            </a:r>
            <a:r>
              <a:rPr lang="en-US" sz="1200" i="1" dirty="0" err="1" smtClean="0">
                <a:solidFill>
                  <a:srgbClr val="0000FF"/>
                </a:solidFill>
              </a:rPr>
              <a:t>zde</a:t>
            </a:r>
            <a:r>
              <a:rPr lang="en-US" sz="1200" i="1" dirty="0" smtClean="0">
                <a:solidFill>
                  <a:srgbClr val="0000FF"/>
                </a:solidFill>
              </a:rPr>
              <a:t>: http</a:t>
            </a:r>
            <a:r>
              <a:rPr lang="en-US" sz="1200" i="1" dirty="0">
                <a:solidFill>
                  <a:srgbClr val="0000FF"/>
                </a:solidFill>
              </a:rPr>
              <a:t>://</a:t>
            </a:r>
            <a:r>
              <a:rPr lang="en-US" sz="1200" i="1" dirty="0" err="1">
                <a:solidFill>
                  <a:srgbClr val="0000FF"/>
                </a:solidFill>
              </a:rPr>
              <a:t>www.cez.cz</a:t>
            </a:r>
            <a:r>
              <a:rPr lang="en-US" sz="1200" i="1" dirty="0">
                <a:solidFill>
                  <a:srgbClr val="0000FF"/>
                </a:solidFill>
              </a:rPr>
              <a:t>/</a:t>
            </a:r>
            <a:r>
              <a:rPr lang="en-US" sz="1200" i="1" dirty="0" err="1">
                <a:solidFill>
                  <a:srgbClr val="0000FF"/>
                </a:solidFill>
              </a:rPr>
              <a:t>edee</a:t>
            </a:r>
            <a:r>
              <a:rPr lang="en-US" sz="1200" i="1" dirty="0">
                <a:solidFill>
                  <a:srgbClr val="0000FF"/>
                </a:solidFill>
              </a:rPr>
              <a:t>/content/microsites/</a:t>
            </a:r>
            <a:r>
              <a:rPr lang="en-US" sz="1200" i="1" dirty="0" err="1">
                <a:solidFill>
                  <a:srgbClr val="0000FF"/>
                </a:solidFill>
              </a:rPr>
              <a:t>rtg</a:t>
            </a:r>
            <a:r>
              <a:rPr lang="en-US" sz="1200" i="1" dirty="0">
                <a:solidFill>
                  <a:srgbClr val="0000FF"/>
                </a:solidFill>
              </a:rPr>
              <a:t>/</a:t>
            </a:r>
            <a:r>
              <a:rPr lang="en-US" sz="1200" i="1" dirty="0" err="1">
                <a:solidFill>
                  <a:srgbClr val="0000FF"/>
                </a:solidFill>
              </a:rPr>
              <a:t>rtg.htm</a:t>
            </a:r>
            <a:endParaRPr lang="en-US" sz="12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39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MR- </a:t>
            </a:r>
            <a:r>
              <a:rPr lang="en-US" sz="2800" dirty="0" err="1" smtClean="0"/>
              <a:t>princip</a:t>
            </a:r>
            <a:r>
              <a:rPr lang="en-US" sz="2800" dirty="0" smtClean="0"/>
              <a:t> </a:t>
            </a:r>
            <a:r>
              <a:rPr lang="en-US" sz="2800" dirty="0" err="1" smtClean="0"/>
              <a:t>zobrazení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540" y="1255314"/>
            <a:ext cx="8229600" cy="3089688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/>
              <a:t>Po </a:t>
            </a:r>
            <a:r>
              <a:rPr lang="en-US" sz="1600" dirty="0" err="1" smtClean="0"/>
              <a:t>umístění</a:t>
            </a:r>
            <a:r>
              <a:rPr lang="en-US" sz="1600" dirty="0" smtClean="0"/>
              <a:t> </a:t>
            </a:r>
            <a:r>
              <a:rPr lang="en-US" sz="1600" dirty="0" err="1" smtClean="0"/>
              <a:t>protonů</a:t>
            </a:r>
            <a:r>
              <a:rPr lang="en-US" sz="1600" dirty="0" smtClean="0"/>
              <a:t> do </a:t>
            </a:r>
            <a:r>
              <a:rPr lang="en-US" sz="1600" dirty="0" err="1" smtClean="0"/>
              <a:t>konstantního</a:t>
            </a:r>
            <a:r>
              <a:rPr lang="en-US" sz="1600" dirty="0" smtClean="0"/>
              <a:t> </a:t>
            </a:r>
            <a:r>
              <a:rPr lang="en-US" sz="1600" dirty="0" err="1" smtClean="0"/>
              <a:t>magnetického</a:t>
            </a:r>
            <a:r>
              <a:rPr lang="en-US" sz="1600" dirty="0" smtClean="0"/>
              <a:t> pole </a:t>
            </a:r>
            <a:r>
              <a:rPr lang="en-US" sz="1600" dirty="0" err="1" smtClean="0"/>
              <a:t>dochází</a:t>
            </a:r>
            <a:r>
              <a:rPr lang="en-US" sz="1600" dirty="0" smtClean="0"/>
              <a:t> k </a:t>
            </a:r>
            <a:r>
              <a:rPr lang="en-US" sz="1600" dirty="0" err="1" smtClean="0"/>
              <a:t>souhlasné</a:t>
            </a:r>
            <a:r>
              <a:rPr lang="en-US" sz="1600" dirty="0" smtClean="0"/>
              <a:t> </a:t>
            </a:r>
            <a:r>
              <a:rPr lang="en-US" sz="1600" dirty="0" err="1"/>
              <a:t>orientaci</a:t>
            </a:r>
            <a:r>
              <a:rPr lang="en-US" sz="1600" dirty="0"/>
              <a:t> </a:t>
            </a:r>
            <a:r>
              <a:rPr lang="en-US" sz="1600" dirty="0" err="1"/>
              <a:t>magnetických</a:t>
            </a:r>
            <a:r>
              <a:rPr lang="en-US" sz="1600" dirty="0"/>
              <a:t> </a:t>
            </a:r>
            <a:r>
              <a:rPr lang="en-US" sz="1600" dirty="0" err="1"/>
              <a:t>momentů</a:t>
            </a:r>
            <a:r>
              <a:rPr lang="en-US" sz="1600" dirty="0"/>
              <a:t> (</a:t>
            </a:r>
            <a:r>
              <a:rPr lang="en-US" sz="1600" dirty="0" err="1"/>
              <a:t>os</a:t>
            </a:r>
            <a:r>
              <a:rPr lang="en-US" sz="1600" dirty="0"/>
              <a:t> </a:t>
            </a:r>
            <a:r>
              <a:rPr lang="en-US" sz="1600" dirty="0" err="1"/>
              <a:t>rotace</a:t>
            </a:r>
            <a:r>
              <a:rPr lang="en-US" sz="1600" dirty="0"/>
              <a:t>) s </a:t>
            </a:r>
            <a:r>
              <a:rPr lang="en-US" sz="1600" dirty="0" err="1"/>
              <a:t>vnějším</a:t>
            </a:r>
            <a:r>
              <a:rPr lang="en-US" sz="1600" dirty="0"/>
              <a:t> </a:t>
            </a:r>
            <a:r>
              <a:rPr lang="en-US" sz="1600" dirty="0" err="1"/>
              <a:t>magnetickým</a:t>
            </a:r>
            <a:r>
              <a:rPr lang="en-US" sz="1600" dirty="0"/>
              <a:t> </a:t>
            </a:r>
            <a:r>
              <a:rPr lang="en-US" sz="1600" dirty="0" err="1" smtClean="0"/>
              <a:t>polem</a:t>
            </a:r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většina</a:t>
            </a:r>
            <a:r>
              <a:rPr lang="en-US" sz="1600" dirty="0" smtClean="0"/>
              <a:t> </a:t>
            </a:r>
            <a:r>
              <a:rPr lang="en-US" sz="1600" dirty="0" err="1" smtClean="0"/>
              <a:t>orientována</a:t>
            </a:r>
            <a:r>
              <a:rPr lang="en-US" sz="1600" dirty="0" smtClean="0"/>
              <a:t> </a:t>
            </a:r>
            <a:r>
              <a:rPr lang="en-US" sz="1600" dirty="0" err="1" smtClean="0"/>
              <a:t>paralelně</a:t>
            </a:r>
            <a:r>
              <a:rPr lang="en-US" sz="1600" dirty="0" smtClean="0"/>
              <a:t>, </a:t>
            </a:r>
            <a:r>
              <a:rPr lang="en-US" sz="1600" dirty="0" err="1" smtClean="0"/>
              <a:t>část</a:t>
            </a:r>
            <a:r>
              <a:rPr lang="en-US" sz="1600" dirty="0" smtClean="0"/>
              <a:t> </a:t>
            </a:r>
            <a:r>
              <a:rPr lang="en-US" sz="1600" dirty="0" err="1" smtClean="0"/>
              <a:t>orientována</a:t>
            </a:r>
            <a:r>
              <a:rPr lang="en-US" sz="1600" dirty="0" smtClean="0"/>
              <a:t> </a:t>
            </a:r>
            <a:r>
              <a:rPr lang="en-US" sz="1600" dirty="0" err="1" smtClean="0"/>
              <a:t>antiparalelně</a:t>
            </a:r>
            <a:r>
              <a:rPr lang="en-US" sz="1600" dirty="0" smtClean="0"/>
              <a:t> – </a:t>
            </a:r>
            <a:r>
              <a:rPr lang="en-US" sz="1600" dirty="0" err="1" smtClean="0"/>
              <a:t>výsledný</a:t>
            </a:r>
            <a:r>
              <a:rPr lang="en-US" sz="1600" dirty="0" smtClean="0"/>
              <a:t> </a:t>
            </a:r>
            <a:r>
              <a:rPr lang="en-US" sz="1600" dirty="0" err="1" smtClean="0"/>
              <a:t>magnetický</a:t>
            </a:r>
            <a:r>
              <a:rPr lang="en-US" sz="1600" dirty="0" smtClean="0"/>
              <a:t> moment </a:t>
            </a:r>
            <a:r>
              <a:rPr lang="en-US" sz="1600" dirty="0" err="1" smtClean="0"/>
              <a:t>paralelně</a:t>
            </a:r>
            <a:r>
              <a:rPr lang="en-US" sz="1600" dirty="0" smtClean="0"/>
              <a:t> s </a:t>
            </a:r>
            <a:r>
              <a:rPr lang="en-US" sz="1600" dirty="0" err="1" smtClean="0"/>
              <a:t>vnějším</a:t>
            </a:r>
            <a:r>
              <a:rPr lang="en-US" sz="1600" dirty="0" smtClean="0"/>
              <a:t> </a:t>
            </a:r>
            <a:r>
              <a:rPr lang="en-US" sz="1600" dirty="0" err="1" smtClean="0"/>
              <a:t>magnetickým</a:t>
            </a:r>
            <a:r>
              <a:rPr lang="en-US" sz="1600" dirty="0" smtClean="0"/>
              <a:t> </a:t>
            </a:r>
            <a:r>
              <a:rPr lang="en-US" sz="1600" dirty="0" err="1" smtClean="0"/>
              <a:t>polem</a:t>
            </a:r>
            <a:r>
              <a:rPr lang="en-US" sz="1600" dirty="0" smtClean="0"/>
              <a:t> </a:t>
            </a:r>
            <a:r>
              <a:rPr lang="en-US" sz="1600" dirty="0" err="1" smtClean="0"/>
              <a:t>charakterizovaný</a:t>
            </a:r>
            <a:r>
              <a:rPr lang="en-US" sz="1600" dirty="0" smtClean="0"/>
              <a:t> </a:t>
            </a:r>
            <a:r>
              <a:rPr lang="en-US" sz="1600" i="1" dirty="0" err="1" smtClean="0"/>
              <a:t>vektorem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podélné</a:t>
            </a:r>
            <a:r>
              <a:rPr lang="en-US" sz="1600" i="1" dirty="0" smtClean="0"/>
              <a:t> (</a:t>
            </a:r>
            <a:r>
              <a:rPr lang="en-US" sz="1600" i="1" dirty="0" err="1" smtClean="0"/>
              <a:t>longitudinální</a:t>
            </a:r>
            <a:r>
              <a:rPr lang="en-US" sz="1600" i="1" dirty="0" smtClean="0"/>
              <a:t>) </a:t>
            </a:r>
            <a:r>
              <a:rPr lang="en-US" sz="1600" i="1" dirty="0" err="1" smtClean="0"/>
              <a:t>magnetizace</a:t>
            </a:r>
            <a:r>
              <a:rPr lang="en-US" sz="1600" i="1" dirty="0" smtClean="0"/>
              <a:t>)</a:t>
            </a:r>
            <a:endParaRPr lang="en-US" sz="1600" dirty="0" smtClean="0"/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err="1" smtClean="0"/>
              <a:t>Poté</a:t>
            </a:r>
            <a:r>
              <a:rPr lang="en-US" sz="1600" dirty="0" smtClean="0"/>
              <a:t> je </a:t>
            </a:r>
            <a:r>
              <a:rPr lang="en-US" sz="1600" dirty="0" err="1" smtClean="0"/>
              <a:t>vyslán</a:t>
            </a:r>
            <a:r>
              <a:rPr lang="en-US" sz="1600" dirty="0" smtClean="0"/>
              <a:t> </a:t>
            </a:r>
            <a:r>
              <a:rPr lang="en-US" sz="1600" b="1" dirty="0" err="1" smtClean="0"/>
              <a:t>elektromagnetický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impuls</a:t>
            </a:r>
            <a:r>
              <a:rPr lang="en-US" sz="1600" b="1" dirty="0" smtClean="0"/>
              <a:t> </a:t>
            </a:r>
            <a:r>
              <a:rPr lang="en-US" sz="1600" dirty="0" smtClean="0"/>
              <a:t>o </a:t>
            </a:r>
            <a:r>
              <a:rPr lang="en-US" sz="1600" dirty="0" err="1" smtClean="0"/>
              <a:t>frekvenci</a:t>
            </a:r>
            <a:r>
              <a:rPr lang="en-US" sz="1600" dirty="0" smtClean="0"/>
              <a:t> </a:t>
            </a:r>
            <a:r>
              <a:rPr lang="en-US" sz="1600" dirty="0" err="1" smtClean="0"/>
              <a:t>blízké</a:t>
            </a:r>
            <a:r>
              <a:rPr lang="en-US" sz="1600" dirty="0" smtClean="0"/>
              <a:t> </a:t>
            </a:r>
            <a:r>
              <a:rPr lang="en-US" sz="1600" dirty="0" err="1" smtClean="0"/>
              <a:t>Larmorově</a:t>
            </a:r>
            <a:r>
              <a:rPr lang="en-US" sz="1600" dirty="0" smtClean="0"/>
              <a:t> </a:t>
            </a:r>
            <a:r>
              <a:rPr lang="en-US" sz="1600" dirty="0" err="1" smtClean="0"/>
              <a:t>frekvenci</a:t>
            </a:r>
            <a:r>
              <a:rPr lang="en-US" sz="1600" dirty="0" smtClean="0"/>
              <a:t> </a:t>
            </a:r>
          </a:p>
          <a:p>
            <a:pPr lvl="1" algn="just">
              <a:buFont typeface="Wingdings" charset="2"/>
              <a:buChar char="Ø"/>
            </a:pPr>
            <a:r>
              <a:rPr lang="en-US" sz="1600" dirty="0" err="1"/>
              <a:t>v</a:t>
            </a:r>
            <a:r>
              <a:rPr lang="en-US" sz="1600" dirty="0" err="1" smtClean="0"/>
              <a:t>ede</a:t>
            </a:r>
            <a:r>
              <a:rPr lang="en-US" sz="1600" dirty="0" smtClean="0"/>
              <a:t> k </a:t>
            </a:r>
            <a:r>
              <a:rPr lang="en-US" sz="1600" dirty="0" err="1" smtClean="0"/>
              <a:t>synchronizaci</a:t>
            </a:r>
            <a:r>
              <a:rPr lang="en-US" sz="1600" dirty="0" smtClean="0"/>
              <a:t> </a:t>
            </a:r>
            <a:r>
              <a:rPr lang="en-US" sz="1600" dirty="0" err="1" smtClean="0"/>
              <a:t>precesního</a:t>
            </a:r>
            <a:r>
              <a:rPr lang="en-US" sz="1600" dirty="0" smtClean="0"/>
              <a:t> </a:t>
            </a:r>
            <a:r>
              <a:rPr lang="en-US" sz="1600" dirty="0" err="1" smtClean="0"/>
              <a:t>pohybu</a:t>
            </a:r>
            <a:r>
              <a:rPr lang="en-US" sz="1600" dirty="0" smtClean="0"/>
              <a:t> </a:t>
            </a:r>
            <a:r>
              <a:rPr lang="en-US" sz="1600" dirty="0" err="1" smtClean="0"/>
              <a:t>protonů</a:t>
            </a:r>
            <a:r>
              <a:rPr lang="en-US" sz="1600" dirty="0" smtClean="0"/>
              <a:t> – </a:t>
            </a:r>
            <a:r>
              <a:rPr lang="en-US" sz="1600" b="1" dirty="0" err="1" smtClean="0"/>
              <a:t>vznik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vektoru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příčné</a:t>
            </a:r>
            <a:r>
              <a:rPr lang="en-US" sz="1600" i="1" dirty="0" smtClean="0"/>
              <a:t> (</a:t>
            </a:r>
            <a:r>
              <a:rPr lang="en-US" sz="1600" i="1" dirty="0" err="1" smtClean="0"/>
              <a:t>transverzální</a:t>
            </a:r>
            <a:r>
              <a:rPr lang="en-US" sz="1600" i="1" dirty="0" smtClean="0"/>
              <a:t>) </a:t>
            </a:r>
            <a:r>
              <a:rPr lang="en-US" sz="1600" i="1" dirty="0" err="1" smtClean="0"/>
              <a:t>magnetizace</a:t>
            </a:r>
            <a:endParaRPr lang="en-US" sz="1600" i="1" dirty="0" smtClean="0"/>
          </a:p>
          <a:p>
            <a:pPr lvl="1" algn="just">
              <a:buFont typeface="Wingdings" charset="2"/>
              <a:buChar char="Ø"/>
            </a:pPr>
            <a:r>
              <a:rPr lang="en-US" sz="1600" dirty="0" err="1"/>
              <a:t>v</a:t>
            </a:r>
            <a:r>
              <a:rPr lang="en-US" sz="1600" dirty="0" err="1" smtClean="0"/>
              <a:t>ede</a:t>
            </a:r>
            <a:r>
              <a:rPr lang="en-US" sz="1600" dirty="0" smtClean="0"/>
              <a:t> </a:t>
            </a:r>
            <a:r>
              <a:rPr lang="en-US" sz="1600" dirty="0" err="1" smtClean="0"/>
              <a:t>ke</a:t>
            </a:r>
            <a:r>
              <a:rPr lang="en-US" sz="1600" dirty="0" smtClean="0"/>
              <a:t> </a:t>
            </a:r>
            <a:r>
              <a:rPr lang="en-US" sz="1600" dirty="0" err="1" smtClean="0"/>
              <a:t>změně</a:t>
            </a:r>
            <a:r>
              <a:rPr lang="en-US" sz="1600" dirty="0" smtClean="0"/>
              <a:t> </a:t>
            </a:r>
            <a:r>
              <a:rPr lang="en-US" sz="1600" dirty="0" err="1" smtClean="0"/>
              <a:t>podílu</a:t>
            </a:r>
            <a:r>
              <a:rPr lang="en-US" sz="1600" dirty="0" smtClean="0"/>
              <a:t> </a:t>
            </a:r>
            <a:r>
              <a:rPr lang="en-US" sz="1600" dirty="0" err="1" smtClean="0"/>
              <a:t>paralelně</a:t>
            </a:r>
            <a:r>
              <a:rPr lang="en-US" sz="1600" dirty="0" smtClean="0"/>
              <a:t> a </a:t>
            </a:r>
            <a:r>
              <a:rPr lang="en-US" sz="1600" dirty="0" err="1" smtClean="0"/>
              <a:t>antiparalelně</a:t>
            </a:r>
            <a:r>
              <a:rPr lang="en-US" sz="1600" dirty="0" smtClean="0"/>
              <a:t> </a:t>
            </a:r>
            <a:r>
              <a:rPr lang="en-US" sz="1600" dirty="0" err="1" smtClean="0"/>
              <a:t>orientovaných</a:t>
            </a:r>
            <a:r>
              <a:rPr lang="en-US" sz="1600" dirty="0" smtClean="0"/>
              <a:t> </a:t>
            </a:r>
            <a:r>
              <a:rPr lang="en-US" sz="1600" dirty="0" err="1" smtClean="0"/>
              <a:t>protonů</a:t>
            </a:r>
            <a:r>
              <a:rPr lang="en-US" sz="1600" dirty="0" smtClean="0"/>
              <a:t> (</a:t>
            </a:r>
            <a:r>
              <a:rPr lang="en-US" sz="1600" dirty="0" err="1" smtClean="0"/>
              <a:t>přijaly</a:t>
            </a:r>
            <a:r>
              <a:rPr lang="en-US" sz="1600" dirty="0" smtClean="0"/>
              <a:t> </a:t>
            </a:r>
            <a:r>
              <a:rPr lang="en-US" sz="1600" dirty="0" err="1" smtClean="0"/>
              <a:t>energii</a:t>
            </a:r>
            <a:r>
              <a:rPr lang="en-US" sz="1600" dirty="0" smtClean="0"/>
              <a:t>               a </a:t>
            </a:r>
            <a:r>
              <a:rPr lang="en-US" sz="1600" dirty="0" err="1" smtClean="0"/>
              <a:t>přestoupily</a:t>
            </a:r>
            <a:r>
              <a:rPr lang="en-US" sz="1600" dirty="0" smtClean="0"/>
              <a:t> do </a:t>
            </a:r>
            <a:r>
              <a:rPr lang="en-US" sz="1600" dirty="0" err="1" smtClean="0"/>
              <a:t>energeticky</a:t>
            </a:r>
            <a:r>
              <a:rPr lang="en-US" sz="1600" dirty="0" smtClean="0"/>
              <a:t> </a:t>
            </a:r>
            <a:r>
              <a:rPr lang="en-US" sz="1600" dirty="0" err="1" smtClean="0"/>
              <a:t>náročnějšího</a:t>
            </a:r>
            <a:r>
              <a:rPr lang="en-US" sz="1600" dirty="0" smtClean="0"/>
              <a:t> </a:t>
            </a:r>
            <a:r>
              <a:rPr lang="en-US" sz="1600" dirty="0" err="1" smtClean="0"/>
              <a:t>antiparalelního</a:t>
            </a:r>
            <a:r>
              <a:rPr lang="en-US" sz="1600" dirty="0" smtClean="0"/>
              <a:t> </a:t>
            </a:r>
            <a:r>
              <a:rPr lang="en-US" sz="1600" dirty="0" err="1" smtClean="0"/>
              <a:t>stavu</a:t>
            </a:r>
            <a:r>
              <a:rPr lang="en-US" sz="1600" dirty="0" smtClean="0"/>
              <a:t>) – </a:t>
            </a:r>
            <a:r>
              <a:rPr lang="en-US" sz="1600" dirty="0" err="1" smtClean="0"/>
              <a:t>výsledkem</a:t>
            </a:r>
            <a:r>
              <a:rPr lang="en-US" sz="1600" dirty="0" smtClean="0"/>
              <a:t> </a:t>
            </a:r>
            <a:r>
              <a:rPr lang="en-US" sz="1600" b="1" dirty="0" err="1" smtClean="0"/>
              <a:t>snížení</a:t>
            </a:r>
            <a:r>
              <a:rPr lang="en-US" sz="1600" dirty="0" smtClean="0"/>
              <a:t> </a:t>
            </a:r>
            <a:r>
              <a:rPr lang="en-US" sz="1600" i="1" dirty="0" err="1" smtClean="0"/>
              <a:t>vektoru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podélné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magnetizace</a:t>
            </a:r>
            <a:endParaRPr lang="en-US" sz="1600" i="1" dirty="0" smtClean="0"/>
          </a:p>
          <a:p>
            <a:pPr lvl="1" algn="just"/>
            <a:endParaRPr lang="en-US" i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82000" y="6474304"/>
            <a:ext cx="8348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Creative Commons </a:t>
            </a:r>
            <a:r>
              <a:rPr lang="en-US" sz="1200" i="1" dirty="0" err="1" smtClean="0"/>
              <a:t>Petrb</a:t>
            </a:r>
            <a:r>
              <a:rPr lang="en-US" sz="1200" i="1" dirty="0" smtClean="0"/>
              <a:t> 3.0 </a:t>
            </a:r>
            <a:r>
              <a:rPr lang="en-US" sz="1200" i="1" dirty="0" err="1" smtClean="0"/>
              <a:t>Česko</a:t>
            </a:r>
            <a:r>
              <a:rPr lang="en-US" sz="1200" i="1" dirty="0" smtClean="0"/>
              <a:t>; </a:t>
            </a:r>
            <a:r>
              <a:rPr lang="en-US" sz="1200" i="1" dirty="0" err="1" smtClean="0"/>
              <a:t>Žižka</a:t>
            </a:r>
            <a:r>
              <a:rPr lang="en-US" sz="1200" i="1" dirty="0" smtClean="0"/>
              <a:t> J. et al. </a:t>
            </a:r>
            <a:r>
              <a:rPr lang="en-US" sz="1200" i="1" dirty="0" err="1" smtClean="0"/>
              <a:t>Moderní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diagnostické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metody</a:t>
            </a:r>
            <a:r>
              <a:rPr lang="en-US" sz="1200" i="1" dirty="0" smtClean="0"/>
              <a:t>. III. </a:t>
            </a:r>
            <a:r>
              <a:rPr lang="en-US" sz="1200" i="1" dirty="0" err="1" smtClean="0"/>
              <a:t>Díl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Magnetická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rezonance</a:t>
            </a:r>
            <a:endParaRPr lang="en-US" sz="1200" i="1" dirty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1824599" y="4252486"/>
            <a:ext cx="5677544" cy="2221818"/>
            <a:chOff x="457200" y="4774233"/>
            <a:chExt cx="3680213" cy="1440194"/>
          </a:xfrm>
        </p:grpSpPr>
        <p:pic>
          <p:nvPicPr>
            <p:cNvPr id="7" name="Picture 6" descr="MRLamo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3886" y="4774233"/>
              <a:ext cx="1693527" cy="1440193"/>
            </a:xfrm>
            <a:prstGeom prst="rect">
              <a:avLst/>
            </a:prstGeom>
          </p:spPr>
        </p:pic>
        <p:pic>
          <p:nvPicPr>
            <p:cNvPr id="8" name="Picture 7" descr="Nahodne_dipol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774233"/>
              <a:ext cx="1580483" cy="1307986"/>
            </a:xfrm>
            <a:prstGeom prst="rect">
              <a:avLst/>
            </a:prstGeom>
          </p:spPr>
        </p:pic>
        <p:sp>
          <p:nvSpPr>
            <p:cNvPr id="11" name="TextovéPole 14"/>
            <p:cNvSpPr txBox="1"/>
            <p:nvPr/>
          </p:nvSpPr>
          <p:spPr>
            <a:xfrm>
              <a:off x="2228108" y="5905043"/>
              <a:ext cx="531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/>
                <a:t>B</a:t>
              </a:r>
            </a:p>
          </p:txBody>
        </p:sp>
        <p:sp>
          <p:nvSpPr>
            <p:cNvPr id="12" name="TextovéPole 14"/>
            <p:cNvSpPr txBox="1"/>
            <p:nvPr/>
          </p:nvSpPr>
          <p:spPr>
            <a:xfrm>
              <a:off x="457200" y="5906650"/>
              <a:ext cx="531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8990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MR – </a:t>
            </a:r>
            <a:r>
              <a:rPr lang="en-US" sz="2800" dirty="0" err="1" smtClean="0"/>
              <a:t>základní</a:t>
            </a:r>
            <a:r>
              <a:rPr lang="en-US" sz="2800" dirty="0" smtClean="0"/>
              <a:t> </a:t>
            </a:r>
            <a:r>
              <a:rPr lang="en-US" sz="2800" dirty="0" err="1" smtClean="0"/>
              <a:t>principy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600" b="1" dirty="0" err="1"/>
              <a:t>Typy</a:t>
            </a:r>
            <a:r>
              <a:rPr lang="en-US" sz="1600" b="1" dirty="0"/>
              <a:t> </a:t>
            </a:r>
            <a:r>
              <a:rPr lang="en-US" sz="1600" b="1" dirty="0" err="1"/>
              <a:t>elektromagnetických</a:t>
            </a:r>
            <a:r>
              <a:rPr lang="en-US" sz="1600" b="1" dirty="0"/>
              <a:t> </a:t>
            </a:r>
            <a:r>
              <a:rPr lang="en-US" sz="1600" b="1" dirty="0" err="1" smtClean="0"/>
              <a:t>pulzů</a:t>
            </a:r>
            <a:r>
              <a:rPr lang="en-US" sz="1600" b="1" dirty="0" smtClean="0"/>
              <a:t>:</a:t>
            </a:r>
            <a:endParaRPr lang="en-US" sz="1600" b="1" dirty="0"/>
          </a:p>
          <a:p>
            <a:pPr algn="just">
              <a:lnSpc>
                <a:spcPct val="150000"/>
              </a:lnSpc>
            </a:pPr>
            <a:r>
              <a:rPr lang="en-US" sz="1600" b="1" dirty="0"/>
              <a:t>90</a:t>
            </a:r>
            <a:r>
              <a:rPr lang="en-US" sz="1600" b="1" dirty="0" smtClean="0"/>
              <a:t>° </a:t>
            </a:r>
            <a:r>
              <a:rPr lang="en-US" sz="1600" b="1" dirty="0" err="1" smtClean="0"/>
              <a:t>pulzy</a:t>
            </a:r>
            <a:r>
              <a:rPr lang="en-US" sz="1600" b="1" dirty="0" smtClean="0"/>
              <a:t> </a:t>
            </a:r>
            <a:r>
              <a:rPr lang="en-US" sz="1600" dirty="0"/>
              <a:t>– </a:t>
            </a:r>
            <a:r>
              <a:rPr lang="en-US" sz="1600" dirty="0" err="1"/>
              <a:t>otáčí</a:t>
            </a:r>
            <a:r>
              <a:rPr lang="en-US" sz="1600" dirty="0"/>
              <a:t> </a:t>
            </a:r>
            <a:r>
              <a:rPr lang="en-US" sz="1600" dirty="0" err="1"/>
              <a:t>vektor</a:t>
            </a:r>
            <a:r>
              <a:rPr lang="en-US" sz="1600" dirty="0"/>
              <a:t> </a:t>
            </a:r>
            <a:r>
              <a:rPr lang="en-US" sz="1600" dirty="0" err="1"/>
              <a:t>magnetizace</a:t>
            </a:r>
            <a:r>
              <a:rPr lang="en-US" sz="1600" dirty="0"/>
              <a:t> o 90°, </a:t>
            </a:r>
            <a:r>
              <a:rPr lang="en-US" sz="1600" dirty="0" err="1"/>
              <a:t>vzniká</a:t>
            </a:r>
            <a:r>
              <a:rPr lang="en-US" sz="1600" dirty="0"/>
              <a:t> </a:t>
            </a:r>
            <a:r>
              <a:rPr lang="en-US" sz="1600" dirty="0" err="1"/>
              <a:t>tak</a:t>
            </a:r>
            <a:r>
              <a:rPr lang="en-US" sz="1600" dirty="0"/>
              <a:t> </a:t>
            </a:r>
            <a:r>
              <a:rPr lang="en-US" sz="1600" dirty="0" err="1"/>
              <a:t>příčná</a:t>
            </a:r>
            <a:r>
              <a:rPr lang="en-US" sz="1600" dirty="0"/>
              <a:t> </a:t>
            </a:r>
            <a:r>
              <a:rPr lang="en-US" sz="1600" dirty="0" err="1" smtClean="0"/>
              <a:t>magnetizace</a:t>
            </a:r>
            <a:r>
              <a:rPr lang="en-US" sz="1600" dirty="0" smtClean="0"/>
              <a:t>; </a:t>
            </a:r>
            <a:r>
              <a:rPr lang="en-US" sz="1600" dirty="0" err="1" smtClean="0"/>
              <a:t>čas</a:t>
            </a:r>
            <a:r>
              <a:rPr lang="en-US" sz="1600" dirty="0" smtClean="0"/>
              <a:t> </a:t>
            </a:r>
            <a:r>
              <a:rPr lang="en-US" sz="1600" dirty="0" err="1"/>
              <a:t>mezi</a:t>
            </a:r>
            <a:r>
              <a:rPr lang="en-US" sz="1600" dirty="0"/>
              <a:t> </a:t>
            </a:r>
            <a:r>
              <a:rPr lang="en-US" sz="1600" dirty="0" err="1"/>
              <a:t>pulzy</a:t>
            </a:r>
            <a:r>
              <a:rPr lang="en-US" sz="1600" dirty="0"/>
              <a:t> = </a:t>
            </a:r>
            <a:r>
              <a:rPr lang="en-US" sz="1600" i="1" dirty="0"/>
              <a:t>time to repeat (TR</a:t>
            </a:r>
            <a:r>
              <a:rPr lang="en-US" sz="1600" i="1" dirty="0" smtClean="0"/>
              <a:t>)</a:t>
            </a:r>
          </a:p>
          <a:p>
            <a:pPr algn="just">
              <a:lnSpc>
                <a:spcPct val="150000"/>
              </a:lnSpc>
            </a:pPr>
            <a:endParaRPr lang="en-US" sz="1600" i="1" dirty="0"/>
          </a:p>
          <a:p>
            <a:pPr algn="just">
              <a:lnSpc>
                <a:spcPct val="150000"/>
              </a:lnSpc>
            </a:pPr>
            <a:r>
              <a:rPr lang="en-US" sz="1600" b="1" dirty="0"/>
              <a:t>90° a 180° </a:t>
            </a:r>
            <a:r>
              <a:rPr lang="en-US" sz="1600" b="1" dirty="0" err="1"/>
              <a:t>pulzy</a:t>
            </a:r>
            <a:r>
              <a:rPr lang="en-US" sz="1600" b="1" dirty="0"/>
              <a:t> </a:t>
            </a:r>
            <a:r>
              <a:rPr lang="en-US" sz="1600" dirty="0"/>
              <a:t>– </a:t>
            </a:r>
            <a:r>
              <a:rPr lang="en-US" sz="1600" dirty="0" err="1"/>
              <a:t>po</a:t>
            </a:r>
            <a:r>
              <a:rPr lang="en-US" sz="1600" dirty="0"/>
              <a:t> </a:t>
            </a:r>
            <a:r>
              <a:rPr lang="en-US" sz="1600" dirty="0" err="1"/>
              <a:t>skončení</a:t>
            </a:r>
            <a:r>
              <a:rPr lang="en-US" sz="1600" dirty="0"/>
              <a:t> 90° </a:t>
            </a:r>
            <a:r>
              <a:rPr lang="en-US" sz="1600" dirty="0" err="1"/>
              <a:t>pulzu</a:t>
            </a:r>
            <a:r>
              <a:rPr lang="en-US" sz="1600" dirty="0"/>
              <a:t> </a:t>
            </a:r>
            <a:r>
              <a:rPr lang="en-US" sz="1600" dirty="0" err="1"/>
              <a:t>začne</a:t>
            </a:r>
            <a:r>
              <a:rPr lang="en-US" sz="1600" dirty="0"/>
              <a:t> </a:t>
            </a:r>
            <a:r>
              <a:rPr lang="en-US" sz="1600" dirty="0" err="1"/>
              <a:t>klesat</a:t>
            </a:r>
            <a:r>
              <a:rPr lang="en-US" sz="1600" dirty="0"/>
              <a:t> </a:t>
            </a:r>
            <a:r>
              <a:rPr lang="en-US" sz="1600" dirty="0" err="1"/>
              <a:t>příčná</a:t>
            </a:r>
            <a:r>
              <a:rPr lang="en-US" sz="1600" dirty="0"/>
              <a:t> </a:t>
            </a:r>
            <a:r>
              <a:rPr lang="en-US" sz="1600" dirty="0" err="1"/>
              <a:t>magnetizace</a:t>
            </a:r>
            <a:r>
              <a:rPr lang="en-US" sz="1600" dirty="0"/>
              <a:t>, v </a:t>
            </a:r>
            <a:r>
              <a:rPr lang="en-US" sz="1600" dirty="0" err="1"/>
              <a:t>čase</a:t>
            </a:r>
            <a:r>
              <a:rPr lang="en-US" sz="1600" dirty="0"/>
              <a:t> TE/2 je </a:t>
            </a:r>
            <a:r>
              <a:rPr lang="en-US" sz="1600" dirty="0" err="1"/>
              <a:t>vyslán</a:t>
            </a:r>
            <a:r>
              <a:rPr lang="en-US" sz="1600" dirty="0"/>
              <a:t> 180</a:t>
            </a:r>
            <a:r>
              <a:rPr lang="en-US" sz="1600" dirty="0" smtClean="0"/>
              <a:t>° </a:t>
            </a:r>
            <a:r>
              <a:rPr lang="en-US" sz="1600" dirty="0" err="1" smtClean="0"/>
              <a:t>pulz</a:t>
            </a:r>
            <a:r>
              <a:rPr lang="en-US" sz="1600" dirty="0" smtClean="0"/>
              <a:t> </a:t>
            </a:r>
            <a:r>
              <a:rPr lang="en-US" sz="1600" dirty="0" err="1"/>
              <a:t>měnící</a:t>
            </a:r>
            <a:r>
              <a:rPr lang="en-US" sz="1600" dirty="0"/>
              <a:t> </a:t>
            </a:r>
            <a:r>
              <a:rPr lang="en-US" sz="1600" dirty="0" err="1"/>
              <a:t>precesi</a:t>
            </a:r>
            <a:r>
              <a:rPr lang="en-US" sz="1600" dirty="0"/>
              <a:t> o 180</a:t>
            </a:r>
            <a:r>
              <a:rPr lang="en-US" sz="1600" dirty="0" smtClean="0"/>
              <a:t>° a </a:t>
            </a:r>
            <a:r>
              <a:rPr lang="en-US" sz="1600" dirty="0" err="1"/>
              <a:t>příčný</a:t>
            </a:r>
            <a:r>
              <a:rPr lang="en-US" sz="1600" dirty="0"/>
              <a:t> </a:t>
            </a:r>
            <a:r>
              <a:rPr lang="en-US" sz="1600" dirty="0" err="1"/>
              <a:t>vektor</a:t>
            </a:r>
            <a:r>
              <a:rPr lang="en-US" sz="1600" dirty="0"/>
              <a:t> se </a:t>
            </a:r>
            <a:r>
              <a:rPr lang="en-US" sz="1600" dirty="0" err="1"/>
              <a:t>opět</a:t>
            </a:r>
            <a:r>
              <a:rPr lang="en-US" sz="1600" dirty="0"/>
              <a:t> </a:t>
            </a:r>
            <a:r>
              <a:rPr lang="en-US" sz="1600" dirty="0" err="1"/>
              <a:t>zvyšuje</a:t>
            </a:r>
            <a:r>
              <a:rPr lang="en-US" sz="1600" dirty="0"/>
              <a:t>, </a:t>
            </a:r>
            <a:r>
              <a:rPr lang="en-US" sz="1600" dirty="0" err="1"/>
              <a:t>za</a:t>
            </a:r>
            <a:r>
              <a:rPr lang="en-US" sz="1600" dirty="0"/>
              <a:t> </a:t>
            </a:r>
            <a:r>
              <a:rPr lang="en-US" sz="1600" dirty="0" err="1"/>
              <a:t>další</a:t>
            </a:r>
            <a:r>
              <a:rPr lang="en-US" sz="1600" dirty="0"/>
              <a:t> TE/2 </a:t>
            </a:r>
            <a:r>
              <a:rPr lang="en-US" sz="1600" dirty="0" err="1"/>
              <a:t>dochází</a:t>
            </a:r>
            <a:r>
              <a:rPr lang="en-US" sz="1600" dirty="0"/>
              <a:t> </a:t>
            </a:r>
            <a:r>
              <a:rPr lang="en-US" sz="1600" dirty="0" smtClean="0"/>
              <a:t>     k </a:t>
            </a:r>
            <a:r>
              <a:rPr lang="en-US" sz="1600" dirty="0" err="1"/>
              <a:t>opětovné</a:t>
            </a:r>
            <a:r>
              <a:rPr lang="en-US" sz="1600" dirty="0"/>
              <a:t> </a:t>
            </a:r>
            <a:r>
              <a:rPr lang="en-US" sz="1600" dirty="0" err="1"/>
              <a:t>synchronizaci</a:t>
            </a:r>
            <a:r>
              <a:rPr lang="en-US" sz="1600" dirty="0"/>
              <a:t> </a:t>
            </a:r>
            <a:r>
              <a:rPr lang="en-US" sz="1600" dirty="0" err="1"/>
              <a:t>protonů</a:t>
            </a:r>
            <a:r>
              <a:rPr lang="en-US" sz="1600" dirty="0"/>
              <a:t> a </a:t>
            </a:r>
            <a:r>
              <a:rPr lang="en-US" sz="1600" dirty="0" err="1"/>
              <a:t>zesílení</a:t>
            </a:r>
            <a:r>
              <a:rPr lang="en-US" sz="1600" dirty="0"/>
              <a:t> </a:t>
            </a:r>
            <a:r>
              <a:rPr lang="en-US" sz="1600" dirty="0" err="1" smtClean="0"/>
              <a:t>signálu</a:t>
            </a:r>
            <a:endParaRPr lang="en-US" sz="1600" dirty="0"/>
          </a:p>
          <a:p>
            <a:pPr lvl="1" algn="just">
              <a:lnSpc>
                <a:spcPct val="150000"/>
              </a:lnSpc>
              <a:buFont typeface="Wingdings" charset="2"/>
              <a:buChar char="Ø"/>
            </a:pPr>
            <a:r>
              <a:rPr lang="en-US" sz="1600" i="1" dirty="0" smtClean="0"/>
              <a:t>time to echo (TE) </a:t>
            </a:r>
            <a:r>
              <a:rPr lang="en-US" sz="1600" dirty="0" smtClean="0"/>
              <a:t>= 2 x TE/2 …  </a:t>
            </a:r>
            <a:r>
              <a:rPr lang="en-US" sz="1600" dirty="0" err="1" smtClean="0"/>
              <a:t>čas</a:t>
            </a:r>
            <a:r>
              <a:rPr lang="en-US" sz="1600" dirty="0" smtClean="0"/>
              <a:t> </a:t>
            </a:r>
            <a:r>
              <a:rPr lang="en-US" sz="1600" dirty="0" err="1" smtClean="0"/>
              <a:t>ozvěny</a:t>
            </a:r>
            <a:r>
              <a:rPr lang="en-US" sz="1600" dirty="0" smtClean="0"/>
              <a:t> – </a:t>
            </a:r>
            <a:r>
              <a:rPr lang="en-US" sz="1600" dirty="0" err="1" smtClean="0"/>
              <a:t>čas</a:t>
            </a:r>
            <a:r>
              <a:rPr lang="en-US" sz="1600" dirty="0" smtClean="0"/>
              <a:t>, </a:t>
            </a:r>
            <a:r>
              <a:rPr lang="en-US" sz="1600" dirty="0" err="1" smtClean="0"/>
              <a:t>za</a:t>
            </a:r>
            <a:r>
              <a:rPr lang="en-US" sz="1600" dirty="0" smtClean="0"/>
              <a:t> </a:t>
            </a:r>
            <a:r>
              <a:rPr lang="en-US" sz="1600" dirty="0" err="1" smtClean="0"/>
              <a:t>který</a:t>
            </a:r>
            <a:r>
              <a:rPr lang="en-US" sz="1600" dirty="0" smtClean="0"/>
              <a:t> se </a:t>
            </a:r>
            <a:r>
              <a:rPr lang="en-US" sz="1600" dirty="0" err="1" smtClean="0"/>
              <a:t>opětovně</a:t>
            </a:r>
            <a:r>
              <a:rPr lang="en-US" sz="1600" dirty="0" smtClean="0"/>
              <a:t> </a:t>
            </a:r>
            <a:r>
              <a:rPr lang="en-US" sz="1600" dirty="0" err="1" smtClean="0"/>
              <a:t>zesílí</a:t>
            </a:r>
            <a:r>
              <a:rPr lang="en-US" sz="1600" dirty="0" smtClean="0"/>
              <a:t> </a:t>
            </a:r>
            <a:r>
              <a:rPr lang="en-US" sz="1600" dirty="0" err="1" smtClean="0"/>
              <a:t>signál</a:t>
            </a:r>
            <a:endParaRPr lang="en-US" sz="16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300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MR – </a:t>
            </a:r>
            <a:r>
              <a:rPr lang="en-US" sz="2800" dirty="0" err="1" smtClean="0"/>
              <a:t>základní</a:t>
            </a:r>
            <a:r>
              <a:rPr lang="en-US" sz="2800" dirty="0" smtClean="0"/>
              <a:t> </a:t>
            </a:r>
            <a:r>
              <a:rPr lang="en-US" sz="2800" dirty="0" err="1" smtClean="0"/>
              <a:t>principy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6441"/>
            <a:ext cx="8229600" cy="458737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smtClean="0"/>
              <a:t>Po </a:t>
            </a:r>
            <a:r>
              <a:rPr lang="en-US" sz="1600" dirty="0" err="1" smtClean="0"/>
              <a:t>skončení</a:t>
            </a:r>
            <a:r>
              <a:rPr lang="en-US" sz="1600" dirty="0" smtClean="0"/>
              <a:t> </a:t>
            </a:r>
            <a:r>
              <a:rPr lang="en-US" sz="1600" dirty="0" err="1" smtClean="0"/>
              <a:t>pulzu</a:t>
            </a:r>
            <a:r>
              <a:rPr lang="en-US" sz="1600" dirty="0" smtClean="0"/>
              <a:t> se </a:t>
            </a:r>
            <a:r>
              <a:rPr lang="en-US" sz="1600" dirty="0" err="1" smtClean="0"/>
              <a:t>protony</a:t>
            </a:r>
            <a:r>
              <a:rPr lang="en-US" sz="1600" dirty="0" smtClean="0"/>
              <a:t> </a:t>
            </a:r>
            <a:r>
              <a:rPr lang="en-US" sz="1600" dirty="0" err="1" smtClean="0"/>
              <a:t>vracejí</a:t>
            </a:r>
            <a:r>
              <a:rPr lang="en-US" sz="1600" dirty="0" smtClean="0"/>
              <a:t> do </a:t>
            </a:r>
            <a:r>
              <a:rPr lang="en-US" sz="1600" dirty="0" err="1" smtClean="0"/>
              <a:t>svého</a:t>
            </a:r>
            <a:r>
              <a:rPr lang="en-US" sz="1600" dirty="0" smtClean="0"/>
              <a:t> </a:t>
            </a:r>
            <a:r>
              <a:rPr lang="en-US" sz="1600" dirty="0" err="1" smtClean="0"/>
              <a:t>původního</a:t>
            </a:r>
            <a:r>
              <a:rPr lang="en-US" sz="1600" dirty="0" smtClean="0"/>
              <a:t> (</a:t>
            </a:r>
            <a:r>
              <a:rPr lang="en-US" sz="1600" dirty="0" err="1" smtClean="0"/>
              <a:t>energeticky</a:t>
            </a:r>
            <a:r>
              <a:rPr lang="en-US" sz="1600" dirty="0" smtClean="0"/>
              <a:t> </a:t>
            </a:r>
            <a:r>
              <a:rPr lang="en-US" sz="1600" dirty="0" err="1" smtClean="0"/>
              <a:t>výhodnějšího</a:t>
            </a:r>
            <a:r>
              <a:rPr lang="en-US" sz="1600" dirty="0" smtClean="0"/>
              <a:t>) </a:t>
            </a:r>
            <a:r>
              <a:rPr lang="en-US" sz="1600" dirty="0" err="1" smtClean="0"/>
              <a:t>stavu</a:t>
            </a:r>
            <a:r>
              <a:rPr lang="en-US" sz="1600" dirty="0" smtClean="0"/>
              <a:t>, </a:t>
            </a:r>
            <a:r>
              <a:rPr lang="en-US" sz="1600" dirty="0" err="1" smtClean="0"/>
              <a:t>současně</a:t>
            </a:r>
            <a:r>
              <a:rPr lang="en-US" sz="1600" dirty="0" smtClean="0"/>
              <a:t> </a:t>
            </a:r>
            <a:r>
              <a:rPr lang="en-US" sz="1600" dirty="0" err="1" smtClean="0"/>
              <a:t>dochází</a:t>
            </a:r>
            <a:r>
              <a:rPr lang="en-US" sz="1600" dirty="0" smtClean="0"/>
              <a:t> k </a:t>
            </a:r>
            <a:r>
              <a:rPr lang="en-US" sz="1600" dirty="0" err="1" smtClean="0"/>
              <a:t>desynchronizaci</a:t>
            </a:r>
            <a:r>
              <a:rPr lang="en-US" sz="1600" dirty="0" smtClean="0"/>
              <a:t> </a:t>
            </a:r>
            <a:r>
              <a:rPr lang="en-US" sz="1600" dirty="0" err="1" smtClean="0"/>
              <a:t>precese</a:t>
            </a:r>
            <a:endParaRPr lang="en-US" sz="1600" dirty="0" smtClean="0"/>
          </a:p>
          <a:p>
            <a:pPr algn="just">
              <a:lnSpc>
                <a:spcPct val="150000"/>
              </a:lnSpc>
            </a:pPr>
            <a:endParaRPr lang="en-US" sz="1600" dirty="0" smtClean="0"/>
          </a:p>
          <a:p>
            <a:pPr algn="just">
              <a:lnSpc>
                <a:spcPct val="150000"/>
              </a:lnSpc>
            </a:pPr>
            <a:endParaRPr lang="en-US" sz="1600" dirty="0"/>
          </a:p>
          <a:p>
            <a:pPr algn="just">
              <a:lnSpc>
                <a:spcPct val="150000"/>
              </a:lnSpc>
            </a:pPr>
            <a:endParaRPr lang="en-US" sz="1600" dirty="0" smtClean="0"/>
          </a:p>
          <a:p>
            <a:pPr algn="just">
              <a:lnSpc>
                <a:spcPct val="150000"/>
              </a:lnSpc>
            </a:pPr>
            <a:endParaRPr lang="en-US" sz="1600" dirty="0" smtClean="0"/>
          </a:p>
          <a:p>
            <a:pPr algn="just">
              <a:lnSpc>
                <a:spcPct val="150000"/>
              </a:lnSpc>
            </a:pP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endParaRPr lang="en-US" sz="1600" dirty="0"/>
          </a:p>
          <a:p>
            <a:pPr algn="just">
              <a:lnSpc>
                <a:spcPct val="150000"/>
              </a:lnSpc>
            </a:pPr>
            <a:r>
              <a:rPr lang="en-US" sz="1600" dirty="0" err="1" smtClean="0"/>
              <a:t>Podélná</a:t>
            </a:r>
            <a:r>
              <a:rPr lang="en-US" sz="1600" dirty="0" smtClean="0"/>
              <a:t> </a:t>
            </a:r>
            <a:r>
              <a:rPr lang="en-US" sz="1600" b="1" dirty="0" err="1" smtClean="0"/>
              <a:t>relaxace</a:t>
            </a:r>
            <a:r>
              <a:rPr lang="en-US" sz="1600" b="1" dirty="0" smtClean="0"/>
              <a:t> T1 </a:t>
            </a:r>
            <a:r>
              <a:rPr lang="en-US" sz="1600" dirty="0" smtClean="0"/>
              <a:t>– </a:t>
            </a:r>
            <a:r>
              <a:rPr lang="en-US" sz="1600" dirty="0" err="1" smtClean="0"/>
              <a:t>čas</a:t>
            </a:r>
            <a:r>
              <a:rPr lang="en-US" sz="1600" dirty="0" smtClean="0"/>
              <a:t>, </a:t>
            </a:r>
            <a:r>
              <a:rPr lang="en-US" sz="1600" dirty="0" err="1" smtClean="0"/>
              <a:t>za</a:t>
            </a:r>
            <a:r>
              <a:rPr lang="en-US" sz="1600" dirty="0" smtClean="0"/>
              <a:t> </a:t>
            </a:r>
            <a:r>
              <a:rPr lang="en-US" sz="1600" dirty="0" err="1" smtClean="0"/>
              <a:t>který</a:t>
            </a:r>
            <a:r>
              <a:rPr lang="en-US" sz="1600" dirty="0" smtClean="0"/>
              <a:t> </a:t>
            </a:r>
            <a:r>
              <a:rPr lang="en-US" sz="1600" dirty="0" err="1" smtClean="0"/>
              <a:t>dojde</a:t>
            </a:r>
            <a:r>
              <a:rPr lang="en-US" sz="1600" dirty="0" smtClean="0"/>
              <a:t> k </a:t>
            </a:r>
            <a:r>
              <a:rPr lang="en-US" sz="1600" dirty="0" err="1" smtClean="0"/>
              <a:t>obnovení</a:t>
            </a:r>
            <a:r>
              <a:rPr lang="en-US" sz="1600" dirty="0" smtClean="0"/>
              <a:t> </a:t>
            </a:r>
            <a:r>
              <a:rPr lang="en-US" sz="1600" dirty="0" err="1" smtClean="0"/>
              <a:t>vektoru</a:t>
            </a:r>
            <a:r>
              <a:rPr lang="en-US" sz="1600" dirty="0" smtClean="0"/>
              <a:t> </a:t>
            </a:r>
            <a:r>
              <a:rPr lang="en-US" sz="1600" dirty="0" err="1" smtClean="0"/>
              <a:t>podélné</a:t>
            </a:r>
            <a:r>
              <a:rPr lang="en-US" sz="1600" dirty="0" smtClean="0"/>
              <a:t> </a:t>
            </a:r>
            <a:r>
              <a:rPr lang="en-US" sz="1600" dirty="0" err="1" smtClean="0"/>
              <a:t>magnetizace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63%</a:t>
            </a:r>
            <a:endParaRPr lang="en-US" sz="1600" dirty="0"/>
          </a:p>
          <a:p>
            <a:pPr algn="just">
              <a:lnSpc>
                <a:spcPct val="150000"/>
              </a:lnSpc>
            </a:pPr>
            <a:r>
              <a:rPr lang="en-US" sz="1600" dirty="0" err="1" smtClean="0"/>
              <a:t>Příčná</a:t>
            </a:r>
            <a:r>
              <a:rPr lang="en-US" sz="1600" dirty="0" smtClean="0"/>
              <a:t> </a:t>
            </a:r>
            <a:r>
              <a:rPr lang="en-US" sz="1600" b="1" dirty="0" err="1" smtClean="0"/>
              <a:t>relaxace</a:t>
            </a:r>
            <a:r>
              <a:rPr lang="en-US" sz="1600" b="1" dirty="0" smtClean="0"/>
              <a:t> T2 </a:t>
            </a:r>
            <a:r>
              <a:rPr lang="en-US" sz="1600" dirty="0" smtClean="0"/>
              <a:t>– </a:t>
            </a:r>
            <a:r>
              <a:rPr lang="en-US" sz="1600" dirty="0" err="1" smtClean="0"/>
              <a:t>čas</a:t>
            </a:r>
            <a:r>
              <a:rPr lang="en-US" sz="1600" dirty="0" smtClean="0"/>
              <a:t>, </a:t>
            </a:r>
            <a:r>
              <a:rPr lang="en-US" sz="1600" dirty="0" err="1" smtClean="0"/>
              <a:t>za</a:t>
            </a:r>
            <a:r>
              <a:rPr lang="en-US" sz="1600" dirty="0" smtClean="0"/>
              <a:t> </a:t>
            </a:r>
            <a:r>
              <a:rPr lang="en-US" sz="1600" dirty="0" err="1" smtClean="0"/>
              <a:t>který</a:t>
            </a:r>
            <a:r>
              <a:rPr lang="en-US" sz="1600" dirty="0" smtClean="0"/>
              <a:t> </a:t>
            </a:r>
            <a:r>
              <a:rPr lang="en-US" sz="1600" dirty="0" err="1" smtClean="0"/>
              <a:t>klesne</a:t>
            </a:r>
            <a:r>
              <a:rPr lang="en-US" sz="1600" dirty="0" smtClean="0"/>
              <a:t> </a:t>
            </a:r>
            <a:r>
              <a:rPr lang="en-US" sz="1600" dirty="0" err="1" smtClean="0"/>
              <a:t>vektor</a:t>
            </a:r>
            <a:r>
              <a:rPr lang="en-US" sz="1600" dirty="0" smtClean="0"/>
              <a:t> </a:t>
            </a:r>
            <a:r>
              <a:rPr lang="en-US" sz="1600" dirty="0" err="1" smtClean="0"/>
              <a:t>příčné</a:t>
            </a:r>
            <a:r>
              <a:rPr lang="en-US" sz="1600" dirty="0" smtClean="0"/>
              <a:t> </a:t>
            </a:r>
            <a:r>
              <a:rPr lang="en-US" sz="1600" dirty="0" err="1" smtClean="0"/>
              <a:t>magnetizace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37%</a:t>
            </a:r>
            <a:endParaRPr lang="en-US" sz="1600" dirty="0"/>
          </a:p>
        </p:txBody>
      </p:sp>
      <p:pic>
        <p:nvPicPr>
          <p:cNvPr id="6" name="Picture 5" descr="800px-T1aT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" r="-1"/>
          <a:stretch/>
        </p:blipFill>
        <p:spPr>
          <a:xfrm>
            <a:off x="1597856" y="2168969"/>
            <a:ext cx="5999701" cy="2018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354645"/>
            <a:ext cx="8348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Obrázek</a:t>
            </a:r>
            <a:r>
              <a:rPr lang="en-US" sz="1200" b="1" dirty="0"/>
              <a:t>:</a:t>
            </a:r>
            <a:r>
              <a:rPr lang="en-US" sz="1200" b="1" dirty="0" smtClean="0"/>
              <a:t> </a:t>
            </a:r>
            <a:r>
              <a:rPr lang="en-US" sz="1200" dirty="0" err="1"/>
              <a:t>po</a:t>
            </a:r>
            <a:r>
              <a:rPr lang="en-US" sz="1200" dirty="0"/>
              <a:t> </a:t>
            </a:r>
            <a:r>
              <a:rPr lang="en-US" sz="1200" dirty="0" err="1"/>
              <a:t>skončení</a:t>
            </a:r>
            <a:r>
              <a:rPr lang="en-US" sz="1200" dirty="0"/>
              <a:t> </a:t>
            </a:r>
            <a:r>
              <a:rPr lang="en-US" sz="1200" dirty="0" err="1"/>
              <a:t>pulzu</a:t>
            </a:r>
            <a:r>
              <a:rPr lang="en-US" sz="1200" dirty="0"/>
              <a:t> </a:t>
            </a:r>
            <a:r>
              <a:rPr lang="en-US" sz="1200" dirty="0" err="1"/>
              <a:t>postupný</a:t>
            </a:r>
            <a:r>
              <a:rPr lang="en-US" sz="1200" dirty="0"/>
              <a:t> </a:t>
            </a:r>
            <a:r>
              <a:rPr lang="en-US" sz="1200" dirty="0" err="1"/>
              <a:t>návrat</a:t>
            </a:r>
            <a:r>
              <a:rPr lang="en-US" sz="1200" dirty="0"/>
              <a:t> do </a:t>
            </a:r>
            <a:r>
              <a:rPr lang="en-US" sz="1200" dirty="0" err="1"/>
              <a:t>původního</a:t>
            </a:r>
            <a:r>
              <a:rPr lang="en-US" sz="1200" dirty="0"/>
              <a:t> </a:t>
            </a:r>
            <a:r>
              <a:rPr lang="en-US" sz="1200" dirty="0" err="1"/>
              <a:t>stavu</a:t>
            </a:r>
            <a:r>
              <a:rPr lang="en-US" sz="1200" dirty="0"/>
              <a:t> – </a:t>
            </a:r>
            <a:r>
              <a:rPr lang="en-US" sz="1200" dirty="0" err="1"/>
              <a:t>žlutě</a:t>
            </a:r>
            <a:r>
              <a:rPr lang="en-US" sz="1200" dirty="0"/>
              <a:t> </a:t>
            </a:r>
            <a:r>
              <a:rPr lang="en-US" sz="1200" dirty="0" err="1"/>
              <a:t>znázorněna</a:t>
            </a:r>
            <a:r>
              <a:rPr lang="en-US" sz="1200" dirty="0"/>
              <a:t> </a:t>
            </a:r>
            <a:r>
              <a:rPr lang="en-US" sz="1200" dirty="0" err="1"/>
              <a:t>změna</a:t>
            </a:r>
            <a:r>
              <a:rPr lang="en-US" sz="1200" dirty="0"/>
              <a:t> </a:t>
            </a:r>
            <a:r>
              <a:rPr lang="en-US" sz="1200" dirty="0" err="1"/>
              <a:t>magnetických</a:t>
            </a:r>
            <a:r>
              <a:rPr lang="en-US" sz="1200" dirty="0"/>
              <a:t> </a:t>
            </a:r>
            <a:r>
              <a:rPr lang="en-US" sz="1200" dirty="0" err="1"/>
              <a:t>momentů</a:t>
            </a:r>
            <a:r>
              <a:rPr lang="en-US" sz="1200" dirty="0"/>
              <a:t> (T1)</a:t>
            </a:r>
            <a:r>
              <a:rPr lang="en-US" sz="1200" dirty="0" smtClean="0"/>
              <a:t>,</a:t>
            </a:r>
          </a:p>
          <a:p>
            <a:r>
              <a:rPr lang="en-US" sz="1200" dirty="0" err="1" smtClean="0"/>
              <a:t>fialově</a:t>
            </a:r>
            <a:r>
              <a:rPr lang="en-US" sz="1200" dirty="0" smtClean="0"/>
              <a:t> </a:t>
            </a:r>
            <a:r>
              <a:rPr lang="en-US" sz="1200" dirty="0" err="1"/>
              <a:t>změna</a:t>
            </a:r>
            <a:r>
              <a:rPr lang="en-US" sz="1200" dirty="0"/>
              <a:t> </a:t>
            </a:r>
            <a:r>
              <a:rPr lang="en-US" sz="1200" dirty="0" err="1"/>
              <a:t>precesní</a:t>
            </a:r>
            <a:r>
              <a:rPr lang="en-US" sz="1200" dirty="0"/>
              <a:t> </a:t>
            </a:r>
            <a:r>
              <a:rPr lang="en-US" sz="1200" dirty="0" err="1"/>
              <a:t>fáze</a:t>
            </a:r>
            <a:r>
              <a:rPr lang="en-US" sz="1200" dirty="0"/>
              <a:t> (T2</a:t>
            </a:r>
            <a:r>
              <a:rPr lang="en-US" sz="1200" dirty="0" smtClean="0"/>
              <a:t>)</a:t>
            </a:r>
            <a:endParaRPr lang="en-US" sz="1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84053" y="5892859"/>
            <a:ext cx="8688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Více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informací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zde</a:t>
            </a:r>
            <a:r>
              <a:rPr lang="en-US" sz="1600" i="1" dirty="0" smtClean="0"/>
              <a:t>: </a:t>
            </a:r>
            <a:r>
              <a:rPr lang="en-US" sz="1600" i="1" dirty="0" smtClean="0">
                <a:hlinkClick r:id="rId4"/>
              </a:rPr>
              <a:t>http</a:t>
            </a:r>
            <a:r>
              <a:rPr lang="en-US" sz="1600" i="1" dirty="0">
                <a:hlinkClick r:id="rId4"/>
              </a:rPr>
              <a:t>://</a:t>
            </a:r>
            <a:r>
              <a:rPr lang="en-US" sz="1600" i="1" dirty="0" smtClean="0">
                <a:hlinkClick r:id="rId4"/>
              </a:rPr>
              <a:t>www.stat.columbia.edu/~martin/Tools/MRI_Made_Easy.pdf</a:t>
            </a:r>
            <a:endParaRPr lang="en-US" sz="1600" i="1" dirty="0" smtClean="0"/>
          </a:p>
          <a:p>
            <a:r>
              <a:rPr lang="en-US" sz="1600" i="1" dirty="0"/>
              <a:t>Creative Commons </a:t>
            </a:r>
            <a:r>
              <a:rPr lang="en-US" sz="1600" i="1" dirty="0" err="1"/>
              <a:t>Petrb</a:t>
            </a:r>
            <a:r>
              <a:rPr lang="en-US" sz="1600" i="1" dirty="0"/>
              <a:t> 3.0 </a:t>
            </a:r>
            <a:r>
              <a:rPr lang="en-US" sz="1600" i="1" dirty="0" err="1"/>
              <a:t>Česko</a:t>
            </a:r>
            <a:r>
              <a:rPr lang="en-US" sz="1600" i="1" dirty="0"/>
              <a:t>; </a:t>
            </a:r>
            <a:r>
              <a:rPr lang="en-US" sz="1600" i="1" dirty="0" err="1"/>
              <a:t>Žižka</a:t>
            </a:r>
            <a:r>
              <a:rPr lang="en-US" sz="1600" i="1" dirty="0"/>
              <a:t> J. et al. </a:t>
            </a:r>
            <a:r>
              <a:rPr lang="en-US" sz="1600" i="1" dirty="0" err="1"/>
              <a:t>Moderní</a:t>
            </a:r>
            <a:r>
              <a:rPr lang="en-US" sz="1600" i="1" dirty="0"/>
              <a:t> </a:t>
            </a:r>
            <a:r>
              <a:rPr lang="en-US" sz="1600" i="1" dirty="0" err="1"/>
              <a:t>diagnostické</a:t>
            </a:r>
            <a:r>
              <a:rPr lang="en-US" sz="1600" i="1" dirty="0"/>
              <a:t> </a:t>
            </a:r>
            <a:r>
              <a:rPr lang="en-US" sz="1600" i="1" dirty="0" err="1"/>
              <a:t>metody</a:t>
            </a:r>
            <a:r>
              <a:rPr lang="en-US" sz="1600" i="1" dirty="0"/>
              <a:t>. III. </a:t>
            </a:r>
            <a:r>
              <a:rPr lang="en-US" sz="1600" i="1" dirty="0" err="1"/>
              <a:t>Díl</a:t>
            </a:r>
            <a:r>
              <a:rPr lang="en-US" sz="1600" i="1" dirty="0"/>
              <a:t>, </a:t>
            </a:r>
            <a:r>
              <a:rPr lang="en-US" sz="1600" i="1" dirty="0" err="1"/>
              <a:t>Magnetická</a:t>
            </a:r>
            <a:r>
              <a:rPr lang="en-US" sz="1600" i="1" dirty="0"/>
              <a:t> </a:t>
            </a:r>
            <a:r>
              <a:rPr lang="en-US" sz="1600" i="1" dirty="0" err="1"/>
              <a:t>rezonance</a:t>
            </a:r>
            <a:endParaRPr lang="en-US" sz="1600" i="1" dirty="0"/>
          </a:p>
          <a:p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274001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Výhody MR diagnostiky</a:t>
            </a:r>
          </a:p>
        </p:txBody>
      </p:sp>
      <p:sp>
        <p:nvSpPr>
          <p:cNvPr id="123906" name="Rectangle 6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1600" dirty="0"/>
              <a:t>n</a:t>
            </a:r>
            <a:r>
              <a:rPr lang="cs-CZ" sz="1600" dirty="0" smtClean="0"/>
              <a:t>ulová radiační zátěž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/>
              <a:t>k</a:t>
            </a:r>
            <a:r>
              <a:rPr lang="cs-CZ" sz="1600" dirty="0" smtClean="0"/>
              <a:t>ontrastní látky používané u MR mají nežádoucí účinky jen vzácně (ve srovnání s kontrastními látkami pro CT vyšetření)</a:t>
            </a:r>
          </a:p>
          <a:p>
            <a:pPr>
              <a:lnSpc>
                <a:spcPct val="150000"/>
              </a:lnSpc>
            </a:pPr>
            <a:endParaRPr lang="cs-CZ" sz="1600" dirty="0" smtClean="0"/>
          </a:p>
          <a:p>
            <a:pPr>
              <a:lnSpc>
                <a:spcPct val="150000"/>
              </a:lnSpc>
            </a:pPr>
            <a:r>
              <a:rPr lang="cs-CZ" sz="1600" dirty="0"/>
              <a:t>v</a:t>
            </a:r>
            <a:r>
              <a:rPr lang="cs-CZ" sz="1600" dirty="0" smtClean="0"/>
              <a:t>yšetřování se provádí ve více rovinách (CT v jedné rovině, jiné roviny se </a:t>
            </a:r>
            <a:r>
              <a:rPr lang="cs-CZ" sz="1600" dirty="0" err="1" smtClean="0"/>
              <a:t>přepočítavají</a:t>
            </a:r>
            <a:r>
              <a:rPr lang="cs-CZ" sz="16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414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Nevýhody MR diagnostiky</a:t>
            </a:r>
          </a:p>
        </p:txBody>
      </p:sp>
      <p:sp>
        <p:nvSpPr>
          <p:cNvPr id="12493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83488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1600" dirty="0" smtClean="0"/>
              <a:t>kontraindikací je veškerý magnetický kovový materiál: pacemaker, endoprotézy kloubů, kovové střepiny</a:t>
            </a:r>
          </a:p>
          <a:p>
            <a:pPr>
              <a:lnSpc>
                <a:spcPct val="150000"/>
              </a:lnSpc>
            </a:pPr>
            <a:endParaRPr lang="cs-CZ" sz="1600" dirty="0" smtClean="0"/>
          </a:p>
          <a:p>
            <a:pPr>
              <a:lnSpc>
                <a:spcPct val="150000"/>
              </a:lnSpc>
            </a:pPr>
            <a:r>
              <a:rPr lang="cs-CZ" sz="1600" dirty="0" smtClean="0"/>
              <a:t>nelze vyšetřit nespolupracující pacienty</a:t>
            </a:r>
            <a:r>
              <a:rPr lang="cs-CZ" sz="1600" dirty="0"/>
              <a:t> </a:t>
            </a:r>
            <a:r>
              <a:rPr lang="cs-CZ" sz="1600" dirty="0" smtClean="0"/>
              <a:t>(při neklidu či klaustrofobii)</a:t>
            </a:r>
            <a:endParaRPr lang="cs-CZ" sz="1600" dirty="0"/>
          </a:p>
          <a:p>
            <a:pPr>
              <a:lnSpc>
                <a:spcPct val="150000"/>
              </a:lnSpc>
            </a:pPr>
            <a:endParaRPr lang="cs-CZ" sz="1600" dirty="0" smtClean="0"/>
          </a:p>
          <a:p>
            <a:pPr>
              <a:lnSpc>
                <a:spcPct val="150000"/>
              </a:lnSpc>
            </a:pPr>
            <a:r>
              <a:rPr lang="cs-CZ" sz="1600" dirty="0"/>
              <a:t>r</a:t>
            </a:r>
            <a:r>
              <a:rPr lang="cs-CZ" sz="1600" dirty="0" smtClean="0"/>
              <a:t>elativně dlouhá</a:t>
            </a:r>
            <a:r>
              <a:rPr lang="cs-CZ" sz="1600" dirty="0"/>
              <a:t> </a:t>
            </a:r>
            <a:r>
              <a:rPr lang="cs-CZ" sz="1600" dirty="0" smtClean="0"/>
              <a:t>doba vyšetření (minimálně 8-10 min, může trvat 60 min i déle/dle protokolu)</a:t>
            </a:r>
          </a:p>
          <a:p>
            <a:pPr>
              <a:lnSpc>
                <a:spcPct val="150000"/>
              </a:lnSpc>
            </a:pPr>
            <a:endParaRPr lang="cs-CZ" sz="1600" dirty="0" smtClean="0"/>
          </a:p>
          <a:p>
            <a:pPr>
              <a:lnSpc>
                <a:spcPct val="150000"/>
              </a:lnSpc>
            </a:pPr>
            <a:r>
              <a:rPr lang="cs-CZ" sz="1600" dirty="0"/>
              <a:t>h</a:t>
            </a:r>
            <a:r>
              <a:rPr lang="cs-CZ" sz="1600" dirty="0" smtClean="0"/>
              <a:t>orší dostupnost MR pracovišť – např. delší objednací termíny</a:t>
            </a:r>
          </a:p>
        </p:txBody>
      </p:sp>
    </p:spTree>
    <p:extLst>
      <p:ext uri="{BB962C8B-B14F-4D97-AF65-F5344CB8AC3E}">
        <p14:creationId xmlns:p14="http://schemas.microsoft.com/office/powerpoint/2010/main" val="3607193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Hlavní </a:t>
            </a:r>
            <a:r>
              <a:rPr lang="cs-CZ" sz="2800" dirty="0"/>
              <a:t>indikace MR </a:t>
            </a:r>
            <a:endParaRPr lang="cs-CZ" sz="2800" dirty="0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56792"/>
            <a:ext cx="8229600" cy="4898016"/>
          </a:xfrm>
        </p:spPr>
        <p:txBody>
          <a:bodyPr rtlCol="0">
            <a:norm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1600" dirty="0" smtClean="0"/>
              <a:t>Akutní ischemie (lepší rozlišení akutního mozkového infarktu než nativním CT)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endParaRPr lang="cs-CZ" sz="1600" dirty="0" smtClean="0"/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1600" dirty="0" smtClean="0"/>
              <a:t>Nádory a metastázy mozku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endParaRPr lang="cs-CZ" sz="1600" dirty="0" smtClean="0"/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1600" dirty="0"/>
              <a:t>D</a:t>
            </a:r>
            <a:r>
              <a:rPr lang="cs-CZ" sz="1600" dirty="0" smtClean="0"/>
              <a:t>iagnostika roztroušené sklerózy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endParaRPr lang="cs-CZ" sz="1600" dirty="0"/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1600" dirty="0" smtClean="0"/>
              <a:t>Epilepsie – diagnostika abnormálních struktur, které jsou podkladem epileptických záchvatů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endParaRPr lang="cs-CZ" sz="1600" dirty="0" smtClean="0"/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1600" dirty="0" smtClean="0"/>
              <a:t>Vyšetření páteře </a:t>
            </a:r>
          </a:p>
          <a:p>
            <a:pPr lvl="1">
              <a:lnSpc>
                <a:spcPct val="150000"/>
              </a:lnSpc>
              <a:buFont typeface="Wingdings" charset="2"/>
              <a:buChar char="Ø"/>
              <a:defRPr/>
            </a:pPr>
            <a:r>
              <a:rPr lang="cs-CZ" sz="1600" dirty="0" smtClean="0"/>
              <a:t> degenerativní změny páteře</a:t>
            </a:r>
          </a:p>
          <a:p>
            <a:pPr lvl="1">
              <a:lnSpc>
                <a:spcPct val="150000"/>
              </a:lnSpc>
              <a:buFont typeface="Wingdings" charset="2"/>
              <a:buChar char="Ø"/>
              <a:defRPr/>
            </a:pPr>
            <a:r>
              <a:rPr lang="cs-CZ" sz="1600" dirty="0"/>
              <a:t> </a:t>
            </a:r>
            <a:r>
              <a:rPr lang="cs-CZ" sz="1600" dirty="0" smtClean="0"/>
              <a:t>nádory míchy a páteřního kanálu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63238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MR </a:t>
            </a:r>
            <a:r>
              <a:rPr lang="en-US" sz="2800" dirty="0">
                <a:solidFill>
                  <a:srgbClr val="000000"/>
                </a:solidFill>
              </a:rPr>
              <a:t>–</a:t>
            </a:r>
            <a:r>
              <a:rPr lang="en-US" sz="2800" dirty="0" smtClean="0"/>
              <a:t> </a:t>
            </a:r>
            <a:r>
              <a:rPr lang="en-US" sz="2800" dirty="0" err="1" smtClean="0"/>
              <a:t>základní</a:t>
            </a:r>
            <a:r>
              <a:rPr lang="en-US" sz="2800" dirty="0" smtClean="0"/>
              <a:t> </a:t>
            </a:r>
            <a:r>
              <a:rPr lang="en-US" sz="2800" dirty="0" err="1" smtClean="0"/>
              <a:t>sekvence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3377411"/>
              </p:ext>
            </p:extLst>
          </p:nvPr>
        </p:nvGraphicFramePr>
        <p:xfrm>
          <a:off x="457200" y="1211174"/>
          <a:ext cx="8214771" cy="367893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63573"/>
                <a:gridCol w="2355969"/>
                <a:gridCol w="2389387"/>
                <a:gridCol w="2305842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T1 </a:t>
                      </a:r>
                      <a:r>
                        <a:rPr lang="en-US" sz="1600" dirty="0" err="1" smtClean="0"/>
                        <a:t>vážený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obraz</a:t>
                      </a:r>
                      <a:r>
                        <a:rPr lang="en-US" sz="1600" dirty="0" smtClean="0"/>
                        <a:t> (T1WI)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T2 </a:t>
                      </a:r>
                      <a:r>
                        <a:rPr lang="en-US" sz="1600" dirty="0" err="1" smtClean="0"/>
                        <a:t>vážený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obraz</a:t>
                      </a:r>
                      <a:r>
                        <a:rPr lang="en-US" sz="1600" dirty="0" smtClean="0"/>
                        <a:t> (T2WI)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Proton Density (PD)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1600" dirty="0" err="1" smtClean="0"/>
                        <a:t>krátký</a:t>
                      </a:r>
                      <a:r>
                        <a:rPr lang="en-US" sz="1600" dirty="0" smtClean="0"/>
                        <a:t> TR (&lt;1000ms) </a:t>
                      </a:r>
                      <a:r>
                        <a:rPr lang="en-US" sz="1600" dirty="0" err="1" smtClean="0"/>
                        <a:t>krátký</a:t>
                      </a:r>
                      <a:r>
                        <a:rPr lang="en-US" sz="1600" dirty="0" smtClean="0"/>
                        <a:t> TE (&lt;45ms)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dlouhý</a:t>
                      </a:r>
                      <a:r>
                        <a:rPr lang="en-US" sz="1600" dirty="0" smtClean="0"/>
                        <a:t> TR (&gt;2000ms) </a:t>
                      </a:r>
                      <a:r>
                        <a:rPr lang="en-US" sz="1600" dirty="0" err="1" smtClean="0"/>
                        <a:t>dlouhý</a:t>
                      </a:r>
                      <a:r>
                        <a:rPr lang="en-US" sz="1600" dirty="0" smtClean="0"/>
                        <a:t> TE (&gt;60ms)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1600" dirty="0" err="1" smtClean="0"/>
                        <a:t>dlouhý</a:t>
                      </a:r>
                      <a:r>
                        <a:rPr lang="en-US" sz="1600" dirty="0" smtClean="0"/>
                        <a:t> TR (&gt;2000ms) </a:t>
                      </a:r>
                      <a:r>
                        <a:rPr lang="en-US" sz="1600" dirty="0" err="1" smtClean="0"/>
                        <a:t>krátký</a:t>
                      </a:r>
                      <a:r>
                        <a:rPr lang="en-US" sz="1600" dirty="0" smtClean="0"/>
                        <a:t> TE (&lt;45ms)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err="1" smtClean="0"/>
                        <a:t>tuk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hypersignální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středně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až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hypersignální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středně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až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hypersignální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err="1" smtClean="0"/>
                        <a:t>voda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hyposignální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hypersignální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/>
                        <a:t>středně</a:t>
                      </a:r>
                      <a:r>
                        <a:rPr lang="en-US" sz="1600" b="0" dirty="0" smtClean="0"/>
                        <a:t> </a:t>
                      </a:r>
                      <a:r>
                        <a:rPr lang="en-US" sz="1600" b="0" dirty="0" err="1" smtClean="0"/>
                        <a:t>až</a:t>
                      </a:r>
                      <a:r>
                        <a:rPr lang="en-US" sz="1600" b="0" dirty="0" smtClean="0"/>
                        <a:t> </a:t>
                      </a:r>
                      <a:r>
                        <a:rPr lang="en-US" sz="1600" b="0" dirty="0" err="1" smtClean="0"/>
                        <a:t>hypersignální</a:t>
                      </a:r>
                      <a:endParaRPr lang="en-US" sz="16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err="1" smtClean="0"/>
                        <a:t>mozek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/>
                        <a:t>šedá</a:t>
                      </a:r>
                      <a:r>
                        <a:rPr lang="en-US" sz="1600" b="0" dirty="0" smtClean="0"/>
                        <a:t> </a:t>
                      </a:r>
                      <a:r>
                        <a:rPr lang="en-US" sz="1600" b="0" dirty="0" err="1" smtClean="0"/>
                        <a:t>hmota</a:t>
                      </a:r>
                      <a:r>
                        <a:rPr lang="en-US" sz="1600" b="0" dirty="0" smtClean="0"/>
                        <a:t> </a:t>
                      </a:r>
                      <a:r>
                        <a:rPr lang="en-US" sz="1600" b="1" dirty="0" err="1" smtClean="0"/>
                        <a:t>nižší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signál</a:t>
                      </a:r>
                      <a:r>
                        <a:rPr lang="en-US" sz="1600" b="1" baseline="0" dirty="0" smtClean="0"/>
                        <a:t> (</a:t>
                      </a:r>
                      <a:r>
                        <a:rPr lang="en-US" sz="1600" b="1" baseline="0" dirty="0" err="1" smtClean="0"/>
                        <a:t>tmavší</a:t>
                      </a:r>
                      <a:r>
                        <a:rPr lang="en-US" sz="1600" b="1" baseline="0" dirty="0" smtClean="0"/>
                        <a:t>) </a:t>
                      </a:r>
                      <a:r>
                        <a:rPr lang="en-US" sz="1600" b="0" dirty="0" err="1" smtClean="0"/>
                        <a:t>než</a:t>
                      </a:r>
                      <a:r>
                        <a:rPr lang="en-US" sz="1600" b="0" dirty="0" smtClean="0"/>
                        <a:t> </a:t>
                      </a:r>
                      <a:r>
                        <a:rPr lang="en-US" sz="1600" b="0" dirty="0" err="1" smtClean="0"/>
                        <a:t>bílá</a:t>
                      </a:r>
                      <a:r>
                        <a:rPr lang="en-US" sz="1600" b="0" baseline="0" dirty="0" smtClean="0"/>
                        <a:t> </a:t>
                      </a:r>
                      <a:r>
                        <a:rPr lang="en-US" sz="1600" b="0" baseline="0" dirty="0" err="1" smtClean="0"/>
                        <a:t>hmota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/>
                        <a:t>šedá</a:t>
                      </a:r>
                      <a:r>
                        <a:rPr lang="en-US" sz="1600" b="0" dirty="0" smtClean="0"/>
                        <a:t> </a:t>
                      </a:r>
                      <a:r>
                        <a:rPr lang="en-US" sz="1600" b="0" dirty="0" err="1" smtClean="0"/>
                        <a:t>hmota</a:t>
                      </a:r>
                      <a:r>
                        <a:rPr lang="en-US" sz="1600" b="0" dirty="0" smtClean="0"/>
                        <a:t> </a:t>
                      </a:r>
                      <a:r>
                        <a:rPr lang="en-US" sz="1600" b="1" dirty="0" err="1" smtClean="0"/>
                        <a:t>vyšší</a:t>
                      </a:r>
                      <a:r>
                        <a:rPr lang="en-US" sz="1600" b="1" dirty="0" smtClean="0"/>
                        <a:t> </a:t>
                      </a:r>
                      <a:r>
                        <a:rPr lang="en-US" sz="1600" b="1" dirty="0" err="1" smtClean="0"/>
                        <a:t>signál</a:t>
                      </a:r>
                      <a:r>
                        <a:rPr lang="en-US" sz="1600" b="1" dirty="0" smtClean="0"/>
                        <a:t> (</a:t>
                      </a:r>
                      <a:r>
                        <a:rPr lang="en-US" sz="1600" b="1" dirty="0" err="1" smtClean="0"/>
                        <a:t>světlejší</a:t>
                      </a:r>
                      <a:r>
                        <a:rPr lang="en-US" sz="1600" b="1" dirty="0" smtClean="0"/>
                        <a:t>) </a:t>
                      </a:r>
                      <a:r>
                        <a:rPr lang="en-US" sz="1600" b="0" dirty="0" err="1" smtClean="0"/>
                        <a:t>než</a:t>
                      </a:r>
                      <a:r>
                        <a:rPr lang="en-US" sz="1600" b="0" dirty="0" smtClean="0"/>
                        <a:t> </a:t>
                      </a:r>
                      <a:r>
                        <a:rPr lang="en-US" sz="1600" b="0" dirty="0" err="1" smtClean="0"/>
                        <a:t>bílá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 smtClean="0"/>
                        <a:t>šedá</a:t>
                      </a:r>
                      <a:r>
                        <a:rPr lang="en-US" sz="1600" b="0" dirty="0" smtClean="0"/>
                        <a:t> </a:t>
                      </a:r>
                      <a:r>
                        <a:rPr lang="en-US" sz="1600" b="0" dirty="0" err="1" smtClean="0"/>
                        <a:t>hmota</a:t>
                      </a:r>
                      <a:r>
                        <a:rPr lang="en-US" sz="1600" b="0" dirty="0" smtClean="0"/>
                        <a:t> </a:t>
                      </a:r>
                      <a:r>
                        <a:rPr lang="en-US" sz="1600" b="1" dirty="0" err="1" smtClean="0"/>
                        <a:t>vyšší</a:t>
                      </a:r>
                      <a:r>
                        <a:rPr lang="en-US" sz="1600" b="1" dirty="0" smtClean="0"/>
                        <a:t> </a:t>
                      </a:r>
                      <a:r>
                        <a:rPr lang="en-US" sz="1600" b="1" dirty="0" err="1" smtClean="0"/>
                        <a:t>signál</a:t>
                      </a:r>
                      <a:r>
                        <a:rPr lang="en-US" sz="1600" b="1" dirty="0" smtClean="0"/>
                        <a:t> (</a:t>
                      </a:r>
                      <a:r>
                        <a:rPr lang="en-US" sz="1600" b="1" dirty="0" err="1" smtClean="0"/>
                        <a:t>světlejší</a:t>
                      </a:r>
                      <a:r>
                        <a:rPr lang="en-US" sz="1600" b="1" dirty="0" smtClean="0"/>
                        <a:t>) </a:t>
                      </a:r>
                      <a:r>
                        <a:rPr lang="en-US" sz="1600" b="0" dirty="0" err="1" smtClean="0"/>
                        <a:t>než</a:t>
                      </a:r>
                      <a:r>
                        <a:rPr lang="en-US" sz="1600" b="0" dirty="0" smtClean="0"/>
                        <a:t> </a:t>
                      </a:r>
                      <a:r>
                        <a:rPr lang="en-US" sz="1600" b="0" dirty="0" err="1" smtClean="0"/>
                        <a:t>bílá</a:t>
                      </a:r>
                      <a:endParaRPr lang="en-US" sz="1600" b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Hodnocení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zvýšení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signálu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err="1" smtClean="0"/>
                        <a:t>patologických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tkání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po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="1" baseline="0" dirty="0" err="1" smtClean="0"/>
                        <a:t>podání</a:t>
                      </a:r>
                      <a:r>
                        <a:rPr lang="en-US" sz="1600" b="1" baseline="0" dirty="0" smtClean="0"/>
                        <a:t> KL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Citlivost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ke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zvýšené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přítomnosti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vody</a:t>
                      </a:r>
                      <a:r>
                        <a:rPr lang="en-US" sz="1600" dirty="0" smtClean="0"/>
                        <a:t> = </a:t>
                      </a:r>
                      <a:r>
                        <a:rPr lang="en-US" sz="1600" b="1" dirty="0" err="1" smtClean="0"/>
                        <a:t>zobrazení</a:t>
                      </a:r>
                      <a:r>
                        <a:rPr lang="en-US" sz="1600" b="1" dirty="0" smtClean="0"/>
                        <a:t> </a:t>
                      </a:r>
                      <a:r>
                        <a:rPr lang="en-US" sz="1600" b="1" dirty="0" err="1" smtClean="0"/>
                        <a:t>edému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Přechod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mezi</a:t>
                      </a:r>
                      <a:r>
                        <a:rPr lang="en-US" sz="1600" baseline="0" dirty="0" smtClean="0"/>
                        <a:t> T1 a T2, </a:t>
                      </a:r>
                      <a:r>
                        <a:rPr lang="en-US" sz="1600" baseline="0" dirty="0" err="1" smtClean="0"/>
                        <a:t>signál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vody</a:t>
                      </a:r>
                      <a:r>
                        <a:rPr lang="en-US" sz="1600" baseline="0" dirty="0" smtClean="0"/>
                        <a:t> se </a:t>
                      </a:r>
                      <a:r>
                        <a:rPr lang="en-US" sz="1600" baseline="0" dirty="0" err="1" smtClean="0"/>
                        <a:t>zvyšuje</a:t>
                      </a:r>
                      <a:r>
                        <a:rPr lang="en-US" sz="1600" baseline="0" dirty="0" smtClean="0"/>
                        <a:t>, ale </a:t>
                      </a:r>
                      <a:r>
                        <a:rPr lang="en-US" sz="1600" baseline="0" dirty="0" err="1" smtClean="0"/>
                        <a:t>nedosahuje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intenzity</a:t>
                      </a:r>
                      <a:r>
                        <a:rPr lang="en-US" sz="1600" baseline="0" dirty="0" smtClean="0"/>
                        <a:t> v T2, </a:t>
                      </a:r>
                      <a:r>
                        <a:rPr lang="en-US" sz="1600" baseline="0" dirty="0" err="1" smtClean="0"/>
                        <a:t>již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patrná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reverze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signálu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šedé</a:t>
                      </a:r>
                      <a:r>
                        <a:rPr lang="en-US" sz="1600" baseline="0" dirty="0" smtClean="0"/>
                        <a:t> a </a:t>
                      </a:r>
                      <a:r>
                        <a:rPr lang="en-US" sz="1600" baseline="0" dirty="0" err="1" smtClean="0"/>
                        <a:t>bílé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hmoty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T1_FR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" b="2528"/>
          <a:stretch/>
        </p:blipFill>
        <p:spPr>
          <a:xfrm>
            <a:off x="1912471" y="4981323"/>
            <a:ext cx="1568824" cy="1739299"/>
          </a:xfrm>
          <a:prstGeom prst="rect">
            <a:avLst/>
          </a:prstGeom>
        </p:spPr>
      </p:pic>
      <p:pic>
        <p:nvPicPr>
          <p:cNvPr id="7" name="Picture 6" descr="T2_FRMU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4005" b="3704"/>
          <a:stretch/>
        </p:blipFill>
        <p:spPr>
          <a:xfrm>
            <a:off x="4318000" y="4981323"/>
            <a:ext cx="1643530" cy="1751341"/>
          </a:xfrm>
          <a:prstGeom prst="rect">
            <a:avLst/>
          </a:prstGeom>
        </p:spPr>
      </p:pic>
      <p:pic>
        <p:nvPicPr>
          <p:cNvPr id="8" name="Picture 7" descr="PD_FRMU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8279" b="3704"/>
          <a:stretch/>
        </p:blipFill>
        <p:spPr>
          <a:xfrm>
            <a:off x="6711435" y="4983757"/>
            <a:ext cx="1640682" cy="174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20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MRI – T2 FLAIR </a:t>
            </a:r>
            <a:br>
              <a:rPr lang="en-US" sz="2800" dirty="0" smtClean="0"/>
            </a:br>
            <a:r>
              <a:rPr lang="en-US" sz="2800" dirty="0" smtClean="0"/>
              <a:t>(fluid-attenuated inversion recovery)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58292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 smtClean="0">
                <a:solidFill>
                  <a:srgbClr val="000000"/>
                </a:solidFill>
              </a:rPr>
              <a:t>Potlačení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signálu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vody</a:t>
            </a:r>
            <a:r>
              <a:rPr lang="en-US" sz="1600" dirty="0" smtClean="0">
                <a:solidFill>
                  <a:srgbClr val="000000"/>
                </a:solidFill>
              </a:rPr>
              <a:t> (</a:t>
            </a:r>
            <a:r>
              <a:rPr lang="en-US" sz="1600" dirty="0" err="1" smtClean="0">
                <a:solidFill>
                  <a:srgbClr val="000000"/>
                </a:solidFill>
              </a:rPr>
              <a:t>likvoru</a:t>
            </a:r>
            <a:r>
              <a:rPr lang="en-US" sz="1600" dirty="0" smtClean="0">
                <a:solidFill>
                  <a:srgbClr val="000000"/>
                </a:solidFill>
              </a:rPr>
              <a:t>) – proto </a:t>
            </a:r>
            <a:r>
              <a:rPr lang="en-US" sz="1600" dirty="0" err="1" smtClean="0">
                <a:solidFill>
                  <a:srgbClr val="000000"/>
                </a:solidFill>
              </a:rPr>
              <a:t>jsou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mozkové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komory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tmavé</a:t>
            </a:r>
            <a:endParaRPr lang="en-US" sz="1600" dirty="0">
              <a:solidFill>
                <a:srgbClr val="000000"/>
              </a:solidFill>
              <a:ea typeface="Wingdings"/>
              <a:cs typeface="Wingdings"/>
              <a:sym typeface="Wingdings"/>
            </a:endParaRPr>
          </a:p>
          <a:p>
            <a:pPr>
              <a:lnSpc>
                <a:spcPct val="150000"/>
              </a:lnSpc>
            </a:pPr>
            <a:endParaRPr lang="en-US" sz="1600" dirty="0" smtClean="0">
              <a:solidFill>
                <a:srgbClr val="000000"/>
              </a:solidFill>
              <a:sym typeface="Wingdings"/>
            </a:endParaRPr>
          </a:p>
          <a:p>
            <a:pPr>
              <a:lnSpc>
                <a:spcPct val="150000"/>
              </a:lnSpc>
            </a:pP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Identifikace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ischemických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změn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bílé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hmoty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mozkové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(šipka), 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změn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při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roztroušené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skleróze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(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tzv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. 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plaky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),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zvýraznění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edému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subarachnoidálního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krvácení</a:t>
            </a:r>
            <a:endParaRPr lang="en-US" sz="1600" dirty="0" smtClean="0">
              <a:solidFill>
                <a:srgbClr val="000000"/>
              </a:solidFill>
              <a:sym typeface="Wingdings"/>
            </a:endParaRP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Content Placeholder 2" descr="JN_flair0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" r="3047"/>
          <a:stretch>
            <a:fillRect/>
          </a:stretch>
        </p:blipFill>
        <p:spPr>
          <a:xfrm>
            <a:off x="5365490" y="1700808"/>
            <a:ext cx="3461134" cy="3878811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5965113" y="2272770"/>
            <a:ext cx="584815" cy="3509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186889" y="4230017"/>
            <a:ext cx="584815" cy="35094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821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1" y="274638"/>
            <a:ext cx="884054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MRI – GRE (</a:t>
            </a:r>
            <a:r>
              <a:rPr lang="en-US" sz="2800" dirty="0" err="1" smtClean="0"/>
              <a:t>tzv</a:t>
            </a:r>
            <a:r>
              <a:rPr lang="en-US" sz="2800" dirty="0" smtClean="0"/>
              <a:t>. </a:t>
            </a:r>
            <a:r>
              <a:rPr lang="en-US" sz="2800" dirty="0" err="1" smtClean="0"/>
              <a:t>gradientní</a:t>
            </a:r>
            <a:r>
              <a:rPr lang="en-US" sz="2800" dirty="0" smtClean="0"/>
              <a:t> </a:t>
            </a:r>
            <a:r>
              <a:rPr lang="en-US" sz="2800" dirty="0" err="1" smtClean="0"/>
              <a:t>sekvence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7713501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 smtClean="0"/>
              <a:t>Lépe</a:t>
            </a:r>
            <a:r>
              <a:rPr lang="en-US" sz="1600" dirty="0" smtClean="0"/>
              <a:t> </a:t>
            </a:r>
            <a:r>
              <a:rPr lang="en-US" sz="1600" dirty="0" err="1" smtClean="0"/>
              <a:t>zobrazuje</a:t>
            </a:r>
            <a:r>
              <a:rPr lang="en-US" sz="1600" dirty="0" smtClean="0"/>
              <a:t> </a:t>
            </a:r>
            <a:r>
              <a:rPr lang="en-US" sz="1600" dirty="0" err="1" smtClean="0"/>
              <a:t>krev</a:t>
            </a:r>
            <a:r>
              <a:rPr lang="en-US" sz="1600" dirty="0" smtClean="0"/>
              <a:t> a </a:t>
            </a:r>
            <a:r>
              <a:rPr lang="en-US" sz="1600" dirty="0" err="1" smtClean="0"/>
              <a:t>rozpadové</a:t>
            </a:r>
            <a:r>
              <a:rPr lang="en-US" sz="1600" dirty="0" smtClean="0"/>
              <a:t> </a:t>
            </a:r>
            <a:r>
              <a:rPr lang="en-US" sz="1600" dirty="0" err="1" smtClean="0"/>
              <a:t>produkty</a:t>
            </a:r>
            <a:r>
              <a:rPr lang="en-US" sz="1600" dirty="0" smtClean="0"/>
              <a:t> </a:t>
            </a:r>
            <a:r>
              <a:rPr lang="en-US" sz="1600" dirty="0" err="1" smtClean="0"/>
              <a:t>hemoglobinu</a:t>
            </a:r>
            <a:r>
              <a:rPr lang="en-US" sz="1600" dirty="0" smtClean="0"/>
              <a:t> </a:t>
            </a:r>
            <a:r>
              <a:rPr lang="en-US" sz="1600" dirty="0" err="1" smtClean="0"/>
              <a:t>obsahující</a:t>
            </a:r>
            <a:r>
              <a:rPr lang="en-US" sz="1600" dirty="0" smtClean="0"/>
              <a:t> </a:t>
            </a:r>
            <a:r>
              <a:rPr lang="en-US" sz="1600" dirty="0" err="1" smtClean="0"/>
              <a:t>železo</a:t>
            </a:r>
            <a:r>
              <a:rPr lang="en-US" sz="1600" dirty="0" smtClean="0"/>
              <a:t> – </a:t>
            </a:r>
            <a:r>
              <a:rPr lang="en-US" sz="1600" dirty="0" err="1" smtClean="0"/>
              <a:t>způsobují</a:t>
            </a:r>
            <a:r>
              <a:rPr lang="en-US" sz="1600" dirty="0" smtClean="0"/>
              <a:t> </a:t>
            </a:r>
            <a:r>
              <a:rPr lang="en-US" sz="1600" dirty="0" err="1" smtClean="0"/>
              <a:t>ztrátu</a:t>
            </a:r>
            <a:r>
              <a:rPr lang="en-US" sz="1600" dirty="0" smtClean="0"/>
              <a:t> </a:t>
            </a:r>
            <a:r>
              <a:rPr lang="en-US" sz="1600" dirty="0" err="1" smtClean="0"/>
              <a:t>signálu</a:t>
            </a:r>
            <a:r>
              <a:rPr lang="en-US" sz="1600" dirty="0" smtClean="0"/>
              <a:t> </a:t>
            </a:r>
            <a:endParaRPr lang="en-US" sz="1600" dirty="0"/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en-US" sz="1600" dirty="0" err="1" smtClean="0"/>
              <a:t>Odlišení</a:t>
            </a:r>
            <a:r>
              <a:rPr lang="en-US" sz="1600" dirty="0" smtClean="0"/>
              <a:t> </a:t>
            </a:r>
            <a:r>
              <a:rPr lang="en-US" sz="1600" dirty="0" err="1" smtClean="0"/>
              <a:t>kalcifikací</a:t>
            </a:r>
            <a:r>
              <a:rPr lang="en-US" sz="1600" dirty="0" smtClean="0"/>
              <a:t>, </a:t>
            </a:r>
            <a:r>
              <a:rPr lang="en-US" sz="1600" dirty="0" err="1" smtClean="0"/>
              <a:t>krvácení</a:t>
            </a:r>
            <a:r>
              <a:rPr lang="en-US" sz="1600" dirty="0" smtClean="0"/>
              <a:t>, </a:t>
            </a:r>
            <a:r>
              <a:rPr lang="en-US" sz="1600" dirty="0" err="1" smtClean="0"/>
              <a:t>depa</a:t>
            </a:r>
            <a:r>
              <a:rPr lang="en-US" sz="1600" dirty="0" smtClean="0"/>
              <a:t> </a:t>
            </a:r>
            <a:r>
              <a:rPr lang="en-US" sz="1600" dirty="0" err="1" smtClean="0"/>
              <a:t>paramagnetických</a:t>
            </a:r>
            <a:r>
              <a:rPr lang="en-US" sz="1600" dirty="0" smtClean="0"/>
              <a:t> </a:t>
            </a:r>
            <a:r>
              <a:rPr lang="en-US" sz="1600" dirty="0" err="1" smtClean="0"/>
              <a:t>látek</a:t>
            </a:r>
            <a:r>
              <a:rPr lang="en-US" sz="1600" dirty="0" smtClean="0"/>
              <a:t> (</a:t>
            </a:r>
            <a:r>
              <a:rPr lang="en-US" sz="1600" dirty="0" err="1" smtClean="0"/>
              <a:t>Parkinsonova</a:t>
            </a:r>
            <a:r>
              <a:rPr lang="en-US" sz="1600" dirty="0" smtClean="0"/>
              <a:t> </a:t>
            </a:r>
            <a:r>
              <a:rPr lang="en-US" sz="1600" dirty="0" err="1" smtClean="0"/>
              <a:t>nemoc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3" name="Content Placeholder 2" descr="tuberosní sklerosa T2 gre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1819" r="20613" b="16839"/>
          <a:stretch/>
        </p:blipFill>
        <p:spPr>
          <a:xfrm>
            <a:off x="4822091" y="2918906"/>
            <a:ext cx="2506751" cy="2880000"/>
          </a:xfrm>
        </p:spPr>
      </p:pic>
      <p:pic>
        <p:nvPicPr>
          <p:cNvPr id="6" name="Picture 2" descr="3T_006"/>
          <p:cNvPicPr>
            <a:picLocks noChangeAspect="1" noChangeArrowheads="1"/>
          </p:cNvPicPr>
          <p:nvPr/>
        </p:nvPicPr>
        <p:blipFill rotWithShape="1">
          <a:blip r:embed="rId3" cstate="print"/>
          <a:srcRect l="46686" t="5334" r="26083" b="50614"/>
          <a:stretch/>
        </p:blipFill>
        <p:spPr bwMode="auto">
          <a:xfrm>
            <a:off x="1371218" y="2902194"/>
            <a:ext cx="2221619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20328" y="5788634"/>
            <a:ext cx="3006541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err="1" smtClean="0"/>
              <a:t>Intracerebrální</a:t>
            </a:r>
            <a:r>
              <a:rPr lang="en-US" sz="1600" dirty="0" smtClean="0"/>
              <a:t> </a:t>
            </a:r>
            <a:r>
              <a:rPr lang="en-US" sz="1600" dirty="0" err="1" smtClean="0"/>
              <a:t>hematom</a:t>
            </a:r>
            <a:r>
              <a:rPr lang="en-US" sz="1600" dirty="0" smtClean="0"/>
              <a:t> – </a:t>
            </a:r>
            <a:r>
              <a:rPr lang="en-US" sz="1600" dirty="0" err="1" smtClean="0"/>
              <a:t>ztráta</a:t>
            </a:r>
            <a:r>
              <a:rPr lang="en-US" sz="1600" dirty="0" smtClean="0"/>
              <a:t> </a:t>
            </a:r>
            <a:r>
              <a:rPr lang="en-US" sz="1600" dirty="0" err="1" smtClean="0"/>
              <a:t>signálu</a:t>
            </a:r>
            <a:r>
              <a:rPr lang="en-US" sz="1600" dirty="0" smtClean="0"/>
              <a:t> v </a:t>
            </a:r>
            <a:r>
              <a:rPr lang="en-US" sz="1600" dirty="0" err="1" smtClean="0"/>
              <a:t>místě</a:t>
            </a:r>
            <a:r>
              <a:rPr lang="en-US" sz="1600" dirty="0" smtClean="0"/>
              <a:t> </a:t>
            </a:r>
            <a:r>
              <a:rPr lang="en-US" sz="1600" dirty="0" err="1" smtClean="0"/>
              <a:t>hematomu</a:t>
            </a:r>
            <a:endParaRPr 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681618" y="5805345"/>
            <a:ext cx="3006541" cy="97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err="1" smtClean="0"/>
              <a:t>Kalcifikovaný</a:t>
            </a:r>
            <a:r>
              <a:rPr lang="en-US" sz="1600" dirty="0" smtClean="0"/>
              <a:t> </a:t>
            </a:r>
            <a:r>
              <a:rPr lang="en-US" sz="1600" dirty="0" err="1" smtClean="0"/>
              <a:t>subependymální</a:t>
            </a:r>
            <a:r>
              <a:rPr lang="en-US" sz="1600" dirty="0" smtClean="0"/>
              <a:t> </a:t>
            </a:r>
            <a:r>
              <a:rPr lang="en-US" sz="1600" dirty="0" err="1" smtClean="0"/>
              <a:t>hamartom</a:t>
            </a:r>
            <a:r>
              <a:rPr lang="en-US" sz="1600" dirty="0" smtClean="0"/>
              <a:t>– </a:t>
            </a:r>
            <a:r>
              <a:rPr lang="en-US" sz="1600" dirty="0" err="1" smtClean="0"/>
              <a:t>ztráta</a:t>
            </a:r>
            <a:r>
              <a:rPr lang="en-US" sz="1600" dirty="0" smtClean="0"/>
              <a:t> </a:t>
            </a:r>
            <a:r>
              <a:rPr lang="en-US" sz="1600" dirty="0" err="1" smtClean="0"/>
              <a:t>signálu</a:t>
            </a:r>
            <a:r>
              <a:rPr lang="en-US" sz="1600" dirty="0" smtClean="0"/>
              <a:t> v </a:t>
            </a:r>
            <a:r>
              <a:rPr lang="en-US" sz="1600" dirty="0" err="1" smtClean="0"/>
              <a:t>místě</a:t>
            </a:r>
            <a:r>
              <a:rPr lang="en-US" sz="1600" dirty="0" smtClean="0"/>
              <a:t> </a:t>
            </a:r>
            <a:r>
              <a:rPr lang="en-US" sz="1600" dirty="0" err="1" smtClean="0"/>
              <a:t>kalcifikované</a:t>
            </a:r>
            <a:r>
              <a:rPr lang="en-US" sz="1600" dirty="0" smtClean="0"/>
              <a:t> </a:t>
            </a:r>
            <a:r>
              <a:rPr lang="en-US" sz="1600" dirty="0" err="1" smtClean="0"/>
              <a:t>léze</a:t>
            </a:r>
            <a:endParaRPr lang="en-US" sz="1600" dirty="0" smtClean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203152" y="4487333"/>
            <a:ext cx="369260" cy="8371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839576" y="3571394"/>
            <a:ext cx="215322" cy="28383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11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MRI – DWI/ADC (diffusion weighed imaging/apparent diffusion coefficient)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464003"/>
            <a:ext cx="8229600" cy="3124944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1600" dirty="0" err="1" smtClean="0"/>
              <a:t>Zobrazuje</a:t>
            </a:r>
            <a:r>
              <a:rPr lang="en-US" sz="1600" dirty="0" smtClean="0"/>
              <a:t> </a:t>
            </a:r>
            <a:r>
              <a:rPr lang="en-US" sz="1600" dirty="0" err="1" smtClean="0"/>
              <a:t>změny</a:t>
            </a:r>
            <a:r>
              <a:rPr lang="en-US" sz="1600" dirty="0" smtClean="0"/>
              <a:t> </a:t>
            </a:r>
            <a:r>
              <a:rPr lang="en-US" sz="1600" dirty="0" err="1" smtClean="0"/>
              <a:t>signálu</a:t>
            </a:r>
            <a:r>
              <a:rPr lang="en-US" sz="1600" dirty="0" smtClean="0"/>
              <a:t> </a:t>
            </a:r>
            <a:r>
              <a:rPr lang="en-US" sz="1600" dirty="0" err="1" smtClean="0"/>
              <a:t>způsobené</a:t>
            </a:r>
            <a:r>
              <a:rPr lang="en-US" sz="1600" dirty="0" smtClean="0"/>
              <a:t> </a:t>
            </a:r>
            <a:r>
              <a:rPr lang="en-US" sz="1600" dirty="0" err="1" smtClean="0"/>
              <a:t>difúzí</a:t>
            </a:r>
            <a:r>
              <a:rPr lang="en-US" sz="1600" dirty="0" smtClean="0"/>
              <a:t> </a:t>
            </a:r>
            <a:r>
              <a:rPr lang="en-US" sz="1600" dirty="0" err="1" smtClean="0"/>
              <a:t>molekul</a:t>
            </a:r>
            <a:r>
              <a:rPr lang="en-US" sz="1600" dirty="0" smtClean="0"/>
              <a:t> </a:t>
            </a:r>
            <a:r>
              <a:rPr lang="en-US" sz="1600" dirty="0" err="1" smtClean="0"/>
              <a:t>vody</a:t>
            </a:r>
            <a:endParaRPr lang="en-US" sz="1600" dirty="0"/>
          </a:p>
          <a:p>
            <a:pPr>
              <a:lnSpc>
                <a:spcPct val="200000"/>
              </a:lnSpc>
            </a:pPr>
            <a:r>
              <a:rPr lang="en-US" sz="1600" dirty="0" err="1" smtClean="0"/>
              <a:t>Kvantitativní</a:t>
            </a:r>
            <a:r>
              <a:rPr lang="en-US" sz="1600" dirty="0" smtClean="0"/>
              <a:t> </a:t>
            </a:r>
            <a:r>
              <a:rPr lang="en-US" sz="1600" dirty="0" err="1"/>
              <a:t>hodnocení</a:t>
            </a:r>
            <a:r>
              <a:rPr lang="en-US" sz="1600" dirty="0"/>
              <a:t> </a:t>
            </a:r>
            <a:r>
              <a:rPr lang="en-US" sz="1600" dirty="0" err="1"/>
              <a:t>difúze</a:t>
            </a:r>
            <a:r>
              <a:rPr lang="en-US" sz="1600" dirty="0"/>
              <a:t> </a:t>
            </a:r>
            <a:r>
              <a:rPr lang="en-US" sz="1600" dirty="0" err="1"/>
              <a:t>molekul</a:t>
            </a:r>
            <a:r>
              <a:rPr lang="en-US" sz="1600" dirty="0"/>
              <a:t> </a:t>
            </a:r>
            <a:r>
              <a:rPr lang="en-US" sz="1600" dirty="0" err="1" smtClean="0"/>
              <a:t>vody</a:t>
            </a:r>
            <a:r>
              <a:rPr lang="en-US" sz="1600" dirty="0"/>
              <a:t> </a:t>
            </a:r>
            <a:r>
              <a:rPr lang="en-US" sz="1600" dirty="0" smtClean="0"/>
              <a:t>= </a:t>
            </a:r>
            <a:r>
              <a:rPr lang="en-US" sz="1600" dirty="0" err="1" smtClean="0"/>
              <a:t>odráží</a:t>
            </a:r>
            <a:r>
              <a:rPr lang="en-US" sz="1600" dirty="0" smtClean="0"/>
              <a:t> </a:t>
            </a:r>
            <a:r>
              <a:rPr lang="en-US" sz="1600" dirty="0" err="1"/>
              <a:t>stupeň</a:t>
            </a:r>
            <a:r>
              <a:rPr lang="en-US" sz="1600" dirty="0"/>
              <a:t> </a:t>
            </a:r>
            <a:r>
              <a:rPr lang="en-US" sz="1600" dirty="0" err="1" smtClean="0"/>
              <a:t>difúze</a:t>
            </a:r>
            <a:endParaRPr lang="en-US" sz="1600" dirty="0" smtClean="0"/>
          </a:p>
          <a:p>
            <a:pPr>
              <a:lnSpc>
                <a:spcPct val="200000"/>
              </a:lnSpc>
            </a:pPr>
            <a:r>
              <a:rPr lang="en-US" sz="1600" dirty="0" err="1"/>
              <a:t>Vysoce</a:t>
            </a:r>
            <a:r>
              <a:rPr lang="en-US" sz="1600" dirty="0"/>
              <a:t> </a:t>
            </a:r>
            <a:r>
              <a:rPr lang="en-US" sz="1600" dirty="0" err="1"/>
              <a:t>buněčné</a:t>
            </a:r>
            <a:r>
              <a:rPr lang="en-US" sz="1600" dirty="0"/>
              <a:t> </a:t>
            </a:r>
            <a:r>
              <a:rPr lang="en-US" sz="1600" dirty="0" err="1"/>
              <a:t>tkáně</a:t>
            </a:r>
            <a:r>
              <a:rPr lang="en-US" sz="1600" dirty="0"/>
              <a:t> </a:t>
            </a:r>
            <a:r>
              <a:rPr lang="en-US" sz="1600" dirty="0" err="1"/>
              <a:t>vykazují</a:t>
            </a:r>
            <a:r>
              <a:rPr lang="en-US" sz="1600" dirty="0"/>
              <a:t> </a:t>
            </a:r>
            <a:r>
              <a:rPr lang="en-US" sz="1600" dirty="0" err="1"/>
              <a:t>nízkou</a:t>
            </a:r>
            <a:r>
              <a:rPr lang="en-US" sz="1600" dirty="0"/>
              <a:t> </a:t>
            </a:r>
            <a:r>
              <a:rPr lang="en-US" sz="1600" dirty="0" err="1"/>
              <a:t>difúzi</a:t>
            </a:r>
            <a:r>
              <a:rPr lang="en-US" sz="1600" dirty="0"/>
              <a:t> </a:t>
            </a:r>
          </a:p>
          <a:p>
            <a:pPr>
              <a:lnSpc>
                <a:spcPct val="200000"/>
              </a:lnSpc>
            </a:pPr>
            <a:r>
              <a:rPr lang="en-US" sz="1600" dirty="0" err="1"/>
              <a:t>Hodnocení</a:t>
            </a:r>
            <a:r>
              <a:rPr lang="en-US" sz="1600" dirty="0"/>
              <a:t> </a:t>
            </a:r>
            <a:r>
              <a:rPr lang="en-US" sz="1600" b="1" dirty="0" err="1"/>
              <a:t>ischemických</a:t>
            </a:r>
            <a:r>
              <a:rPr lang="en-US" sz="1600" b="1" dirty="0"/>
              <a:t> </a:t>
            </a:r>
            <a:r>
              <a:rPr lang="en-US" sz="1600" b="1" dirty="0" err="1"/>
              <a:t>změn</a:t>
            </a:r>
            <a:r>
              <a:rPr lang="en-US" sz="1600" b="1" dirty="0"/>
              <a:t> </a:t>
            </a:r>
            <a:r>
              <a:rPr lang="en-US" sz="1600" dirty="0"/>
              <a:t>a </a:t>
            </a:r>
            <a:r>
              <a:rPr lang="en-US" sz="1600" dirty="0" err="1"/>
              <a:t>jejich</a:t>
            </a:r>
            <a:r>
              <a:rPr lang="en-US" sz="1600" dirty="0"/>
              <a:t> </a:t>
            </a:r>
            <a:r>
              <a:rPr lang="en-US" sz="1600" dirty="0" err="1"/>
              <a:t>stáří</a:t>
            </a:r>
            <a:r>
              <a:rPr lang="en-US" sz="1600" dirty="0"/>
              <a:t>, </a:t>
            </a:r>
            <a:r>
              <a:rPr lang="en-US" sz="1600" dirty="0" err="1"/>
              <a:t>charakteristika</a:t>
            </a:r>
            <a:r>
              <a:rPr lang="en-US" sz="1600" dirty="0"/>
              <a:t> </a:t>
            </a:r>
            <a:r>
              <a:rPr lang="en-US" sz="1600" dirty="0" err="1"/>
              <a:t>nádorů</a:t>
            </a:r>
            <a:r>
              <a:rPr lang="en-US" sz="1600" dirty="0"/>
              <a:t>, </a:t>
            </a:r>
            <a:r>
              <a:rPr lang="en-US" sz="1600" dirty="0" err="1"/>
              <a:t>traumatické</a:t>
            </a:r>
            <a:r>
              <a:rPr lang="en-US" sz="1600" dirty="0"/>
              <a:t> </a:t>
            </a:r>
            <a:r>
              <a:rPr lang="en-US" sz="1600" dirty="0" err="1"/>
              <a:t>změny</a:t>
            </a:r>
            <a:endParaRPr lang="en-US" sz="1600" dirty="0"/>
          </a:p>
          <a:p>
            <a:pPr>
              <a:lnSpc>
                <a:spcPct val="200000"/>
              </a:lnSpc>
            </a:pPr>
            <a:endParaRPr lang="en-US" sz="1600" dirty="0" smtClean="0"/>
          </a:p>
        </p:txBody>
      </p:sp>
      <p:pic>
        <p:nvPicPr>
          <p:cNvPr id="3" name="Content Placeholder 2" descr="stroke_dwi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5906" r="8815" b="4481"/>
          <a:stretch/>
        </p:blipFill>
        <p:spPr>
          <a:xfrm>
            <a:off x="1034616" y="3748940"/>
            <a:ext cx="2486143" cy="2885311"/>
          </a:xfrm>
        </p:spPr>
      </p:pic>
      <p:pic>
        <p:nvPicPr>
          <p:cNvPr id="6" name="Picture 5" descr="stroke_ad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10243" r="9112" b="4392"/>
          <a:stretch/>
        </p:blipFill>
        <p:spPr>
          <a:xfrm>
            <a:off x="3482888" y="3748940"/>
            <a:ext cx="2466418" cy="28649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30914" y="37692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811112" y="4777243"/>
            <a:ext cx="297240" cy="1215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306692" y="4777243"/>
            <a:ext cx="297240" cy="1215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34616" y="3748940"/>
            <a:ext cx="60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DWI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2888" y="3760121"/>
            <a:ext cx="59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ADC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1951" y="3748940"/>
            <a:ext cx="2945086" cy="244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 err="1" smtClean="0"/>
              <a:t>Restrikce</a:t>
            </a:r>
            <a:r>
              <a:rPr lang="en-US" sz="1600" dirty="0" smtClean="0"/>
              <a:t> </a:t>
            </a:r>
            <a:r>
              <a:rPr lang="en-US" sz="1600" dirty="0" err="1" smtClean="0"/>
              <a:t>difúze</a:t>
            </a:r>
            <a:r>
              <a:rPr lang="en-US" sz="1600" dirty="0" smtClean="0"/>
              <a:t> (</a:t>
            </a:r>
            <a:r>
              <a:rPr lang="en-US" sz="1600" dirty="0" err="1" smtClean="0"/>
              <a:t>snížení</a:t>
            </a:r>
            <a:r>
              <a:rPr lang="en-US" sz="1600" dirty="0" smtClean="0"/>
              <a:t> </a:t>
            </a:r>
            <a:r>
              <a:rPr lang="en-US" sz="1600" dirty="0" err="1" smtClean="0"/>
              <a:t>difúze</a:t>
            </a:r>
            <a:r>
              <a:rPr lang="en-US" sz="1600" dirty="0" smtClean="0"/>
              <a:t> </a:t>
            </a:r>
            <a:r>
              <a:rPr lang="en-US" sz="1600" dirty="0" err="1" smtClean="0"/>
              <a:t>molekul</a:t>
            </a:r>
            <a:r>
              <a:rPr lang="en-US" sz="1600" dirty="0" smtClean="0"/>
              <a:t>) v </a:t>
            </a:r>
            <a:r>
              <a:rPr lang="en-US" sz="1600" dirty="0" err="1" smtClean="0"/>
              <a:t>oblasti</a:t>
            </a:r>
            <a:r>
              <a:rPr lang="en-US" sz="1600" dirty="0" smtClean="0"/>
              <a:t> </a:t>
            </a:r>
            <a:r>
              <a:rPr lang="en-US" sz="1600" dirty="0" err="1" smtClean="0"/>
              <a:t>bazálních</a:t>
            </a:r>
            <a:r>
              <a:rPr lang="en-US" sz="1600" dirty="0" smtClean="0"/>
              <a:t> </a:t>
            </a:r>
            <a:r>
              <a:rPr lang="en-US" sz="1600" dirty="0" err="1" smtClean="0"/>
              <a:t>ganglií</a:t>
            </a:r>
            <a:r>
              <a:rPr lang="en-US" sz="1600" dirty="0" smtClean="0"/>
              <a:t> </a:t>
            </a:r>
            <a:r>
              <a:rPr lang="en-US" sz="1600" dirty="0" err="1" smtClean="0"/>
              <a:t>vlevo</a:t>
            </a:r>
            <a:r>
              <a:rPr lang="en-US" sz="1600" dirty="0" smtClean="0"/>
              <a:t> (šipka) se </a:t>
            </a:r>
            <a:r>
              <a:rPr lang="en-US" sz="1600" dirty="0" err="1" smtClean="0"/>
              <a:t>na</a:t>
            </a:r>
            <a:r>
              <a:rPr lang="en-US" sz="1600" dirty="0" smtClean="0"/>
              <a:t> DWI </a:t>
            </a:r>
            <a:r>
              <a:rPr lang="en-US" sz="1600" dirty="0" err="1" smtClean="0"/>
              <a:t>zobrazuje</a:t>
            </a:r>
            <a:r>
              <a:rPr lang="en-US" sz="1600" dirty="0" smtClean="0"/>
              <a:t> </a:t>
            </a:r>
            <a:r>
              <a:rPr lang="en-US" sz="1600" dirty="0" err="1" smtClean="0"/>
              <a:t>jako</a:t>
            </a:r>
            <a:r>
              <a:rPr lang="en-US" sz="1600" dirty="0" smtClean="0"/>
              <a:t> </a:t>
            </a:r>
            <a:r>
              <a:rPr lang="en-US" sz="1600" dirty="0" err="1" smtClean="0"/>
              <a:t>okrsek</a:t>
            </a:r>
            <a:r>
              <a:rPr lang="en-US" sz="1600" dirty="0" smtClean="0"/>
              <a:t> </a:t>
            </a:r>
            <a:r>
              <a:rPr lang="en-US" sz="1600" dirty="0" err="1" smtClean="0"/>
              <a:t>zvýšeného</a:t>
            </a:r>
            <a:r>
              <a:rPr lang="en-US" sz="1600" dirty="0" smtClean="0"/>
              <a:t> </a:t>
            </a:r>
            <a:r>
              <a:rPr lang="en-US" sz="1600" dirty="0" err="1" smtClean="0"/>
              <a:t>signálu</a:t>
            </a:r>
            <a:r>
              <a:rPr lang="en-US" sz="1600" dirty="0" smtClean="0"/>
              <a:t>, </a:t>
            </a:r>
            <a:r>
              <a:rPr lang="en-US" sz="1600" dirty="0" err="1" smtClean="0"/>
              <a:t>na</a:t>
            </a:r>
            <a:r>
              <a:rPr lang="en-US" sz="1600" dirty="0" smtClean="0"/>
              <a:t> ADC </a:t>
            </a:r>
            <a:r>
              <a:rPr lang="en-US" sz="1600" dirty="0" err="1" smtClean="0"/>
              <a:t>mapách</a:t>
            </a:r>
            <a:r>
              <a:rPr lang="en-US" sz="1600" dirty="0" smtClean="0"/>
              <a:t> je v </a:t>
            </a:r>
            <a:r>
              <a:rPr lang="en-US" sz="1600" dirty="0" err="1" smtClean="0"/>
              <a:t>odpovídající</a:t>
            </a:r>
            <a:r>
              <a:rPr lang="en-US" sz="1600" dirty="0" smtClean="0"/>
              <a:t> </a:t>
            </a:r>
            <a:r>
              <a:rPr lang="en-US" sz="1600" dirty="0" err="1" smtClean="0"/>
              <a:t>oblasti</a:t>
            </a:r>
            <a:r>
              <a:rPr lang="en-US" sz="1600" dirty="0" smtClean="0"/>
              <a:t> </a:t>
            </a:r>
            <a:r>
              <a:rPr lang="en-US" sz="1600" dirty="0" err="1" smtClean="0"/>
              <a:t>výpadek</a:t>
            </a:r>
            <a:r>
              <a:rPr lang="en-US" sz="1600" dirty="0" smtClean="0"/>
              <a:t> </a:t>
            </a:r>
            <a:r>
              <a:rPr lang="en-US" sz="1600" dirty="0" err="1" smtClean="0"/>
              <a:t>signálu</a:t>
            </a:r>
            <a:r>
              <a:rPr lang="en-US" sz="1600" dirty="0" smtClean="0"/>
              <a:t> – </a:t>
            </a:r>
            <a:r>
              <a:rPr lang="en-US" sz="1600" dirty="0" err="1" smtClean="0"/>
              <a:t>typický</a:t>
            </a:r>
            <a:r>
              <a:rPr lang="en-US" sz="1600" dirty="0" smtClean="0"/>
              <a:t> </a:t>
            </a:r>
            <a:r>
              <a:rPr lang="en-US" sz="1600" dirty="0" err="1" smtClean="0"/>
              <a:t>obraz</a:t>
            </a:r>
            <a:r>
              <a:rPr lang="en-US" sz="1600" dirty="0" smtClean="0"/>
              <a:t> </a:t>
            </a:r>
            <a:r>
              <a:rPr lang="en-US" sz="1600" dirty="0" err="1" smtClean="0"/>
              <a:t>akutní</a:t>
            </a:r>
            <a:r>
              <a:rPr lang="en-US" sz="1600" dirty="0" smtClean="0"/>
              <a:t> </a:t>
            </a:r>
            <a:r>
              <a:rPr lang="en-US" sz="1600" dirty="0" err="1" smtClean="0"/>
              <a:t>ischemie</a:t>
            </a:r>
            <a:r>
              <a:rPr lang="en-US" sz="1600" dirty="0" smtClean="0"/>
              <a:t> (</a:t>
            </a:r>
            <a:r>
              <a:rPr lang="en-US" sz="1600" dirty="0" err="1" smtClean="0"/>
              <a:t>mozkového</a:t>
            </a:r>
            <a:r>
              <a:rPr lang="en-US" sz="1600" dirty="0" smtClean="0"/>
              <a:t> </a:t>
            </a:r>
            <a:r>
              <a:rPr lang="en-US" sz="1600" dirty="0" err="1" smtClean="0"/>
              <a:t>infarktu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62579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RTG </a:t>
            </a:r>
            <a:r>
              <a:rPr lang="en-US" sz="2800" dirty="0" err="1" smtClean="0"/>
              <a:t>přístroj</a:t>
            </a:r>
            <a:endParaRPr lang="en-US" sz="2800" dirty="0"/>
          </a:p>
        </p:txBody>
      </p:sp>
      <p:pic>
        <p:nvPicPr>
          <p:cNvPr id="3" name="Content Placeholder 2" descr="Swiss-Ray-Gantry-and-DR-Pannel-P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00" r="-108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0365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MR </a:t>
            </a:r>
            <a:r>
              <a:rPr lang="en-US" sz="2800" dirty="0">
                <a:solidFill>
                  <a:srgbClr val="000000"/>
                </a:solidFill>
              </a:rPr>
              <a:t>–</a:t>
            </a:r>
            <a:r>
              <a:rPr lang="en-US" sz="2800" dirty="0" smtClean="0"/>
              <a:t> </a:t>
            </a:r>
            <a:r>
              <a:rPr lang="en-US" sz="2800" dirty="0" err="1" smtClean="0"/>
              <a:t>tumory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7" name="Picture 6" descr="meningeom_T1K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83" y="1416188"/>
            <a:ext cx="1978563" cy="2392739"/>
          </a:xfrm>
          <a:prstGeom prst="rect">
            <a:avLst/>
          </a:prstGeom>
        </p:spPr>
      </p:pic>
      <p:pic>
        <p:nvPicPr>
          <p:cNvPr id="8" name="Picture 7" descr="meningeom_T1t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10" y="1416189"/>
            <a:ext cx="2091273" cy="2392739"/>
          </a:xfrm>
          <a:prstGeom prst="rect">
            <a:avLst/>
          </a:prstGeom>
        </p:spPr>
      </p:pic>
      <p:pic>
        <p:nvPicPr>
          <p:cNvPr id="9" name="Picture 8" descr="meningeom_T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46" y="1416188"/>
            <a:ext cx="1986280" cy="2394044"/>
          </a:xfrm>
          <a:prstGeom prst="rect">
            <a:avLst/>
          </a:prstGeom>
        </p:spPr>
      </p:pic>
      <p:pic>
        <p:nvPicPr>
          <p:cNvPr id="10" name="Picture 9" descr="mozek_tu_flai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6214" r="6034"/>
          <a:stretch/>
        </p:blipFill>
        <p:spPr>
          <a:xfrm>
            <a:off x="5092269" y="4176581"/>
            <a:ext cx="1957914" cy="2412000"/>
          </a:xfrm>
          <a:prstGeom prst="rect">
            <a:avLst/>
          </a:prstGeom>
        </p:spPr>
      </p:pic>
      <p:pic>
        <p:nvPicPr>
          <p:cNvPr id="11" name="Picture 10" descr="mozek_tu_T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" t="6214" r="6840"/>
          <a:stretch/>
        </p:blipFill>
        <p:spPr>
          <a:xfrm>
            <a:off x="3134355" y="4171013"/>
            <a:ext cx="1957914" cy="2412000"/>
          </a:xfrm>
          <a:prstGeom prst="rect">
            <a:avLst/>
          </a:prstGeom>
        </p:spPr>
      </p:pic>
      <p:pic>
        <p:nvPicPr>
          <p:cNvPr id="12" name="Picture 11" descr="mozek_tu_T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6211" r="5044"/>
          <a:stretch/>
        </p:blipFill>
        <p:spPr>
          <a:xfrm>
            <a:off x="6930233" y="4173971"/>
            <a:ext cx="1957075" cy="241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34355" y="4176581"/>
            <a:ext cx="41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T1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110" y="1417638"/>
            <a:ext cx="41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T1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81383" y="141763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T1+KL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9946" y="1417638"/>
            <a:ext cx="41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30233" y="4176581"/>
            <a:ext cx="41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T2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92269" y="417101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T2 FLAIR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6422314" y="1416188"/>
            <a:ext cx="2527236" cy="2152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b="1" dirty="0" err="1" smtClean="0"/>
              <a:t>Meningeom</a:t>
            </a:r>
            <a:r>
              <a:rPr lang="en-US" sz="1600" dirty="0" smtClean="0"/>
              <a:t> – </a:t>
            </a:r>
            <a:r>
              <a:rPr lang="en-US" sz="1600" dirty="0" err="1" smtClean="0"/>
              <a:t>vlevo</a:t>
            </a:r>
            <a:r>
              <a:rPr lang="en-US" sz="1600" dirty="0" smtClean="0"/>
              <a:t> </a:t>
            </a:r>
            <a:r>
              <a:rPr lang="en-US" sz="1600" dirty="0" err="1" smtClean="0"/>
              <a:t>ložisko</a:t>
            </a:r>
            <a:r>
              <a:rPr lang="en-US" sz="1600" dirty="0" smtClean="0"/>
              <a:t> </a:t>
            </a:r>
            <a:r>
              <a:rPr lang="en-US" sz="1600" dirty="0" err="1" smtClean="0"/>
              <a:t>nasedající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mozkové</a:t>
            </a:r>
            <a:r>
              <a:rPr lang="en-US" sz="1600" dirty="0" smtClean="0"/>
              <a:t> </a:t>
            </a:r>
            <a:r>
              <a:rPr lang="en-US" sz="1600" dirty="0" err="1" smtClean="0"/>
              <a:t>pleny</a:t>
            </a:r>
            <a:r>
              <a:rPr lang="en-US" sz="1600" dirty="0" smtClean="0"/>
              <a:t> </a:t>
            </a:r>
            <a:r>
              <a:rPr lang="en-US" sz="1600" dirty="0" err="1" smtClean="0"/>
              <a:t>vtlačující</a:t>
            </a:r>
            <a:r>
              <a:rPr lang="en-US" sz="1600" dirty="0" smtClean="0"/>
              <a:t> se </a:t>
            </a:r>
            <a:r>
              <a:rPr lang="en-US" sz="1600" dirty="0" err="1" smtClean="0"/>
              <a:t>mezi</a:t>
            </a:r>
            <a:r>
              <a:rPr lang="en-US" sz="1600" dirty="0" smtClean="0"/>
              <a:t> </a:t>
            </a:r>
            <a:r>
              <a:rPr lang="en-US" sz="1600" dirty="0" err="1" smtClean="0"/>
              <a:t>struktury</a:t>
            </a:r>
            <a:r>
              <a:rPr lang="en-US" sz="1600" dirty="0" smtClean="0"/>
              <a:t> </a:t>
            </a:r>
            <a:r>
              <a:rPr lang="en-US" sz="1600" dirty="0" err="1" smtClean="0"/>
              <a:t>mozku</a:t>
            </a:r>
            <a:r>
              <a:rPr lang="en-US" sz="1600" dirty="0" smtClean="0"/>
              <a:t>, </a:t>
            </a:r>
            <a:r>
              <a:rPr lang="en-US" sz="1600" dirty="0" err="1" smtClean="0"/>
              <a:t>postkontrastně</a:t>
            </a:r>
            <a:r>
              <a:rPr lang="en-US" sz="1600" dirty="0" smtClean="0"/>
              <a:t> se </a:t>
            </a:r>
            <a:r>
              <a:rPr lang="en-US" sz="1600" dirty="0" err="1" smtClean="0"/>
              <a:t>homogenně</a:t>
            </a:r>
            <a:r>
              <a:rPr lang="en-US" sz="1600" dirty="0" smtClean="0"/>
              <a:t> </a:t>
            </a:r>
            <a:r>
              <a:rPr lang="en-US" sz="1600" dirty="0" err="1" smtClean="0"/>
              <a:t>sytí</a:t>
            </a:r>
            <a:r>
              <a:rPr lang="en-US" sz="1600" dirty="0" smtClean="0"/>
              <a:t> (</a:t>
            </a:r>
            <a:r>
              <a:rPr lang="en-US" sz="1600" dirty="0" err="1" smtClean="0"/>
              <a:t>zvýšení</a:t>
            </a:r>
            <a:r>
              <a:rPr lang="en-US" sz="1600" dirty="0" smtClean="0"/>
              <a:t> </a:t>
            </a:r>
            <a:r>
              <a:rPr lang="en-US" sz="1600" dirty="0" err="1" smtClean="0"/>
              <a:t>signálu</a:t>
            </a:r>
            <a:r>
              <a:rPr lang="en-US" sz="1600" dirty="0" smtClean="0"/>
              <a:t> v T1)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 rot="10800000" flipV="1">
            <a:off x="290110" y="4360928"/>
            <a:ext cx="2527236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b="1" dirty="0" err="1" smtClean="0"/>
              <a:t>Gliom</a:t>
            </a:r>
            <a:r>
              <a:rPr lang="en-US" sz="1600" dirty="0" smtClean="0"/>
              <a:t> – </a:t>
            </a:r>
            <a:r>
              <a:rPr lang="en-US" sz="1600" dirty="0" err="1" smtClean="0"/>
              <a:t>vlevo</a:t>
            </a:r>
            <a:r>
              <a:rPr lang="en-US" sz="1600" dirty="0" smtClean="0"/>
              <a:t> </a:t>
            </a:r>
            <a:r>
              <a:rPr lang="en-US" sz="1600" dirty="0" err="1" smtClean="0"/>
              <a:t>neostře</a:t>
            </a:r>
            <a:r>
              <a:rPr lang="en-US" sz="1600" dirty="0" smtClean="0"/>
              <a:t> </a:t>
            </a:r>
            <a:r>
              <a:rPr lang="en-US" sz="1600" dirty="0" err="1" smtClean="0"/>
              <a:t>ohraničená</a:t>
            </a:r>
            <a:r>
              <a:rPr lang="en-US" sz="1600" dirty="0" smtClean="0"/>
              <a:t> </a:t>
            </a:r>
            <a:r>
              <a:rPr lang="en-US" sz="1600" dirty="0" err="1" smtClean="0"/>
              <a:t>patologie</a:t>
            </a:r>
            <a:r>
              <a:rPr lang="en-US" sz="1600" dirty="0" smtClean="0"/>
              <a:t>  </a:t>
            </a:r>
            <a:r>
              <a:rPr lang="en-US" sz="1600" dirty="0" err="1" smtClean="0"/>
              <a:t>infiltrující</a:t>
            </a:r>
            <a:r>
              <a:rPr lang="en-US" sz="1600" dirty="0" smtClean="0"/>
              <a:t> </a:t>
            </a:r>
            <a:r>
              <a:rPr lang="en-US" sz="1600" dirty="0" err="1" smtClean="0"/>
              <a:t>čelní</a:t>
            </a:r>
            <a:r>
              <a:rPr lang="en-US" sz="1600" dirty="0" smtClean="0"/>
              <a:t> </a:t>
            </a:r>
            <a:r>
              <a:rPr lang="en-US" sz="1600" dirty="0" err="1" smtClean="0"/>
              <a:t>lalok</a:t>
            </a:r>
            <a:r>
              <a:rPr lang="en-US" sz="1600" dirty="0" smtClean="0"/>
              <a:t> s </a:t>
            </a:r>
            <a:r>
              <a:rPr lang="en-US" sz="1600" dirty="0" err="1" smtClean="0"/>
              <a:t>okolním</a:t>
            </a:r>
            <a:r>
              <a:rPr lang="en-US" sz="1600" dirty="0" smtClean="0"/>
              <a:t> </a:t>
            </a:r>
            <a:r>
              <a:rPr lang="en-US" sz="1600" dirty="0" err="1" smtClean="0"/>
              <a:t>edémem</a:t>
            </a:r>
            <a:r>
              <a:rPr lang="en-US" sz="1600" dirty="0" smtClean="0"/>
              <a:t>, </a:t>
            </a:r>
            <a:r>
              <a:rPr lang="en-US" sz="1600" dirty="0" err="1" smtClean="0"/>
              <a:t>který</a:t>
            </a:r>
            <a:r>
              <a:rPr lang="en-US" sz="1600" dirty="0" smtClean="0"/>
              <a:t> je </a:t>
            </a:r>
            <a:r>
              <a:rPr lang="en-US" sz="1600" dirty="0" err="1" smtClean="0"/>
              <a:t>hypersignální</a:t>
            </a:r>
            <a:r>
              <a:rPr lang="en-US" sz="1600" dirty="0" smtClean="0"/>
              <a:t> v T2 FLAIR a T2 </a:t>
            </a:r>
            <a:r>
              <a:rPr lang="en-US" sz="1600" dirty="0" err="1" smtClean="0"/>
              <a:t>sekvenci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36532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MR – </a:t>
            </a:r>
            <a:r>
              <a:rPr lang="en-US" sz="2800" dirty="0" err="1" smtClean="0"/>
              <a:t>roztroušená</a:t>
            </a:r>
            <a:r>
              <a:rPr lang="en-US" sz="2800" dirty="0" smtClean="0"/>
              <a:t> </a:t>
            </a:r>
            <a:r>
              <a:rPr lang="en-US" sz="2800" dirty="0" err="1" smtClean="0"/>
              <a:t>skleróza</a:t>
            </a:r>
            <a:endParaRPr lang="en-US" sz="2800" dirty="0"/>
          </a:p>
        </p:txBody>
      </p:sp>
      <p:pic>
        <p:nvPicPr>
          <p:cNvPr id="3" name="Picture 2" descr="SM_T2a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t="3631" r="4972" b="3346"/>
          <a:stretch/>
        </p:blipFill>
        <p:spPr>
          <a:xfrm>
            <a:off x="1940992" y="1286790"/>
            <a:ext cx="1773004" cy="2151012"/>
          </a:xfrm>
          <a:prstGeom prst="rect">
            <a:avLst/>
          </a:prstGeom>
        </p:spPr>
      </p:pic>
      <p:pic>
        <p:nvPicPr>
          <p:cNvPr id="4" name="Picture 3" descr="SM_T2sa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1" t="2193" r="4747" b="29333"/>
          <a:stretch/>
        </p:blipFill>
        <p:spPr>
          <a:xfrm>
            <a:off x="3714613" y="1286790"/>
            <a:ext cx="2586944" cy="2151012"/>
          </a:xfrm>
          <a:prstGeom prst="rect">
            <a:avLst/>
          </a:prstGeom>
        </p:spPr>
      </p:pic>
      <p:pic>
        <p:nvPicPr>
          <p:cNvPr id="5" name="Picture 4" descr="SM_flai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" t="2138" r="9661" b="3899"/>
          <a:stretch/>
        </p:blipFill>
        <p:spPr>
          <a:xfrm>
            <a:off x="167988" y="1286790"/>
            <a:ext cx="1773004" cy="2151012"/>
          </a:xfrm>
          <a:prstGeom prst="rect">
            <a:avLst/>
          </a:prstGeom>
        </p:spPr>
      </p:pic>
      <p:pic>
        <p:nvPicPr>
          <p:cNvPr id="6" name="Picture 5" descr="SM_dwi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7" t="4005" r="7657" b="6159"/>
          <a:stretch/>
        </p:blipFill>
        <p:spPr>
          <a:xfrm>
            <a:off x="187836" y="3437802"/>
            <a:ext cx="1753155" cy="2004410"/>
          </a:xfrm>
          <a:prstGeom prst="rect">
            <a:avLst/>
          </a:prstGeom>
        </p:spPr>
      </p:pic>
      <p:pic>
        <p:nvPicPr>
          <p:cNvPr id="7" name="Picture 6" descr="SM_adc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" t="4254" r="4608" b="-6209"/>
          <a:stretch/>
        </p:blipFill>
        <p:spPr>
          <a:xfrm>
            <a:off x="1940992" y="3437802"/>
            <a:ext cx="1773004" cy="2141835"/>
          </a:xfrm>
          <a:prstGeom prst="rect">
            <a:avLst/>
          </a:prstGeom>
        </p:spPr>
      </p:pic>
      <p:pic>
        <p:nvPicPr>
          <p:cNvPr id="9" name="Picture 8" descr="SM_T1kl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272" r="6000" b="36092"/>
          <a:stretch/>
        </p:blipFill>
        <p:spPr>
          <a:xfrm>
            <a:off x="6301558" y="1293235"/>
            <a:ext cx="2556326" cy="21445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7988" y="128679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T2 FLAIR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8557" y="1293236"/>
            <a:ext cx="41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13996" y="129323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T2 sag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7836" y="3437803"/>
            <a:ext cx="60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DWI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3156" y="3437802"/>
            <a:ext cx="59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ADC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1557" y="1293236"/>
            <a:ext cx="75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T1+KL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79425" y="1870075"/>
            <a:ext cx="200804" cy="14555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94496" y="2251075"/>
            <a:ext cx="200804" cy="14555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86000" y="1870075"/>
            <a:ext cx="200804" cy="14555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054225" y="2251075"/>
            <a:ext cx="200804" cy="14555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79425" y="3997325"/>
            <a:ext cx="200804" cy="14555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94496" y="4327525"/>
            <a:ext cx="200804" cy="14555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254104" y="3997325"/>
            <a:ext cx="200804" cy="14555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053300" y="4327525"/>
            <a:ext cx="200804" cy="14555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384471" y="1984625"/>
            <a:ext cx="200804" cy="14555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007021" y="2015625"/>
            <a:ext cx="200804" cy="14555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862282" y="3491381"/>
            <a:ext cx="4995602" cy="3038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 smtClean="0"/>
              <a:t>Na T2 a T2 FLAIR </a:t>
            </a:r>
            <a:r>
              <a:rPr lang="en-US" sz="1600" dirty="0" err="1" smtClean="0"/>
              <a:t>sekvencích</a:t>
            </a:r>
            <a:r>
              <a:rPr lang="en-US" sz="1600" dirty="0" smtClean="0"/>
              <a:t> </a:t>
            </a:r>
            <a:r>
              <a:rPr lang="en-US" sz="1600" dirty="0" err="1" smtClean="0"/>
              <a:t>jsou</a:t>
            </a:r>
            <a:r>
              <a:rPr lang="en-US" sz="1600" dirty="0" smtClean="0"/>
              <a:t> </a:t>
            </a:r>
            <a:r>
              <a:rPr lang="en-US" sz="1600" dirty="0" err="1" smtClean="0"/>
              <a:t>patrné</a:t>
            </a:r>
            <a:r>
              <a:rPr lang="en-US" sz="1600" dirty="0" smtClean="0"/>
              <a:t> </a:t>
            </a:r>
            <a:r>
              <a:rPr lang="en-US" sz="1600" dirty="0" err="1" smtClean="0"/>
              <a:t>hypersignální</a:t>
            </a:r>
            <a:r>
              <a:rPr lang="en-US" sz="1600" dirty="0" smtClean="0"/>
              <a:t> </a:t>
            </a:r>
            <a:r>
              <a:rPr lang="en-US" sz="1600" dirty="0" err="1" smtClean="0"/>
              <a:t>okrsky</a:t>
            </a:r>
            <a:r>
              <a:rPr lang="en-US" sz="1600" dirty="0" smtClean="0"/>
              <a:t> (</a:t>
            </a:r>
            <a:r>
              <a:rPr lang="en-US" sz="1600" dirty="0" err="1" smtClean="0"/>
              <a:t>tzv</a:t>
            </a:r>
            <a:r>
              <a:rPr lang="en-US" sz="1600" dirty="0" smtClean="0"/>
              <a:t>. </a:t>
            </a:r>
            <a:r>
              <a:rPr lang="en-US" sz="1600" dirty="0" err="1" smtClean="0"/>
              <a:t>plaky</a:t>
            </a:r>
            <a:r>
              <a:rPr lang="en-US" sz="1600" dirty="0" smtClean="0"/>
              <a:t>) </a:t>
            </a:r>
            <a:r>
              <a:rPr lang="en-US" sz="1600" dirty="0" err="1" smtClean="0"/>
              <a:t>bílé</a:t>
            </a:r>
            <a:r>
              <a:rPr lang="en-US" sz="1600" dirty="0" smtClean="0"/>
              <a:t> </a:t>
            </a:r>
            <a:r>
              <a:rPr lang="en-US" sz="1600" dirty="0" err="1" smtClean="0"/>
              <a:t>hmoty</a:t>
            </a:r>
            <a:r>
              <a:rPr lang="en-US" sz="1600" dirty="0" smtClean="0"/>
              <a:t> v </a:t>
            </a:r>
            <a:r>
              <a:rPr lang="en-US" sz="1600" dirty="0" err="1" smtClean="0"/>
              <a:t>typické</a:t>
            </a:r>
            <a:r>
              <a:rPr lang="en-US" sz="1600" dirty="0" smtClean="0"/>
              <a:t> </a:t>
            </a:r>
            <a:r>
              <a:rPr lang="en-US" sz="1600" dirty="0" err="1" smtClean="0"/>
              <a:t>lokalizaci</a:t>
            </a:r>
            <a:r>
              <a:rPr lang="en-US" sz="1600" dirty="0" smtClean="0"/>
              <a:t> </a:t>
            </a:r>
            <a:r>
              <a:rPr lang="en-US" sz="1600" dirty="0" err="1" smtClean="0"/>
              <a:t>podél</a:t>
            </a:r>
            <a:r>
              <a:rPr lang="en-US" sz="1600" dirty="0" smtClean="0"/>
              <a:t> </a:t>
            </a:r>
            <a:r>
              <a:rPr lang="en-US" sz="1600" dirty="0" err="1" smtClean="0"/>
              <a:t>postranních</a:t>
            </a:r>
            <a:r>
              <a:rPr lang="en-US" sz="1600" dirty="0" smtClean="0"/>
              <a:t> </a:t>
            </a:r>
            <a:r>
              <a:rPr lang="en-US" sz="1600" dirty="0" err="1" smtClean="0"/>
              <a:t>komor</a:t>
            </a:r>
            <a:r>
              <a:rPr lang="en-US" sz="1600" dirty="0" smtClean="0"/>
              <a:t> (</a:t>
            </a:r>
            <a:r>
              <a:rPr lang="en-US" sz="1600" dirty="0" err="1" smtClean="0"/>
              <a:t>dvě</a:t>
            </a:r>
            <a:r>
              <a:rPr lang="en-US" sz="1600" dirty="0" smtClean="0"/>
              <a:t> </a:t>
            </a:r>
            <a:r>
              <a:rPr lang="en-US" sz="1600" dirty="0" err="1" smtClean="0"/>
              <a:t>největší</a:t>
            </a:r>
            <a:r>
              <a:rPr lang="en-US" sz="1600" dirty="0" smtClean="0"/>
              <a:t> </a:t>
            </a:r>
            <a:r>
              <a:rPr lang="en-US" sz="1600" dirty="0" err="1" smtClean="0"/>
              <a:t>označené</a:t>
            </a:r>
            <a:r>
              <a:rPr lang="en-US" sz="1600" dirty="0" smtClean="0"/>
              <a:t> </a:t>
            </a:r>
            <a:r>
              <a:rPr lang="en-US" sz="1600" dirty="0" err="1" smtClean="0"/>
              <a:t>šipkami</a:t>
            </a:r>
            <a:r>
              <a:rPr lang="en-US" sz="1600" dirty="0" smtClean="0"/>
              <a:t>), v </a:t>
            </a:r>
            <a:r>
              <a:rPr lang="en-US" sz="1600" dirty="0" err="1" smtClean="0"/>
              <a:t>sagitální</a:t>
            </a:r>
            <a:r>
              <a:rPr lang="en-US" sz="1600" dirty="0" smtClean="0"/>
              <a:t> </a:t>
            </a:r>
            <a:r>
              <a:rPr lang="en-US" sz="1600" dirty="0" err="1" smtClean="0"/>
              <a:t>rovině</a:t>
            </a:r>
            <a:r>
              <a:rPr lang="en-US" sz="1600" dirty="0" smtClean="0"/>
              <a:t> </a:t>
            </a:r>
            <a:r>
              <a:rPr lang="en-US" sz="1600" dirty="0" err="1" smtClean="0"/>
              <a:t>směřující</a:t>
            </a:r>
            <a:r>
              <a:rPr lang="en-US" sz="1600" dirty="0" smtClean="0"/>
              <a:t> </a:t>
            </a:r>
            <a:r>
              <a:rPr lang="en-US" sz="1600" dirty="0" err="1" smtClean="0"/>
              <a:t>radiálně</a:t>
            </a:r>
            <a:r>
              <a:rPr lang="en-US" sz="1600" dirty="0" smtClean="0"/>
              <a:t> </a:t>
            </a:r>
            <a:r>
              <a:rPr lang="en-US" sz="1600" dirty="0" err="1" smtClean="0"/>
              <a:t>ke</a:t>
            </a:r>
            <a:r>
              <a:rPr lang="en-US" sz="1600" dirty="0" smtClean="0"/>
              <a:t> </a:t>
            </a:r>
            <a:r>
              <a:rPr lang="en-US" sz="1600" dirty="0" err="1" smtClean="0"/>
              <a:t>stropu</a:t>
            </a:r>
            <a:r>
              <a:rPr lang="en-US" sz="1600" dirty="0" smtClean="0"/>
              <a:t> </a:t>
            </a:r>
            <a:r>
              <a:rPr lang="en-US" sz="1600" dirty="0" err="1" smtClean="0"/>
              <a:t>komory</a:t>
            </a:r>
            <a:r>
              <a:rPr lang="en-US" sz="1600" dirty="0" smtClean="0"/>
              <a:t> (</a:t>
            </a:r>
            <a:r>
              <a:rPr lang="en-US" sz="1600" dirty="0" err="1" smtClean="0"/>
              <a:t>tzv</a:t>
            </a:r>
            <a:r>
              <a:rPr lang="en-US" sz="1600" dirty="0" smtClean="0"/>
              <a:t>. </a:t>
            </a:r>
            <a:r>
              <a:rPr lang="en-US" sz="1600" dirty="0" err="1" smtClean="0"/>
              <a:t>Dawsonovy</a:t>
            </a:r>
            <a:r>
              <a:rPr lang="en-US" sz="1600" dirty="0" smtClean="0"/>
              <a:t> </a:t>
            </a:r>
            <a:r>
              <a:rPr lang="en-US" sz="1600" dirty="0" err="1" smtClean="0"/>
              <a:t>prsty</a:t>
            </a:r>
            <a:r>
              <a:rPr lang="en-US" sz="1600" dirty="0" smtClean="0"/>
              <a:t>), </a:t>
            </a:r>
            <a:r>
              <a:rPr lang="en-US" sz="1600" dirty="0" err="1" smtClean="0"/>
              <a:t>dvě</a:t>
            </a:r>
            <a:r>
              <a:rPr lang="en-US" sz="1600" dirty="0" smtClean="0"/>
              <a:t> </a:t>
            </a:r>
            <a:r>
              <a:rPr lang="en-US" sz="1600" dirty="0" err="1" smtClean="0"/>
              <a:t>největší</a:t>
            </a:r>
            <a:r>
              <a:rPr lang="en-US" sz="1600" dirty="0" smtClean="0"/>
              <a:t> </a:t>
            </a:r>
            <a:r>
              <a:rPr lang="en-US" sz="1600" dirty="0" err="1" smtClean="0"/>
              <a:t>léze</a:t>
            </a:r>
            <a:r>
              <a:rPr lang="en-US" sz="1600" dirty="0" smtClean="0"/>
              <a:t> </a:t>
            </a:r>
            <a:r>
              <a:rPr lang="en-US" sz="1600" dirty="0" err="1" smtClean="0"/>
              <a:t>prokazují</a:t>
            </a:r>
            <a:r>
              <a:rPr lang="en-US" sz="1600" dirty="0" smtClean="0"/>
              <a:t> </a:t>
            </a:r>
            <a:r>
              <a:rPr lang="en-US" sz="1600" dirty="0" err="1" smtClean="0"/>
              <a:t>restrikci</a:t>
            </a:r>
            <a:r>
              <a:rPr lang="en-US" sz="1600" dirty="0" smtClean="0"/>
              <a:t> </a:t>
            </a:r>
            <a:r>
              <a:rPr lang="en-US" sz="1600" dirty="0" err="1" smtClean="0"/>
              <a:t>difúze</a:t>
            </a:r>
            <a:r>
              <a:rPr lang="en-US" sz="1600" dirty="0" smtClean="0"/>
              <a:t> v DWI, </a:t>
            </a:r>
            <a:r>
              <a:rPr lang="en-US" sz="1600" dirty="0" err="1" smtClean="0"/>
              <a:t>po</a:t>
            </a:r>
            <a:r>
              <a:rPr lang="en-US" sz="1600" dirty="0" smtClean="0"/>
              <a:t> </a:t>
            </a:r>
            <a:r>
              <a:rPr lang="en-US" sz="1600" dirty="0" err="1" smtClean="0"/>
              <a:t>podání</a:t>
            </a:r>
            <a:r>
              <a:rPr lang="en-US" sz="1600" dirty="0" smtClean="0"/>
              <a:t> </a:t>
            </a:r>
            <a:r>
              <a:rPr lang="en-US" sz="1600" dirty="0" err="1" smtClean="0"/>
              <a:t>kontrastu</a:t>
            </a:r>
            <a:r>
              <a:rPr lang="en-US" sz="1600" dirty="0" smtClean="0"/>
              <a:t> se </a:t>
            </a:r>
            <a:r>
              <a:rPr lang="en-US" sz="1600" dirty="0" err="1" smtClean="0"/>
              <a:t>lehce</a:t>
            </a:r>
            <a:r>
              <a:rPr lang="en-US" sz="1600" dirty="0" smtClean="0"/>
              <a:t> </a:t>
            </a:r>
            <a:r>
              <a:rPr lang="en-US" sz="1600" dirty="0" err="1" smtClean="0"/>
              <a:t>vysycuje</a:t>
            </a:r>
            <a:r>
              <a:rPr lang="en-US" sz="1600" dirty="0" smtClean="0"/>
              <a:t> </a:t>
            </a:r>
            <a:r>
              <a:rPr lang="en-US" sz="1600" dirty="0" err="1" smtClean="0"/>
              <a:t>jejich</a:t>
            </a:r>
            <a:r>
              <a:rPr lang="en-US" sz="1600" dirty="0" smtClean="0"/>
              <a:t> </a:t>
            </a:r>
            <a:r>
              <a:rPr lang="en-US" sz="1600" dirty="0" err="1" smtClean="0"/>
              <a:t>periferie</a:t>
            </a:r>
            <a:r>
              <a:rPr lang="en-US" sz="1600" dirty="0" smtClean="0"/>
              <a:t>, </a:t>
            </a:r>
            <a:r>
              <a:rPr lang="en-US" sz="1600" dirty="0" err="1" smtClean="0"/>
              <a:t>která</a:t>
            </a:r>
            <a:r>
              <a:rPr lang="en-US" sz="1600" dirty="0" smtClean="0"/>
              <a:t> </a:t>
            </a:r>
            <a:r>
              <a:rPr lang="en-US" sz="1600" dirty="0" err="1" smtClean="0"/>
              <a:t>svědčí</a:t>
            </a:r>
            <a:r>
              <a:rPr lang="en-US" sz="1600" dirty="0" smtClean="0"/>
              <a:t> pro </a:t>
            </a:r>
            <a:r>
              <a:rPr lang="en-US" sz="1600" dirty="0" err="1" smtClean="0"/>
              <a:t>její</a:t>
            </a:r>
            <a:r>
              <a:rPr lang="en-US" sz="1600" dirty="0" smtClean="0"/>
              <a:t> </a:t>
            </a:r>
            <a:r>
              <a:rPr lang="en-US" sz="1600" dirty="0" err="1" smtClean="0"/>
              <a:t>aktivitu</a:t>
            </a:r>
            <a:r>
              <a:rPr lang="en-US" sz="1600" dirty="0" smtClean="0"/>
              <a:t> (</a:t>
            </a:r>
            <a:r>
              <a:rPr lang="en-US" sz="1600" dirty="0" err="1" smtClean="0"/>
              <a:t>tzv</a:t>
            </a:r>
            <a:r>
              <a:rPr lang="en-US" sz="1600" dirty="0" smtClean="0"/>
              <a:t>. </a:t>
            </a:r>
            <a:r>
              <a:rPr lang="en-US" sz="1600" dirty="0" err="1"/>
              <a:t>a</a:t>
            </a:r>
            <a:r>
              <a:rPr lang="en-US" sz="1600" dirty="0" err="1" smtClean="0"/>
              <a:t>ktivní</a:t>
            </a:r>
            <a:r>
              <a:rPr lang="en-US" sz="1600" dirty="0" smtClean="0"/>
              <a:t> </a:t>
            </a:r>
            <a:r>
              <a:rPr lang="en-US" sz="1600" dirty="0" err="1" smtClean="0"/>
              <a:t>demyelinizační</a:t>
            </a:r>
            <a:r>
              <a:rPr lang="en-US" sz="1600" dirty="0" smtClean="0"/>
              <a:t> </a:t>
            </a:r>
            <a:r>
              <a:rPr lang="en-US" sz="1600" dirty="0" err="1" smtClean="0"/>
              <a:t>plaka</a:t>
            </a:r>
            <a:r>
              <a:rPr lang="en-US" sz="1600" dirty="0" smtClean="0"/>
              <a:t>). </a:t>
            </a:r>
            <a:r>
              <a:rPr lang="en-US" sz="1600" b="1" dirty="0" smtClean="0"/>
              <a:t>20 </a:t>
            </a:r>
            <a:r>
              <a:rPr lang="en-US" sz="1600" b="1" dirty="0" err="1" smtClean="0"/>
              <a:t>letý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pacient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byl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neurologické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ambulanci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vyšetřen</a:t>
            </a:r>
            <a:r>
              <a:rPr lang="en-US" sz="1600" b="1" dirty="0" smtClean="0"/>
              <a:t> pro </a:t>
            </a:r>
            <a:r>
              <a:rPr lang="en-US" sz="1600" b="1" dirty="0" err="1" smtClean="0"/>
              <a:t>pocit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brnění</a:t>
            </a:r>
            <a:r>
              <a:rPr lang="en-US" sz="1600" b="1" dirty="0" smtClean="0"/>
              <a:t> a </a:t>
            </a:r>
            <a:r>
              <a:rPr lang="en-US" sz="1600" b="1" dirty="0" err="1" smtClean="0"/>
              <a:t>oslabení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levostranných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končetin</a:t>
            </a:r>
            <a:r>
              <a:rPr lang="en-US" sz="1600" b="1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03456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MR – </a:t>
            </a:r>
            <a:r>
              <a:rPr lang="en-US" sz="2800" dirty="0" err="1" smtClean="0"/>
              <a:t>diagnostika</a:t>
            </a:r>
            <a:r>
              <a:rPr lang="en-US" sz="2800" dirty="0" smtClean="0"/>
              <a:t> </a:t>
            </a:r>
            <a:r>
              <a:rPr lang="en-US" sz="2800" dirty="0" err="1" smtClean="0"/>
              <a:t>epilepsie</a:t>
            </a:r>
            <a:r>
              <a:rPr lang="en-US" sz="2800" dirty="0"/>
              <a:t>,</a:t>
            </a:r>
            <a:r>
              <a:rPr lang="en-US" sz="2800" dirty="0" smtClean="0"/>
              <a:t> </a:t>
            </a:r>
            <a:r>
              <a:rPr lang="en-US" sz="2800" dirty="0" err="1" smtClean="0"/>
              <a:t>příklady</a:t>
            </a:r>
            <a:endParaRPr lang="en-US" sz="2800" dirty="0"/>
          </a:p>
        </p:txBody>
      </p:sp>
      <p:pic>
        <p:nvPicPr>
          <p:cNvPr id="5" name="Picture 4" descr="Pazourkova_MR_epilepsie_obr.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" b="3400"/>
          <a:stretch/>
        </p:blipFill>
        <p:spPr>
          <a:xfrm>
            <a:off x="3267401" y="1176558"/>
            <a:ext cx="2522399" cy="2466558"/>
          </a:xfrm>
          <a:prstGeom prst="rect">
            <a:avLst/>
          </a:prstGeom>
        </p:spPr>
      </p:pic>
      <p:pic>
        <p:nvPicPr>
          <p:cNvPr id="6" name="Picture 5" descr="Pazourkova_MR_epilepsie_obr.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t="-1" b="-4590"/>
          <a:stretch/>
        </p:blipFill>
        <p:spPr>
          <a:xfrm>
            <a:off x="3078127" y="3772470"/>
            <a:ext cx="2876035" cy="2947499"/>
          </a:xfrm>
          <a:prstGeom prst="rect">
            <a:avLst/>
          </a:prstGeom>
        </p:spPr>
      </p:pic>
      <p:pic>
        <p:nvPicPr>
          <p:cNvPr id="7" name="Picture 6" descr="Pazourkova_MR_epilepsie_obr.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2" y="1176558"/>
            <a:ext cx="2818923" cy="2466558"/>
          </a:xfrm>
          <a:prstGeom prst="rect">
            <a:avLst/>
          </a:prstGeom>
        </p:spPr>
      </p:pic>
      <p:pic>
        <p:nvPicPr>
          <p:cNvPr id="9" name="Picture 8" descr="Pazourkova_MR_epilepsie_obr.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72469"/>
            <a:ext cx="2620927" cy="2818145"/>
          </a:xfrm>
          <a:prstGeom prst="rect">
            <a:avLst/>
          </a:prstGeom>
        </p:spPr>
      </p:pic>
      <p:pic>
        <p:nvPicPr>
          <p:cNvPr id="10" name="Picture 9" descr="Pazourkova_MR_epilepsie_obr.1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" t="4005" r="7996" b="36886"/>
          <a:stretch/>
        </p:blipFill>
        <p:spPr>
          <a:xfrm>
            <a:off x="173147" y="1176558"/>
            <a:ext cx="2906634" cy="2466558"/>
          </a:xfrm>
          <a:prstGeom prst="rect">
            <a:avLst/>
          </a:prstGeom>
        </p:spPr>
      </p:pic>
      <p:pic>
        <p:nvPicPr>
          <p:cNvPr id="11" name="Picture 10" descr="Pazourkova_MR_epilepsie_obr.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50" y="3772469"/>
            <a:ext cx="2341058" cy="28181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3147" y="123297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7401" y="1200706"/>
            <a:ext cx="31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6012" y="3785071"/>
            <a:ext cx="33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65478" y="1232972"/>
            <a:ext cx="306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79781" y="3792426"/>
            <a:ext cx="29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5866" y="3792426"/>
            <a:ext cx="29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3226288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MR </a:t>
            </a:r>
            <a:r>
              <a:rPr lang="en-US" sz="2800" dirty="0" err="1" smtClean="0"/>
              <a:t>angiografie</a:t>
            </a:r>
            <a:r>
              <a:rPr lang="en-US" sz="2800" dirty="0" smtClean="0"/>
              <a:t>, MR </a:t>
            </a:r>
            <a:r>
              <a:rPr lang="en-US" sz="2800" dirty="0" err="1" smtClean="0"/>
              <a:t>venografie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374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600" dirty="0" err="1" smtClean="0"/>
              <a:t>Zobrazení</a:t>
            </a:r>
            <a:r>
              <a:rPr lang="en-US" sz="1600" dirty="0" smtClean="0"/>
              <a:t> </a:t>
            </a:r>
            <a:r>
              <a:rPr lang="en-US" sz="1600" dirty="0" err="1" smtClean="0"/>
              <a:t>mozkových</a:t>
            </a:r>
            <a:r>
              <a:rPr lang="en-US" sz="1600" dirty="0" smtClean="0"/>
              <a:t> </a:t>
            </a:r>
            <a:r>
              <a:rPr lang="en-US" sz="1600" dirty="0" err="1" smtClean="0"/>
              <a:t>cév</a:t>
            </a:r>
            <a:r>
              <a:rPr lang="en-US" sz="1600" dirty="0" smtClean="0"/>
              <a:t> (</a:t>
            </a:r>
            <a:r>
              <a:rPr lang="en-US" sz="1600" dirty="0" err="1" smtClean="0"/>
              <a:t>tepen</a:t>
            </a:r>
            <a:r>
              <a:rPr lang="en-US" sz="1600" dirty="0" smtClean="0"/>
              <a:t>, </a:t>
            </a:r>
            <a:r>
              <a:rPr lang="en-US" sz="1600" dirty="0" err="1" smtClean="0"/>
              <a:t>žil</a:t>
            </a:r>
            <a:r>
              <a:rPr lang="en-US" sz="1600" dirty="0" smtClean="0"/>
              <a:t> a </a:t>
            </a:r>
            <a:r>
              <a:rPr lang="en-US" sz="1600" dirty="0" err="1" smtClean="0"/>
              <a:t>splavů</a:t>
            </a:r>
            <a:r>
              <a:rPr lang="en-US" sz="1600" dirty="0" smtClean="0"/>
              <a:t> </a:t>
            </a:r>
            <a:r>
              <a:rPr lang="en-US" sz="1600" dirty="0" err="1" smtClean="0"/>
              <a:t>tvrdé</a:t>
            </a:r>
            <a:r>
              <a:rPr lang="en-US" sz="1600" dirty="0" smtClean="0"/>
              <a:t> </a:t>
            </a:r>
            <a:r>
              <a:rPr lang="en-US" sz="1600" dirty="0" err="1" smtClean="0"/>
              <a:t>pleny</a:t>
            </a:r>
            <a:r>
              <a:rPr lang="en-US" sz="1600" dirty="0" smtClean="0"/>
              <a:t> </a:t>
            </a:r>
            <a:r>
              <a:rPr lang="en-US" sz="1600" dirty="0" err="1" smtClean="0"/>
              <a:t>mozkové</a:t>
            </a:r>
            <a:r>
              <a:rPr lang="en-US" sz="1600" dirty="0" smtClean="0"/>
              <a:t>) </a:t>
            </a:r>
            <a:r>
              <a:rPr lang="en-US" sz="1600" b="1" dirty="0" err="1" smtClean="0"/>
              <a:t>bez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radiační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zátěže</a:t>
            </a:r>
            <a:endParaRPr lang="en-US" sz="1600" b="1" dirty="0" smtClean="0"/>
          </a:p>
          <a:p>
            <a:pPr>
              <a:lnSpc>
                <a:spcPct val="120000"/>
              </a:lnSpc>
            </a:pPr>
            <a:r>
              <a:rPr lang="en-US" sz="1600" b="1" dirty="0" err="1" smtClean="0"/>
              <a:t>Využívá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pohybu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jader</a:t>
            </a:r>
            <a:r>
              <a:rPr lang="en-US" sz="1600" b="1" dirty="0"/>
              <a:t>:</a:t>
            </a:r>
            <a:endParaRPr lang="en-US" sz="1600" b="1" dirty="0" smtClean="0"/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600" b="1" dirty="0" err="1"/>
              <a:t>b</a:t>
            </a:r>
            <a:r>
              <a:rPr lang="en-US" sz="1600" b="1" dirty="0" err="1" smtClean="0"/>
              <a:t>ez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nutnosti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podání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kontrastních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látek</a:t>
            </a:r>
            <a:r>
              <a:rPr lang="en-US" sz="1600" b="1" dirty="0" smtClean="0"/>
              <a:t> </a:t>
            </a:r>
            <a:r>
              <a:rPr lang="en-US" sz="1600" dirty="0" smtClean="0"/>
              <a:t>– </a:t>
            </a:r>
            <a:r>
              <a:rPr lang="en-US" sz="1600" dirty="0" err="1" smtClean="0"/>
              <a:t>metody</a:t>
            </a:r>
            <a:r>
              <a:rPr lang="en-US" sz="1600" dirty="0" smtClean="0"/>
              <a:t> </a:t>
            </a:r>
            <a:r>
              <a:rPr lang="en-US" sz="1600" dirty="0" err="1" smtClean="0"/>
              <a:t>založeny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změnách</a:t>
            </a:r>
            <a:r>
              <a:rPr lang="en-US" sz="1600" dirty="0" smtClean="0"/>
              <a:t> </a:t>
            </a:r>
            <a:r>
              <a:rPr lang="en-US" sz="1600" dirty="0" err="1" smtClean="0"/>
              <a:t>fáze</a:t>
            </a:r>
            <a:r>
              <a:rPr lang="en-US" sz="1600" dirty="0" smtClean="0"/>
              <a:t> </a:t>
            </a:r>
            <a:r>
              <a:rPr lang="en-US" sz="1600" dirty="0" err="1" smtClean="0"/>
              <a:t>precesního</a:t>
            </a:r>
            <a:r>
              <a:rPr lang="en-US" sz="1600" dirty="0" smtClean="0"/>
              <a:t> </a:t>
            </a:r>
            <a:r>
              <a:rPr lang="en-US" sz="1600" dirty="0" err="1" smtClean="0"/>
              <a:t>pohybu</a:t>
            </a:r>
            <a:r>
              <a:rPr lang="en-US" sz="1600" dirty="0" smtClean="0"/>
              <a:t> </a:t>
            </a:r>
            <a:r>
              <a:rPr lang="en-US" sz="1600" dirty="0" err="1" smtClean="0"/>
              <a:t>částic</a:t>
            </a:r>
            <a:r>
              <a:rPr lang="en-US" sz="1600" dirty="0" smtClean="0"/>
              <a:t> a </a:t>
            </a:r>
            <a:r>
              <a:rPr lang="en-US" sz="1600" dirty="0" err="1" smtClean="0"/>
              <a:t>velikosti</a:t>
            </a:r>
            <a:r>
              <a:rPr lang="en-US" sz="1600" dirty="0" smtClean="0"/>
              <a:t> </a:t>
            </a:r>
            <a:r>
              <a:rPr lang="en-US" sz="1600" dirty="0" err="1" smtClean="0"/>
              <a:t>vektoru</a:t>
            </a:r>
            <a:r>
              <a:rPr lang="en-US" sz="1600" dirty="0" smtClean="0"/>
              <a:t> </a:t>
            </a:r>
            <a:r>
              <a:rPr lang="en-US" sz="1600" dirty="0" err="1" smtClean="0"/>
              <a:t>magnetizace</a:t>
            </a:r>
            <a:r>
              <a:rPr lang="en-US" sz="1600" dirty="0" smtClean="0"/>
              <a:t>, </a:t>
            </a:r>
            <a:r>
              <a:rPr lang="en-US" sz="1600" dirty="0" err="1" smtClean="0"/>
              <a:t>které</a:t>
            </a:r>
            <a:r>
              <a:rPr lang="en-US" sz="1600" dirty="0" smtClean="0"/>
              <a:t> </a:t>
            </a:r>
            <a:r>
              <a:rPr lang="en-US" sz="1600" dirty="0" err="1" smtClean="0"/>
              <a:t>vedou</a:t>
            </a:r>
            <a:r>
              <a:rPr lang="en-US" sz="1600" dirty="0" smtClean="0"/>
              <a:t> </a:t>
            </a:r>
            <a:r>
              <a:rPr lang="en-US" sz="1600" dirty="0" err="1" smtClean="0"/>
              <a:t>ke</a:t>
            </a:r>
            <a:r>
              <a:rPr lang="en-US" sz="1600" dirty="0" smtClean="0"/>
              <a:t> </a:t>
            </a:r>
            <a:r>
              <a:rPr lang="en-US" sz="1600" dirty="0" err="1" smtClean="0"/>
              <a:t>ztrátě</a:t>
            </a:r>
            <a:r>
              <a:rPr lang="en-US" sz="1600" dirty="0" smtClean="0"/>
              <a:t> (</a:t>
            </a:r>
            <a:r>
              <a:rPr lang="en-US" sz="1600" dirty="0" err="1" smtClean="0"/>
              <a:t>metoda</a:t>
            </a:r>
            <a:r>
              <a:rPr lang="en-US" sz="1600" dirty="0" smtClean="0"/>
              <a:t> </a:t>
            </a:r>
            <a:r>
              <a:rPr lang="en-US" sz="1600" i="1" dirty="0" smtClean="0"/>
              <a:t>Phase Contrast</a:t>
            </a:r>
            <a:r>
              <a:rPr lang="en-US" sz="1600" dirty="0" smtClean="0"/>
              <a:t>) </a:t>
            </a:r>
            <a:r>
              <a:rPr lang="en-US" sz="1600" dirty="0" err="1" smtClean="0"/>
              <a:t>nebo</a:t>
            </a:r>
            <a:r>
              <a:rPr lang="en-US" sz="1600" dirty="0" smtClean="0"/>
              <a:t> </a:t>
            </a:r>
            <a:r>
              <a:rPr lang="en-US" sz="1600" dirty="0" err="1" smtClean="0"/>
              <a:t>zisku</a:t>
            </a:r>
            <a:r>
              <a:rPr lang="en-US" sz="1600" dirty="0" smtClean="0"/>
              <a:t> </a:t>
            </a:r>
            <a:r>
              <a:rPr lang="en-US" sz="1600" dirty="0" err="1" smtClean="0"/>
              <a:t>signálu</a:t>
            </a:r>
            <a:r>
              <a:rPr lang="en-US" sz="1600" dirty="0" smtClean="0"/>
              <a:t> (</a:t>
            </a:r>
            <a:r>
              <a:rPr lang="en-US" sz="1600" dirty="0" err="1" smtClean="0"/>
              <a:t>metoda</a:t>
            </a:r>
            <a:r>
              <a:rPr lang="en-US" sz="1600" dirty="0" smtClean="0"/>
              <a:t> </a:t>
            </a:r>
            <a:r>
              <a:rPr lang="en-US" sz="1600" i="1" dirty="0" smtClean="0"/>
              <a:t>Time of Flight, TOF</a:t>
            </a:r>
            <a:r>
              <a:rPr lang="en-US" sz="1600" dirty="0" smtClean="0"/>
              <a:t>)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endParaRPr lang="en-US" sz="1600" dirty="0" smtClean="0"/>
          </a:p>
          <a:p>
            <a:pPr>
              <a:lnSpc>
                <a:spcPct val="120000"/>
              </a:lnSpc>
            </a:pPr>
            <a:r>
              <a:rPr lang="en-US" sz="1600" b="1" dirty="0" err="1" smtClean="0"/>
              <a:t>Hlavní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indikace</a:t>
            </a:r>
            <a:r>
              <a:rPr lang="en-US" sz="1600" b="1" dirty="0" smtClean="0"/>
              <a:t>: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600" dirty="0" err="1" smtClean="0"/>
              <a:t>zobrazení</a:t>
            </a:r>
            <a:r>
              <a:rPr lang="en-US" sz="1600" dirty="0" smtClean="0"/>
              <a:t> </a:t>
            </a:r>
            <a:r>
              <a:rPr lang="en-US" sz="1600" dirty="0" err="1" smtClean="0"/>
              <a:t>aneurysmat</a:t>
            </a:r>
            <a:r>
              <a:rPr lang="en-US" sz="1600" dirty="0" smtClean="0"/>
              <a:t> (</a:t>
            </a:r>
            <a:r>
              <a:rPr lang="en-US" sz="1600" dirty="0" err="1" smtClean="0"/>
              <a:t>výduť</a:t>
            </a:r>
            <a:r>
              <a:rPr lang="en-US" sz="1600" dirty="0" smtClean="0"/>
              <a:t> </a:t>
            </a:r>
            <a:r>
              <a:rPr lang="en-US" sz="1600" dirty="0" err="1" smtClean="0"/>
              <a:t>cévní</a:t>
            </a:r>
            <a:r>
              <a:rPr lang="en-US" sz="1600" dirty="0" smtClean="0"/>
              <a:t> </a:t>
            </a:r>
            <a:r>
              <a:rPr lang="en-US" sz="1600" dirty="0" err="1" smtClean="0"/>
              <a:t>stěny</a:t>
            </a:r>
            <a:r>
              <a:rPr lang="en-US" sz="1600" dirty="0"/>
              <a:t> </a:t>
            </a:r>
            <a:r>
              <a:rPr lang="en-US" sz="1600" dirty="0" smtClean="0"/>
              <a:t>– </a:t>
            </a:r>
            <a:r>
              <a:rPr lang="en-US" sz="1600" dirty="0" err="1" smtClean="0"/>
              <a:t>při</a:t>
            </a:r>
            <a:r>
              <a:rPr lang="en-US" sz="1600" dirty="0" smtClean="0"/>
              <a:t> </a:t>
            </a:r>
            <a:r>
              <a:rPr lang="en-US" sz="1600" dirty="0" err="1" smtClean="0"/>
              <a:t>prasknutí</a:t>
            </a:r>
            <a:r>
              <a:rPr lang="en-US" sz="1600" dirty="0" smtClean="0"/>
              <a:t> </a:t>
            </a:r>
            <a:r>
              <a:rPr lang="en-US" sz="1600" dirty="0" err="1" smtClean="0"/>
              <a:t>způsobuje</a:t>
            </a:r>
            <a:r>
              <a:rPr lang="en-US" sz="1600" dirty="0" smtClean="0"/>
              <a:t> </a:t>
            </a:r>
            <a:r>
              <a:rPr lang="en-US" sz="1600" dirty="0" err="1" smtClean="0"/>
              <a:t>subarachnoidální</a:t>
            </a:r>
            <a:r>
              <a:rPr lang="en-US" sz="1600" dirty="0" smtClean="0"/>
              <a:t> </a:t>
            </a:r>
            <a:r>
              <a:rPr lang="en-US" sz="1600" dirty="0" err="1" smtClean="0"/>
              <a:t>krvácení</a:t>
            </a:r>
            <a:r>
              <a:rPr lang="en-US" sz="1600" dirty="0" smtClean="0"/>
              <a:t>), </a:t>
            </a:r>
            <a:r>
              <a:rPr lang="en-US" sz="1600" dirty="0" err="1" smtClean="0"/>
              <a:t>arteriovenózních</a:t>
            </a:r>
            <a:r>
              <a:rPr lang="en-US" sz="1600" dirty="0" smtClean="0"/>
              <a:t> </a:t>
            </a:r>
            <a:r>
              <a:rPr lang="en-US" sz="1600" dirty="0" err="1" smtClean="0"/>
              <a:t>malformací</a:t>
            </a:r>
            <a:r>
              <a:rPr lang="en-US" sz="1600" dirty="0" smtClean="0"/>
              <a:t> (</a:t>
            </a:r>
            <a:r>
              <a:rPr lang="en-US" sz="1600" dirty="0" err="1" smtClean="0"/>
              <a:t>patologická</a:t>
            </a:r>
            <a:r>
              <a:rPr lang="en-US" sz="1600" dirty="0" smtClean="0"/>
              <a:t> “</a:t>
            </a:r>
            <a:r>
              <a:rPr lang="en-US" sz="1600" dirty="0" err="1" smtClean="0"/>
              <a:t>klubka</a:t>
            </a:r>
            <a:r>
              <a:rPr lang="en-US" sz="1600" dirty="0" smtClean="0"/>
              <a:t>” </a:t>
            </a:r>
            <a:r>
              <a:rPr lang="en-US" sz="1600" dirty="0" err="1" smtClean="0"/>
              <a:t>cév</a:t>
            </a:r>
            <a:r>
              <a:rPr lang="en-US" sz="1600" dirty="0" smtClean="0"/>
              <a:t> </a:t>
            </a:r>
            <a:r>
              <a:rPr lang="en-US" sz="1600" dirty="0" err="1" smtClean="0"/>
              <a:t>spojená</a:t>
            </a:r>
            <a:r>
              <a:rPr lang="en-US" sz="1600" dirty="0" smtClean="0"/>
              <a:t> s </a:t>
            </a:r>
            <a:r>
              <a:rPr lang="en-US" sz="1600" dirty="0" err="1" smtClean="0"/>
              <a:t>rizikem</a:t>
            </a:r>
            <a:r>
              <a:rPr lang="en-US" sz="1600" dirty="0" smtClean="0"/>
              <a:t> </a:t>
            </a:r>
            <a:r>
              <a:rPr lang="en-US" sz="1600" dirty="0" err="1" smtClean="0"/>
              <a:t>prasknutí</a:t>
            </a:r>
            <a:r>
              <a:rPr lang="en-US" sz="1600" dirty="0" smtClean="0"/>
              <a:t> a </a:t>
            </a:r>
            <a:r>
              <a:rPr lang="en-US" sz="1600" dirty="0" err="1" smtClean="0"/>
              <a:t>mozkového</a:t>
            </a:r>
            <a:r>
              <a:rPr lang="en-US" sz="1600" dirty="0" smtClean="0"/>
              <a:t> </a:t>
            </a:r>
            <a:r>
              <a:rPr lang="en-US" sz="1600" dirty="0" err="1" smtClean="0"/>
              <a:t>krvácení</a:t>
            </a:r>
            <a:r>
              <a:rPr lang="en-US" sz="1600" dirty="0" smtClean="0"/>
              <a:t>)</a:t>
            </a:r>
            <a:endParaRPr lang="en-US" sz="1600" dirty="0"/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600" dirty="0" err="1" smtClean="0"/>
              <a:t>uzávěr</a:t>
            </a:r>
            <a:r>
              <a:rPr lang="en-US" sz="1600" dirty="0" smtClean="0"/>
              <a:t> </a:t>
            </a:r>
            <a:r>
              <a:rPr lang="en-US" sz="1600" dirty="0" err="1" smtClean="0"/>
              <a:t>či</a:t>
            </a:r>
            <a:r>
              <a:rPr lang="en-US" sz="1600" dirty="0" smtClean="0"/>
              <a:t> </a:t>
            </a:r>
            <a:r>
              <a:rPr lang="en-US" sz="1600" dirty="0" err="1" smtClean="0"/>
              <a:t>stenóza</a:t>
            </a:r>
            <a:r>
              <a:rPr lang="en-US" sz="1600" dirty="0" smtClean="0"/>
              <a:t> (</a:t>
            </a:r>
            <a:r>
              <a:rPr lang="en-US" sz="1600" dirty="0" err="1" smtClean="0"/>
              <a:t>zúžení</a:t>
            </a:r>
            <a:r>
              <a:rPr lang="en-US" sz="1600" dirty="0" smtClean="0"/>
              <a:t>) </a:t>
            </a:r>
            <a:r>
              <a:rPr lang="en-US" sz="1600" dirty="0" err="1" smtClean="0"/>
              <a:t>intrakraniálních</a:t>
            </a:r>
            <a:r>
              <a:rPr lang="en-US" sz="1600" dirty="0" smtClean="0"/>
              <a:t> </a:t>
            </a:r>
            <a:r>
              <a:rPr lang="en-US" sz="1600" dirty="0" err="1" smtClean="0"/>
              <a:t>tepen</a:t>
            </a:r>
            <a:r>
              <a:rPr lang="en-US" sz="1600" dirty="0" smtClean="0"/>
              <a:t> (</a:t>
            </a:r>
            <a:r>
              <a:rPr lang="en-US" sz="1600" dirty="0" err="1" smtClean="0"/>
              <a:t>mohou</a:t>
            </a:r>
            <a:r>
              <a:rPr lang="en-US" sz="1600" dirty="0" smtClean="0"/>
              <a:t> </a:t>
            </a:r>
            <a:r>
              <a:rPr lang="en-US" sz="1600" dirty="0" err="1" smtClean="0"/>
              <a:t>vést</a:t>
            </a:r>
            <a:r>
              <a:rPr lang="en-US" sz="1600" dirty="0" smtClean="0"/>
              <a:t> k </a:t>
            </a:r>
            <a:r>
              <a:rPr lang="en-US" sz="1600" dirty="0" err="1" smtClean="0"/>
              <a:t>ischemické</a:t>
            </a:r>
            <a:r>
              <a:rPr lang="en-US" sz="1600" dirty="0" smtClean="0"/>
              <a:t> </a:t>
            </a:r>
            <a:r>
              <a:rPr lang="en-US" sz="1600" dirty="0" err="1" smtClean="0"/>
              <a:t>cévní</a:t>
            </a:r>
            <a:r>
              <a:rPr lang="en-US" sz="1600" dirty="0" smtClean="0"/>
              <a:t> </a:t>
            </a:r>
            <a:r>
              <a:rPr lang="en-US" sz="1600" dirty="0" err="1" smtClean="0"/>
              <a:t>mozkové</a:t>
            </a:r>
            <a:r>
              <a:rPr lang="en-US" sz="1600" dirty="0" smtClean="0"/>
              <a:t> </a:t>
            </a:r>
            <a:r>
              <a:rPr lang="en-US" sz="1600" dirty="0" err="1" smtClean="0"/>
              <a:t>příhodě</a:t>
            </a:r>
            <a:r>
              <a:rPr lang="en-US" sz="1600" dirty="0" smtClean="0"/>
              <a:t>)</a:t>
            </a:r>
            <a:endParaRPr lang="en-US" sz="1600" dirty="0"/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600" dirty="0" err="1" smtClean="0"/>
              <a:t>trombóza</a:t>
            </a:r>
            <a:r>
              <a:rPr lang="en-US" sz="1600" dirty="0" smtClean="0"/>
              <a:t> </a:t>
            </a:r>
            <a:r>
              <a:rPr lang="en-US" sz="1600" dirty="0" err="1" smtClean="0"/>
              <a:t>žilních</a:t>
            </a:r>
            <a:r>
              <a:rPr lang="en-US" sz="1600" dirty="0" smtClean="0"/>
              <a:t> </a:t>
            </a:r>
            <a:r>
              <a:rPr lang="en-US" sz="1600" dirty="0" err="1" smtClean="0"/>
              <a:t>splavů</a:t>
            </a:r>
            <a:r>
              <a:rPr lang="en-US" sz="1600" dirty="0" smtClean="0"/>
              <a:t> a </a:t>
            </a:r>
            <a:r>
              <a:rPr lang="en-US" sz="1600" dirty="0" err="1" smtClean="0"/>
              <a:t>kortikálních</a:t>
            </a:r>
            <a:r>
              <a:rPr lang="en-US" sz="1600" dirty="0" smtClean="0"/>
              <a:t> </a:t>
            </a:r>
            <a:r>
              <a:rPr lang="en-US" sz="1600" dirty="0" err="1" smtClean="0"/>
              <a:t>žil</a:t>
            </a:r>
            <a:endParaRPr lang="en-US" sz="1600" dirty="0"/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en-US" sz="1600" dirty="0" err="1" smtClean="0"/>
              <a:t>diagnostika</a:t>
            </a:r>
            <a:r>
              <a:rPr lang="en-US" sz="1600" dirty="0" smtClean="0"/>
              <a:t> </a:t>
            </a:r>
            <a:r>
              <a:rPr lang="en-US" sz="1600" dirty="0" err="1" smtClean="0"/>
              <a:t>vaskulitid</a:t>
            </a:r>
            <a:r>
              <a:rPr lang="en-US" sz="1600" dirty="0" smtClean="0"/>
              <a:t> (</a:t>
            </a:r>
            <a:r>
              <a:rPr lang="en-US" sz="1600" dirty="0" err="1" smtClean="0"/>
              <a:t>zánětlivé</a:t>
            </a:r>
            <a:r>
              <a:rPr lang="en-US" sz="1600" dirty="0" smtClean="0"/>
              <a:t> </a:t>
            </a:r>
            <a:r>
              <a:rPr lang="en-US" sz="1600" dirty="0" err="1" smtClean="0"/>
              <a:t>postižení</a:t>
            </a:r>
            <a:r>
              <a:rPr lang="en-US" sz="1600" dirty="0" smtClean="0"/>
              <a:t> </a:t>
            </a:r>
            <a:r>
              <a:rPr lang="en-US" sz="1600" dirty="0" err="1" smtClean="0"/>
              <a:t>cévní</a:t>
            </a:r>
            <a:r>
              <a:rPr lang="en-US" sz="1600" dirty="0" smtClean="0"/>
              <a:t> </a:t>
            </a:r>
            <a:r>
              <a:rPr lang="en-US" sz="1600" dirty="0" err="1" smtClean="0"/>
              <a:t>stěny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78294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_4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 t="8980" r="14967" b="5070"/>
          <a:stretch/>
        </p:blipFill>
        <p:spPr>
          <a:xfrm>
            <a:off x="6625152" y="3393421"/>
            <a:ext cx="2352973" cy="2933137"/>
          </a:xfrm>
          <a:prstGeom prst="rect">
            <a:avLst/>
          </a:prstGeom>
        </p:spPr>
      </p:pic>
      <p:pic>
        <p:nvPicPr>
          <p:cNvPr id="6" name="Picture 5" descr="figure_4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t="6096" r="9291" b="3695"/>
          <a:stretch/>
        </p:blipFill>
        <p:spPr>
          <a:xfrm>
            <a:off x="4076805" y="3393421"/>
            <a:ext cx="2548347" cy="2933137"/>
          </a:xfrm>
          <a:prstGeom prst="rect">
            <a:avLst/>
          </a:prstGeom>
        </p:spPr>
      </p:pic>
      <p:pic>
        <p:nvPicPr>
          <p:cNvPr id="16" name="Picture 15" descr="Snímek obrazovky 2015-12-27 v 12.04.5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19" y="587389"/>
            <a:ext cx="2562099" cy="2594613"/>
          </a:xfrm>
          <a:prstGeom prst="rect">
            <a:avLst/>
          </a:prstGeom>
        </p:spPr>
      </p:pic>
      <p:pic>
        <p:nvPicPr>
          <p:cNvPr id="17" name="Picture 16" descr="Snímek obrazovky 2015-12-27 v 12.05.1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/>
          <a:stretch/>
        </p:blipFill>
        <p:spPr>
          <a:xfrm>
            <a:off x="501270" y="587389"/>
            <a:ext cx="2690149" cy="29334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86823" y="587389"/>
            <a:ext cx="309130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1600" dirty="0" smtClean="0"/>
              <a:t>MR </a:t>
            </a:r>
            <a:r>
              <a:rPr lang="en-US" sz="1600" dirty="0" err="1" smtClean="0"/>
              <a:t>angiografie</a:t>
            </a:r>
            <a:r>
              <a:rPr lang="en-US" sz="1600" dirty="0" smtClean="0"/>
              <a:t> (TOF) a 3D </a:t>
            </a:r>
            <a:r>
              <a:rPr lang="en-US" sz="1600" dirty="0" err="1" smtClean="0"/>
              <a:t>rekonstrukce</a:t>
            </a:r>
            <a:r>
              <a:rPr lang="en-US" sz="1600" dirty="0" smtClean="0"/>
              <a:t> </a:t>
            </a:r>
            <a:r>
              <a:rPr lang="en-US" sz="1600" dirty="0" err="1" smtClean="0"/>
              <a:t>zobrazující</a:t>
            </a:r>
            <a:r>
              <a:rPr lang="en-US" sz="1600" dirty="0" smtClean="0"/>
              <a:t> </a:t>
            </a:r>
            <a:r>
              <a:rPr lang="en-US" sz="1600" b="1" dirty="0" err="1" smtClean="0"/>
              <a:t>drobné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aneurysma</a:t>
            </a:r>
            <a:r>
              <a:rPr lang="en-US" sz="1600" dirty="0" smtClean="0"/>
              <a:t> </a:t>
            </a:r>
            <a:r>
              <a:rPr lang="en-US" sz="1600" dirty="0" err="1" smtClean="0"/>
              <a:t>přední</a:t>
            </a:r>
            <a:r>
              <a:rPr lang="en-US" sz="1600" dirty="0" smtClean="0"/>
              <a:t> </a:t>
            </a:r>
            <a:r>
              <a:rPr lang="en-US" sz="1600" dirty="0" err="1" smtClean="0"/>
              <a:t>mozkové</a:t>
            </a:r>
            <a:r>
              <a:rPr lang="en-US" sz="1600" dirty="0" smtClean="0"/>
              <a:t> </a:t>
            </a:r>
            <a:r>
              <a:rPr lang="en-US" sz="1600" dirty="0" err="1" smtClean="0"/>
              <a:t>tepny</a:t>
            </a:r>
            <a:r>
              <a:rPr lang="en-US" sz="1600" dirty="0" smtClean="0"/>
              <a:t> </a:t>
            </a:r>
          </a:p>
          <a:p>
            <a:pPr algn="just">
              <a:lnSpc>
                <a:spcPct val="140000"/>
              </a:lnSpc>
            </a:pPr>
            <a:r>
              <a:rPr lang="en-US" sz="1600" i="1" dirty="0" smtClean="0"/>
              <a:t>A1, A2 – </a:t>
            </a:r>
            <a:r>
              <a:rPr lang="en-US" sz="1600" i="1" dirty="0" err="1" smtClean="0"/>
              <a:t>segmenty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přední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mozkové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tepny</a:t>
            </a:r>
            <a:r>
              <a:rPr lang="en-US" sz="1600" i="1" dirty="0" smtClean="0"/>
              <a:t>; ICA – </a:t>
            </a:r>
            <a:r>
              <a:rPr lang="en-US" sz="1600" i="1" dirty="0" err="1" smtClean="0"/>
              <a:t>vnitřní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krkavice</a:t>
            </a:r>
            <a:r>
              <a:rPr lang="en-US" sz="1600" i="1" dirty="0" smtClean="0"/>
              <a:t>; MCA – </a:t>
            </a:r>
            <a:r>
              <a:rPr lang="en-US" sz="1600" i="1" dirty="0" err="1" smtClean="0"/>
              <a:t>střední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mozková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tepna</a:t>
            </a:r>
            <a:endParaRPr lang="en-US" sz="16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815035" y="3669420"/>
            <a:ext cx="3091301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smtClean="0"/>
              <a:t>MR </a:t>
            </a:r>
            <a:r>
              <a:rPr lang="en-US" sz="1600" dirty="0" err="1" smtClean="0"/>
              <a:t>angiografie</a:t>
            </a:r>
            <a:r>
              <a:rPr lang="en-US" sz="1600" dirty="0" smtClean="0"/>
              <a:t> (TOF) a T2 </a:t>
            </a:r>
            <a:r>
              <a:rPr lang="en-US" sz="1600" dirty="0" err="1" smtClean="0"/>
              <a:t>vážený</a:t>
            </a:r>
            <a:r>
              <a:rPr lang="en-US" sz="1600" dirty="0" smtClean="0"/>
              <a:t> </a:t>
            </a:r>
            <a:r>
              <a:rPr lang="en-US" sz="1600" dirty="0" err="1" smtClean="0"/>
              <a:t>obraz</a:t>
            </a:r>
            <a:r>
              <a:rPr lang="en-US" sz="1600" dirty="0" smtClean="0"/>
              <a:t> </a:t>
            </a:r>
            <a:r>
              <a:rPr lang="en-US" sz="1600" dirty="0" err="1" smtClean="0"/>
              <a:t>zobrazující</a:t>
            </a:r>
            <a:r>
              <a:rPr lang="en-US" sz="1600" dirty="0" smtClean="0"/>
              <a:t> </a:t>
            </a:r>
            <a:r>
              <a:rPr lang="en-US" sz="1600" b="1" dirty="0" err="1" smtClean="0"/>
              <a:t>arteriovenózní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malformaci</a:t>
            </a:r>
            <a:r>
              <a:rPr lang="en-US" sz="1600" b="1" dirty="0" smtClean="0"/>
              <a:t> </a:t>
            </a:r>
            <a:r>
              <a:rPr lang="en-US" sz="1600" dirty="0" smtClean="0"/>
              <a:t>(šipka) s </a:t>
            </a:r>
            <a:r>
              <a:rPr lang="en-US" sz="1600" dirty="0" err="1" smtClean="0"/>
              <a:t>rozšířenou</a:t>
            </a:r>
            <a:r>
              <a:rPr lang="en-US" sz="1600" dirty="0" smtClean="0"/>
              <a:t> </a:t>
            </a:r>
            <a:r>
              <a:rPr lang="en-US" sz="1600" dirty="0" err="1" smtClean="0"/>
              <a:t>odvodnou</a:t>
            </a:r>
            <a:r>
              <a:rPr lang="en-US" sz="1600" dirty="0" smtClean="0"/>
              <a:t> </a:t>
            </a:r>
            <a:r>
              <a:rPr lang="en-US" sz="1600" dirty="0" err="1" smtClean="0"/>
              <a:t>žílou</a:t>
            </a:r>
            <a:r>
              <a:rPr lang="en-US" sz="1600" dirty="0" smtClean="0"/>
              <a:t> (</a:t>
            </a:r>
            <a:r>
              <a:rPr lang="en-US" sz="1600" dirty="0" err="1" smtClean="0"/>
              <a:t>hlavička</a:t>
            </a:r>
            <a:r>
              <a:rPr lang="en-US" sz="1600" dirty="0" smtClean="0"/>
              <a:t> </a:t>
            </a:r>
            <a:r>
              <a:rPr lang="en-US" sz="1600" dirty="0" err="1" smtClean="0"/>
              <a:t>šipky</a:t>
            </a:r>
            <a:r>
              <a:rPr lang="en-US" sz="1600" dirty="0" smtClean="0"/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/>
              <a:t>MR </a:t>
            </a:r>
            <a:r>
              <a:rPr lang="en-US" sz="1600" dirty="0" err="1" smtClean="0"/>
              <a:t>angiografie</a:t>
            </a:r>
            <a:r>
              <a:rPr lang="en-US" sz="1600" dirty="0" smtClean="0"/>
              <a:t> </a:t>
            </a:r>
            <a:r>
              <a:rPr lang="en-US" sz="1600" dirty="0" err="1" smtClean="0"/>
              <a:t>po</a:t>
            </a:r>
            <a:r>
              <a:rPr lang="en-US" sz="1600" dirty="0" smtClean="0"/>
              <a:t> </a:t>
            </a:r>
            <a:r>
              <a:rPr lang="en-US" sz="1600" dirty="0" err="1" smtClean="0"/>
              <a:t>embolizaci</a:t>
            </a:r>
            <a:r>
              <a:rPr lang="en-US" sz="1600" dirty="0" smtClean="0"/>
              <a:t> </a:t>
            </a:r>
            <a:r>
              <a:rPr lang="en-US" sz="1600" dirty="0" err="1" smtClean="0"/>
              <a:t>zobrazuje</a:t>
            </a:r>
            <a:r>
              <a:rPr lang="en-US" sz="1600" dirty="0" smtClean="0"/>
              <a:t> </a:t>
            </a:r>
            <a:r>
              <a:rPr lang="en-US" sz="1600" dirty="0" err="1" smtClean="0"/>
              <a:t>již</a:t>
            </a:r>
            <a:r>
              <a:rPr lang="en-US" sz="1600" dirty="0" smtClean="0"/>
              <a:t> </a:t>
            </a:r>
            <a:r>
              <a:rPr lang="en-US" sz="1600" dirty="0" err="1" smtClean="0"/>
              <a:t>jen</a:t>
            </a:r>
            <a:r>
              <a:rPr lang="en-US" sz="1600" dirty="0" smtClean="0"/>
              <a:t> </a:t>
            </a:r>
            <a:r>
              <a:rPr lang="en-US" sz="1600" dirty="0" err="1" smtClean="0"/>
              <a:t>reziduální</a:t>
            </a:r>
            <a:r>
              <a:rPr lang="en-US" sz="1600" dirty="0" smtClean="0"/>
              <a:t> </a:t>
            </a:r>
            <a:r>
              <a:rPr lang="en-US" sz="1600" dirty="0" err="1" smtClean="0"/>
              <a:t>plnění</a:t>
            </a:r>
            <a:r>
              <a:rPr lang="en-US" sz="1600" dirty="0" smtClean="0"/>
              <a:t> </a:t>
            </a:r>
            <a:r>
              <a:rPr lang="en-US" sz="1600" dirty="0" err="1" smtClean="0"/>
              <a:t>při</a:t>
            </a:r>
            <a:r>
              <a:rPr lang="en-US" sz="1600" dirty="0" smtClean="0"/>
              <a:t> </a:t>
            </a:r>
            <a:r>
              <a:rPr lang="en-US" sz="1600" dirty="0" err="1" smtClean="0"/>
              <a:t>periferii</a:t>
            </a:r>
            <a:r>
              <a:rPr lang="en-US" sz="1600" dirty="0"/>
              <a:t> </a:t>
            </a:r>
            <a:r>
              <a:rPr lang="en-US" sz="1600" dirty="0" err="1" smtClean="0"/>
              <a:t>malformace</a:t>
            </a:r>
            <a:r>
              <a:rPr lang="en-US" sz="1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5975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135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Calibri" charset="0"/>
              </a:rPr>
              <a:t>Digitální subtrakční angiografie (DSA)</a:t>
            </a:r>
            <a:endParaRPr lang="cs-CZ" sz="2800" dirty="0">
              <a:latin typeface="Calibri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215989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cs-CZ" sz="1600" dirty="0" smtClean="0">
                <a:latin typeface="Calibri" charset="0"/>
              </a:rPr>
              <a:t>vyšetření se provádí na zvláštním pracovišti </a:t>
            </a:r>
            <a:r>
              <a:rPr lang="cs-CZ" sz="1600" dirty="0">
                <a:latin typeface="Calibri" charset="0"/>
              </a:rPr>
              <a:t>– </a:t>
            </a:r>
            <a:r>
              <a:rPr lang="cs-CZ" sz="1600" b="1" dirty="0">
                <a:latin typeface="Calibri" charset="0"/>
              </a:rPr>
              <a:t>angiografický </a:t>
            </a:r>
            <a:r>
              <a:rPr lang="cs-CZ" sz="1600" b="1" dirty="0" smtClean="0">
                <a:latin typeface="Calibri" charset="0"/>
              </a:rPr>
              <a:t>sál (</a:t>
            </a:r>
            <a:r>
              <a:rPr lang="cs-CZ" sz="1600" b="1" dirty="0" err="1" smtClean="0">
                <a:latin typeface="Calibri" charset="0"/>
              </a:rPr>
              <a:t>angiolinka</a:t>
            </a:r>
            <a:r>
              <a:rPr lang="cs-CZ" sz="1600" b="1" dirty="0" smtClean="0">
                <a:latin typeface="Calibri" charset="0"/>
              </a:rPr>
              <a:t>, </a:t>
            </a:r>
            <a:r>
              <a:rPr lang="cs-CZ" sz="1600" b="1" dirty="0" err="1" smtClean="0">
                <a:latin typeface="Calibri" charset="0"/>
              </a:rPr>
              <a:t>angiosuit</a:t>
            </a:r>
            <a:r>
              <a:rPr lang="cs-CZ" sz="1600" b="1" dirty="0" smtClean="0">
                <a:latin typeface="Calibri" charset="0"/>
              </a:rPr>
              <a:t>)</a:t>
            </a:r>
            <a:endParaRPr lang="cs-CZ" sz="1600" b="1" dirty="0">
              <a:latin typeface="Calibri" charset="0"/>
            </a:endParaRPr>
          </a:p>
          <a:p>
            <a:pPr>
              <a:lnSpc>
                <a:spcPct val="150000"/>
              </a:lnSpc>
            </a:pPr>
            <a:r>
              <a:rPr lang="cs-CZ" sz="1600" dirty="0" smtClean="0">
                <a:latin typeface="Calibri" charset="0"/>
              </a:rPr>
              <a:t>veškeré instrumentárium (</a:t>
            </a:r>
            <a:r>
              <a:rPr lang="cs-CZ" sz="1600" dirty="0">
                <a:latin typeface="Calibri" charset="0"/>
              </a:rPr>
              <a:t>katétry, vodiče</a:t>
            </a:r>
            <a:r>
              <a:rPr lang="cs-CZ" sz="1600" dirty="0" smtClean="0">
                <a:latin typeface="Calibri" charset="0"/>
              </a:rPr>
              <a:t>) se zavádí pod </a:t>
            </a:r>
            <a:r>
              <a:rPr lang="cs-CZ" sz="1600" b="1" dirty="0" smtClean="0">
                <a:latin typeface="Calibri" charset="0"/>
              </a:rPr>
              <a:t>skiaskopickou</a:t>
            </a:r>
            <a:r>
              <a:rPr lang="cs-CZ" sz="1600" dirty="0" smtClean="0">
                <a:latin typeface="Calibri" charset="0"/>
              </a:rPr>
              <a:t> (</a:t>
            </a:r>
            <a:r>
              <a:rPr lang="cs-CZ" sz="1600" dirty="0" err="1" smtClean="0">
                <a:latin typeface="Calibri" charset="0"/>
              </a:rPr>
              <a:t>rtg</a:t>
            </a:r>
            <a:r>
              <a:rPr lang="cs-CZ" sz="1600" dirty="0" smtClean="0">
                <a:latin typeface="Calibri" charset="0"/>
              </a:rPr>
              <a:t>) kontrolou</a:t>
            </a:r>
            <a:endParaRPr lang="cs-CZ" sz="1600" b="1" dirty="0">
              <a:latin typeface="Calibri" charset="0"/>
            </a:endParaRPr>
          </a:p>
          <a:p>
            <a:pPr>
              <a:lnSpc>
                <a:spcPct val="150000"/>
              </a:lnSpc>
            </a:pPr>
            <a:r>
              <a:rPr lang="cs-CZ" sz="1600" dirty="0" smtClean="0">
                <a:latin typeface="Calibri" charset="0"/>
              </a:rPr>
              <a:t>rentgenka </a:t>
            </a:r>
            <a:r>
              <a:rPr lang="cs-CZ" sz="1600" dirty="0">
                <a:latin typeface="Calibri" charset="0"/>
              </a:rPr>
              <a:t>a </a:t>
            </a:r>
            <a:r>
              <a:rPr lang="cs-CZ" sz="1600" dirty="0" smtClean="0">
                <a:latin typeface="Calibri" charset="0"/>
              </a:rPr>
              <a:t>naproti </a:t>
            </a:r>
            <a:r>
              <a:rPr lang="cs-CZ" sz="1600" dirty="0">
                <a:latin typeface="Calibri" charset="0"/>
              </a:rPr>
              <a:t>ní umístěný zesilovač na </a:t>
            </a:r>
            <a:r>
              <a:rPr lang="cs-CZ" sz="1600" dirty="0" smtClean="0">
                <a:latin typeface="Calibri" charset="0"/>
              </a:rPr>
              <a:t>tzv. C</a:t>
            </a:r>
            <a:r>
              <a:rPr lang="cs-CZ" sz="1600" dirty="0">
                <a:latin typeface="Calibri" charset="0"/>
              </a:rPr>
              <a:t>-rameni umožní provádět skiaskopii a</a:t>
            </a:r>
            <a:r>
              <a:rPr lang="cs-CZ" sz="1600" dirty="0" smtClean="0">
                <a:latin typeface="Calibri" charset="0"/>
              </a:rPr>
              <a:t> </a:t>
            </a:r>
            <a:r>
              <a:rPr lang="cs-CZ" sz="1600" dirty="0">
                <a:latin typeface="Calibri" charset="0"/>
              </a:rPr>
              <a:t>snímkování v různých </a:t>
            </a:r>
            <a:r>
              <a:rPr lang="cs-CZ" sz="1600" dirty="0" smtClean="0">
                <a:latin typeface="Calibri" charset="0"/>
              </a:rPr>
              <a:t>projekcích</a:t>
            </a:r>
            <a:endParaRPr lang="cs-CZ" sz="1600" dirty="0">
              <a:latin typeface="Calibri" charset="0"/>
            </a:endParaRPr>
          </a:p>
          <a:p>
            <a:pPr>
              <a:lnSpc>
                <a:spcPct val="150000"/>
              </a:lnSpc>
            </a:pPr>
            <a:r>
              <a:rPr lang="cs-CZ" sz="1600" dirty="0">
                <a:latin typeface="Calibri" charset="0"/>
              </a:rPr>
              <a:t>p</a:t>
            </a:r>
            <a:r>
              <a:rPr lang="cs-CZ" sz="1600" dirty="0" smtClean="0">
                <a:latin typeface="Calibri" charset="0"/>
              </a:rPr>
              <a:t>acient </a:t>
            </a:r>
            <a:r>
              <a:rPr lang="cs-CZ" sz="1600" dirty="0">
                <a:latin typeface="Calibri" charset="0"/>
              </a:rPr>
              <a:t>leží na pohyblivém stole </a:t>
            </a:r>
            <a:r>
              <a:rPr lang="cs-CZ" sz="1600" dirty="0" smtClean="0">
                <a:latin typeface="Calibri" charset="0"/>
              </a:rPr>
              <a:t>– </a:t>
            </a:r>
            <a:r>
              <a:rPr lang="cs-CZ" sz="1600" b="1" dirty="0" smtClean="0">
                <a:latin typeface="Calibri" charset="0"/>
              </a:rPr>
              <a:t>plovoucí deska</a:t>
            </a:r>
            <a:endParaRPr lang="cs-CZ" sz="1600" dirty="0">
              <a:latin typeface="Calibri" charset="0"/>
            </a:endParaRPr>
          </a:p>
          <a:p>
            <a:pPr>
              <a:lnSpc>
                <a:spcPct val="150000"/>
              </a:lnSpc>
            </a:pPr>
            <a:r>
              <a:rPr lang="cs-CZ" sz="1600" b="1" dirty="0">
                <a:latin typeface="Calibri" charset="0"/>
              </a:rPr>
              <a:t>t</a:t>
            </a:r>
            <a:r>
              <a:rPr lang="cs-CZ" sz="1600" b="1" dirty="0" smtClean="0">
                <a:latin typeface="Calibri" charset="0"/>
              </a:rPr>
              <a:t>laková </a:t>
            </a:r>
            <a:r>
              <a:rPr lang="cs-CZ" sz="1600" b="1" dirty="0">
                <a:latin typeface="Calibri" charset="0"/>
              </a:rPr>
              <a:t>stříkačka</a:t>
            </a:r>
            <a:r>
              <a:rPr lang="cs-CZ" sz="1600" dirty="0">
                <a:latin typeface="Calibri" charset="0"/>
              </a:rPr>
              <a:t> </a:t>
            </a:r>
            <a:r>
              <a:rPr lang="cs-CZ" sz="1600" dirty="0" smtClean="0">
                <a:latin typeface="Calibri" charset="0"/>
              </a:rPr>
              <a:t>umožňuje </a:t>
            </a:r>
            <a:r>
              <a:rPr lang="cs-CZ" sz="1600" dirty="0">
                <a:latin typeface="Calibri" charset="0"/>
              </a:rPr>
              <a:t>rychlou aplikaci KL koordinovanou se </a:t>
            </a:r>
            <a:r>
              <a:rPr lang="cs-CZ" sz="1600" dirty="0" smtClean="0">
                <a:latin typeface="Calibri" charset="0"/>
              </a:rPr>
              <a:t>snímkováním</a:t>
            </a:r>
            <a:endParaRPr lang="cs-CZ" sz="1600" dirty="0">
              <a:latin typeface="Calibri" charset="0"/>
            </a:endParaRPr>
          </a:p>
        </p:txBody>
      </p:sp>
      <p:pic>
        <p:nvPicPr>
          <p:cNvPr id="4" name="Zástupný symbol pro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030647"/>
            <a:ext cx="7948613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062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Akutní mozkový infarkt – mechanická </a:t>
            </a:r>
            <a:r>
              <a:rPr lang="cs-CZ" sz="2800" dirty="0" err="1" smtClean="0"/>
              <a:t>rekanalizace</a:t>
            </a:r>
            <a:r>
              <a:rPr lang="cs-CZ" sz="2800" dirty="0" smtClean="0"/>
              <a:t> (video)</a:t>
            </a:r>
            <a:endParaRPr lang="en-US" sz="2800" dirty="0"/>
          </a:p>
        </p:txBody>
      </p:sp>
      <p:pic>
        <p:nvPicPr>
          <p:cNvPr id="4" name="Solitaire_ FR revascularization device for Acute Ischemic Stroke Anim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pic>
        <p:nvPicPr>
          <p:cNvPr id="3" name="stroke0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0782" t="2317" r="9902" b="18376"/>
          <a:stretch/>
        </p:blipFill>
        <p:spPr>
          <a:xfrm>
            <a:off x="549275" y="1417638"/>
            <a:ext cx="3891598" cy="3891144"/>
          </a:xfrm>
          <a:prstGeom prst="rect">
            <a:avLst/>
          </a:prstGeom>
        </p:spPr>
      </p:pic>
      <p:pic>
        <p:nvPicPr>
          <p:cNvPr id="6" name="stroke05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r="6455" b="5717"/>
          <a:stretch/>
        </p:blipFill>
        <p:spPr>
          <a:xfrm>
            <a:off x="4826021" y="1417638"/>
            <a:ext cx="3860779" cy="38911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275" y="5525998"/>
            <a:ext cx="8137525" cy="97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 err="1" smtClean="0"/>
              <a:t>Mechanická</a:t>
            </a:r>
            <a:r>
              <a:rPr lang="en-US" sz="1600" dirty="0" smtClean="0"/>
              <a:t> </a:t>
            </a:r>
            <a:r>
              <a:rPr lang="en-US" sz="1600" dirty="0" err="1" smtClean="0"/>
              <a:t>rekanalizace</a:t>
            </a:r>
            <a:r>
              <a:rPr lang="en-US" sz="1600" dirty="0"/>
              <a:t> </a:t>
            </a:r>
            <a:r>
              <a:rPr lang="en-US" sz="1600" dirty="0" err="1" smtClean="0"/>
              <a:t>uzávěru</a:t>
            </a:r>
            <a:r>
              <a:rPr lang="en-US" sz="1600" dirty="0" smtClean="0"/>
              <a:t> </a:t>
            </a:r>
            <a:r>
              <a:rPr lang="en-US" sz="1600" dirty="0" err="1" smtClean="0"/>
              <a:t>střední</a:t>
            </a:r>
            <a:r>
              <a:rPr lang="en-US" sz="1600" dirty="0" smtClean="0"/>
              <a:t> </a:t>
            </a:r>
            <a:r>
              <a:rPr lang="en-US" sz="1600" dirty="0" err="1" smtClean="0"/>
              <a:t>mozkové</a:t>
            </a:r>
            <a:r>
              <a:rPr lang="en-US" sz="1600" dirty="0" smtClean="0"/>
              <a:t> </a:t>
            </a:r>
            <a:r>
              <a:rPr lang="en-US" sz="1600" dirty="0" err="1" smtClean="0"/>
              <a:t>tepny</a:t>
            </a:r>
            <a:r>
              <a:rPr lang="en-US" sz="1600" dirty="0" smtClean="0"/>
              <a:t> </a:t>
            </a:r>
            <a:r>
              <a:rPr lang="en-US" sz="1600" dirty="0" err="1" smtClean="0"/>
              <a:t>vlevo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na</a:t>
            </a:r>
            <a:r>
              <a:rPr lang="en-US" sz="1600" b="1" dirty="0" smtClean="0"/>
              <a:t> video </a:t>
            </a:r>
            <a:r>
              <a:rPr lang="en-US" sz="1600" b="1" dirty="0" err="1" smtClean="0"/>
              <a:t>sekvenci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vlevo</a:t>
            </a:r>
            <a:r>
              <a:rPr lang="en-US" sz="1600" b="1" dirty="0" smtClean="0"/>
              <a:t> </a:t>
            </a:r>
            <a:r>
              <a:rPr lang="en-US" sz="1600" dirty="0" err="1" smtClean="0"/>
              <a:t>nástřik</a:t>
            </a:r>
            <a:r>
              <a:rPr lang="en-US" sz="1600" dirty="0" smtClean="0"/>
              <a:t> z </a:t>
            </a:r>
            <a:r>
              <a:rPr lang="en-US" sz="1600" dirty="0" err="1" smtClean="0"/>
              <a:t>levé</a:t>
            </a:r>
            <a:r>
              <a:rPr lang="en-US" sz="1600" dirty="0" smtClean="0"/>
              <a:t> </a:t>
            </a:r>
            <a:r>
              <a:rPr lang="en-US" sz="1600" dirty="0" err="1" smtClean="0"/>
              <a:t>vnitřní</a:t>
            </a:r>
            <a:r>
              <a:rPr lang="en-US" sz="1600" dirty="0" smtClean="0"/>
              <a:t> </a:t>
            </a:r>
            <a:r>
              <a:rPr lang="en-US" sz="1600" dirty="0" err="1" smtClean="0"/>
              <a:t>karotidy</a:t>
            </a:r>
            <a:r>
              <a:rPr lang="en-US" sz="1600" dirty="0" smtClean="0"/>
              <a:t> </a:t>
            </a:r>
            <a:r>
              <a:rPr lang="en-US" sz="1600" dirty="0" err="1" smtClean="0"/>
              <a:t>před</a:t>
            </a:r>
            <a:r>
              <a:rPr lang="en-US" sz="1600" dirty="0" smtClean="0"/>
              <a:t> </a:t>
            </a:r>
            <a:r>
              <a:rPr lang="en-US" sz="1600" dirty="0" err="1" smtClean="0"/>
              <a:t>výkonem</a:t>
            </a:r>
            <a:r>
              <a:rPr lang="en-US" sz="1600" dirty="0" smtClean="0"/>
              <a:t>, </a:t>
            </a:r>
            <a:r>
              <a:rPr lang="en-US" sz="1600" dirty="0" err="1" smtClean="0"/>
              <a:t>kde</a:t>
            </a:r>
            <a:r>
              <a:rPr lang="en-US" sz="1600" dirty="0" smtClean="0"/>
              <a:t> je </a:t>
            </a:r>
            <a:r>
              <a:rPr lang="en-US" sz="1600" dirty="0" err="1" smtClean="0"/>
              <a:t>patrný</a:t>
            </a:r>
            <a:r>
              <a:rPr lang="en-US" sz="1600" dirty="0" smtClean="0"/>
              <a:t> stop v </a:t>
            </a:r>
            <a:r>
              <a:rPr lang="en-US" sz="1600" dirty="0" err="1" smtClean="0"/>
              <a:t>plnění</a:t>
            </a:r>
            <a:r>
              <a:rPr lang="en-US" sz="1600" dirty="0" smtClean="0"/>
              <a:t> (</a:t>
            </a:r>
            <a:r>
              <a:rPr lang="en-US" sz="1600" dirty="0" err="1" smtClean="0"/>
              <a:t>bílá</a:t>
            </a:r>
            <a:r>
              <a:rPr lang="en-US" sz="1600" dirty="0" smtClean="0"/>
              <a:t> šipka). Na </a:t>
            </a:r>
            <a:r>
              <a:rPr lang="en-US" sz="1600" dirty="0" err="1" smtClean="0"/>
              <a:t>kontrolním</a:t>
            </a:r>
            <a:r>
              <a:rPr lang="en-US" sz="1600" dirty="0" smtClean="0"/>
              <a:t> </a:t>
            </a:r>
            <a:r>
              <a:rPr lang="en-US" sz="1600" dirty="0" err="1" smtClean="0"/>
              <a:t>nástřiku</a:t>
            </a:r>
            <a:r>
              <a:rPr lang="en-US" sz="1600" dirty="0" smtClean="0"/>
              <a:t> </a:t>
            </a:r>
            <a:r>
              <a:rPr lang="en-US" sz="1600" dirty="0" err="1" smtClean="0"/>
              <a:t>vpravo</a:t>
            </a:r>
            <a:r>
              <a:rPr lang="en-US" sz="1600" dirty="0" smtClean="0"/>
              <a:t> </a:t>
            </a:r>
            <a:r>
              <a:rPr lang="en-US" sz="1600" b="1" dirty="0" err="1" smtClean="0"/>
              <a:t>po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úspěšném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zprůchodnní</a:t>
            </a:r>
            <a:r>
              <a:rPr lang="en-US" sz="1600" b="1" dirty="0" smtClean="0"/>
              <a:t> </a:t>
            </a:r>
            <a:r>
              <a:rPr lang="en-US" sz="1600" dirty="0" err="1" smtClean="0"/>
              <a:t>tepny</a:t>
            </a:r>
            <a:r>
              <a:rPr lang="en-US" sz="1600" dirty="0" smtClean="0"/>
              <a:t> </a:t>
            </a:r>
            <a:r>
              <a:rPr lang="en-US" sz="1600" dirty="0" err="1" smtClean="0"/>
              <a:t>zřetelné</a:t>
            </a:r>
            <a:r>
              <a:rPr lang="en-US" sz="1600" dirty="0" smtClean="0"/>
              <a:t> </a:t>
            </a:r>
            <a:r>
              <a:rPr lang="en-US" sz="1600" dirty="0" err="1" smtClean="0"/>
              <a:t>plnění</a:t>
            </a:r>
            <a:r>
              <a:rPr lang="en-US" sz="1600" dirty="0" smtClean="0"/>
              <a:t> </a:t>
            </a:r>
            <a:r>
              <a:rPr lang="en-US" sz="1600" dirty="0" err="1" smtClean="0"/>
              <a:t>povodí</a:t>
            </a:r>
            <a:r>
              <a:rPr lang="en-US" sz="1600" dirty="0" smtClean="0"/>
              <a:t> do </a:t>
            </a:r>
            <a:r>
              <a:rPr lang="en-US" sz="1600" dirty="0" err="1" smtClean="0"/>
              <a:t>periferie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69526" y="3699607"/>
            <a:ext cx="1" cy="2645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67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Aneurysma</a:t>
            </a:r>
            <a:r>
              <a:rPr lang="en-US" sz="2800" dirty="0" smtClean="0"/>
              <a:t> – coiling</a:t>
            </a:r>
            <a:r>
              <a:rPr lang="en-US" sz="2800" dirty="0"/>
              <a:t> </a:t>
            </a:r>
            <a:r>
              <a:rPr lang="en-US" sz="2800" dirty="0" smtClean="0"/>
              <a:t>(video)</a:t>
            </a:r>
            <a:endParaRPr lang="en-US" sz="2800" dirty="0"/>
          </a:p>
        </p:txBody>
      </p:sp>
      <p:pic>
        <p:nvPicPr>
          <p:cNvPr id="4" name="aneu0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4684" y="1692504"/>
            <a:ext cx="2711274" cy="2711274"/>
          </a:xfrm>
        </p:spPr>
      </p:pic>
      <p:pic>
        <p:nvPicPr>
          <p:cNvPr id="5" name="aneu04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0707" y="1692504"/>
            <a:ext cx="2711274" cy="2711274"/>
          </a:xfrm>
          <a:prstGeom prst="rect">
            <a:avLst/>
          </a:prstGeom>
        </p:spPr>
      </p:pic>
      <p:pic>
        <p:nvPicPr>
          <p:cNvPr id="6" name="aneu06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26174" y="1689155"/>
            <a:ext cx="2714623" cy="271462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554665" y="2892830"/>
            <a:ext cx="204376" cy="167869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619423" y="2892830"/>
            <a:ext cx="204376" cy="167869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816605" y="2961295"/>
            <a:ext cx="204376" cy="167869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8708" y="1689155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A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0707" y="1692504"/>
            <a:ext cx="29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72177" y="1692504"/>
            <a:ext cx="29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449" y="5005294"/>
            <a:ext cx="8382352" cy="1561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 err="1" smtClean="0"/>
              <a:t>Aneurysma</a:t>
            </a:r>
            <a:r>
              <a:rPr lang="en-US" sz="1600" dirty="0" smtClean="0"/>
              <a:t> </a:t>
            </a:r>
            <a:r>
              <a:rPr lang="en-US" sz="1600" dirty="0" err="1" smtClean="0"/>
              <a:t>přední</a:t>
            </a:r>
            <a:r>
              <a:rPr lang="en-US" sz="1600" dirty="0" smtClean="0"/>
              <a:t> </a:t>
            </a:r>
            <a:r>
              <a:rPr lang="en-US" sz="1600" dirty="0" err="1" smtClean="0"/>
              <a:t>komunikanty</a:t>
            </a:r>
            <a:r>
              <a:rPr lang="en-US" sz="1600" dirty="0" smtClean="0"/>
              <a:t> (šipka) – </a:t>
            </a:r>
            <a:r>
              <a:rPr lang="en-US" sz="1600" dirty="0" err="1" smtClean="0"/>
              <a:t>nástřik</a:t>
            </a:r>
            <a:r>
              <a:rPr lang="en-US" sz="1600" dirty="0" smtClean="0"/>
              <a:t> </a:t>
            </a:r>
            <a:r>
              <a:rPr lang="en-US" sz="1600" dirty="0" err="1" smtClean="0"/>
              <a:t>po</a:t>
            </a:r>
            <a:r>
              <a:rPr lang="en-US" sz="1600" dirty="0" smtClean="0"/>
              <a:t> </a:t>
            </a:r>
            <a:r>
              <a:rPr lang="en-US" sz="1600" dirty="0" err="1" smtClean="0"/>
              <a:t>zavedením</a:t>
            </a:r>
            <a:r>
              <a:rPr lang="en-US" sz="1600" dirty="0" smtClean="0"/>
              <a:t> </a:t>
            </a:r>
            <a:r>
              <a:rPr lang="en-US" sz="1600" dirty="0" err="1" smtClean="0"/>
              <a:t>mikrokatetru</a:t>
            </a:r>
            <a:r>
              <a:rPr lang="en-US" sz="1600" dirty="0" smtClean="0"/>
              <a:t> do </a:t>
            </a:r>
            <a:r>
              <a:rPr lang="en-US" sz="1600" dirty="0" err="1" smtClean="0"/>
              <a:t>vaku</a:t>
            </a:r>
            <a:r>
              <a:rPr lang="en-US" sz="1600" dirty="0" smtClean="0"/>
              <a:t> </a:t>
            </a:r>
            <a:r>
              <a:rPr lang="en-US" sz="1600" dirty="0" err="1" smtClean="0"/>
              <a:t>aneurysmatu</a:t>
            </a:r>
            <a:r>
              <a:rPr lang="en-US" sz="1600" dirty="0" smtClean="0"/>
              <a:t> (A), </a:t>
            </a:r>
            <a:r>
              <a:rPr lang="en-US" sz="1600" dirty="0" err="1" smtClean="0"/>
              <a:t>kontrolní</a:t>
            </a:r>
            <a:r>
              <a:rPr lang="en-US" sz="1600" dirty="0" smtClean="0"/>
              <a:t> </a:t>
            </a:r>
            <a:r>
              <a:rPr lang="en-US" sz="1600" dirty="0" err="1" smtClean="0"/>
              <a:t>nástřik</a:t>
            </a:r>
            <a:r>
              <a:rPr lang="en-US" sz="1600" dirty="0" smtClean="0"/>
              <a:t> (B) v </a:t>
            </a:r>
            <a:r>
              <a:rPr lang="en-US" sz="1600" dirty="0" err="1" smtClean="0"/>
              <a:t>průběhu</a:t>
            </a:r>
            <a:r>
              <a:rPr lang="en-US" sz="1600" dirty="0" smtClean="0"/>
              <a:t> </a:t>
            </a:r>
            <a:r>
              <a:rPr lang="en-US" sz="1600" dirty="0" err="1" smtClean="0"/>
              <a:t>coilingu</a:t>
            </a:r>
            <a:r>
              <a:rPr lang="en-US" sz="1600" dirty="0" smtClean="0"/>
              <a:t> – </a:t>
            </a:r>
            <a:r>
              <a:rPr lang="en-US" sz="1600" dirty="0" err="1" smtClean="0"/>
              <a:t>implantace</a:t>
            </a:r>
            <a:r>
              <a:rPr lang="en-US" sz="1600" dirty="0" smtClean="0"/>
              <a:t> </a:t>
            </a:r>
            <a:r>
              <a:rPr lang="en-US" sz="1600" dirty="0" err="1" smtClean="0"/>
              <a:t>spirál</a:t>
            </a:r>
            <a:r>
              <a:rPr lang="en-US" sz="1600" dirty="0" smtClean="0"/>
              <a:t> do </a:t>
            </a:r>
            <a:r>
              <a:rPr lang="en-US" sz="1600" dirty="0" err="1" smtClean="0"/>
              <a:t>vaku</a:t>
            </a:r>
            <a:r>
              <a:rPr lang="en-US" sz="1600" dirty="0" smtClean="0"/>
              <a:t> k </a:t>
            </a:r>
            <a:r>
              <a:rPr lang="en-US" sz="1600" dirty="0" err="1" smtClean="0"/>
              <a:t>vyřazení</a:t>
            </a:r>
            <a:r>
              <a:rPr lang="en-US" sz="1600" dirty="0" smtClean="0"/>
              <a:t> </a:t>
            </a:r>
            <a:r>
              <a:rPr lang="en-US" sz="1600" dirty="0" err="1" smtClean="0"/>
              <a:t>aneurysmatu</a:t>
            </a:r>
            <a:r>
              <a:rPr lang="en-US" sz="1600" dirty="0" smtClean="0"/>
              <a:t>      z </a:t>
            </a:r>
            <a:r>
              <a:rPr lang="en-US" sz="1600" dirty="0" err="1" smtClean="0"/>
              <a:t>oběhu</a:t>
            </a:r>
            <a:r>
              <a:rPr lang="en-US" sz="1600" dirty="0" smtClean="0"/>
              <a:t> a </a:t>
            </a:r>
            <a:r>
              <a:rPr lang="en-US" sz="1600" dirty="0" err="1" smtClean="0"/>
              <a:t>finální</a:t>
            </a:r>
            <a:r>
              <a:rPr lang="en-US" sz="1600" dirty="0" smtClean="0"/>
              <a:t> </a:t>
            </a:r>
            <a:r>
              <a:rPr lang="en-US" sz="1600" dirty="0" err="1" smtClean="0"/>
              <a:t>nástřik</a:t>
            </a:r>
            <a:r>
              <a:rPr lang="en-US" sz="1600" dirty="0" smtClean="0"/>
              <a:t> (C) </a:t>
            </a:r>
            <a:r>
              <a:rPr lang="en-US" sz="1600" dirty="0" err="1" smtClean="0"/>
              <a:t>po</a:t>
            </a:r>
            <a:r>
              <a:rPr lang="en-US" sz="1600" dirty="0" smtClean="0"/>
              <a:t> </a:t>
            </a:r>
            <a:r>
              <a:rPr lang="en-US" sz="1600" dirty="0" err="1" smtClean="0"/>
              <a:t>kompletním</a:t>
            </a:r>
            <a:r>
              <a:rPr lang="en-US" sz="1600" dirty="0" smtClean="0"/>
              <a:t> </a:t>
            </a:r>
            <a:r>
              <a:rPr lang="en-US" sz="1600" dirty="0" err="1" smtClean="0"/>
              <a:t>vyplnění</a:t>
            </a:r>
            <a:r>
              <a:rPr lang="en-US" sz="1600" dirty="0" smtClean="0"/>
              <a:t> </a:t>
            </a:r>
            <a:r>
              <a:rPr lang="en-US" sz="1600" dirty="0" err="1" smtClean="0"/>
              <a:t>vaku</a:t>
            </a:r>
            <a:r>
              <a:rPr lang="en-US" sz="1600" dirty="0" smtClean="0"/>
              <a:t> </a:t>
            </a:r>
            <a:r>
              <a:rPr lang="en-US" sz="1600" dirty="0" err="1" smtClean="0"/>
              <a:t>spirálami</a:t>
            </a:r>
            <a:r>
              <a:rPr lang="en-US" sz="1600" dirty="0" smtClean="0"/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1600" b="1" dirty="0" err="1" smtClean="0"/>
              <a:t>Pacient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přivezen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akutně</a:t>
            </a:r>
            <a:r>
              <a:rPr lang="en-US" sz="1600" b="1" dirty="0" smtClean="0"/>
              <a:t> RZP pro </a:t>
            </a:r>
            <a:r>
              <a:rPr lang="en-US" sz="1600" b="1" dirty="0" err="1" smtClean="0"/>
              <a:t>náhle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vzniklé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kruté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bolesti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hlavy</a:t>
            </a:r>
            <a:r>
              <a:rPr lang="en-US" sz="1600" b="1" dirty="0" smtClean="0"/>
              <a:t> – </a:t>
            </a:r>
            <a:r>
              <a:rPr lang="en-US" sz="1600" b="1" dirty="0" err="1" smtClean="0"/>
              <a:t>na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vstupním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vyšetření</a:t>
            </a:r>
            <a:r>
              <a:rPr lang="en-US" sz="1600" b="1" dirty="0" smtClean="0"/>
              <a:t> CT </a:t>
            </a:r>
            <a:r>
              <a:rPr lang="en-US" sz="1600" b="1" dirty="0" err="1" smtClean="0"/>
              <a:t>zjištěno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subarachnoidální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krvácení</a:t>
            </a:r>
            <a:r>
              <a:rPr lang="en-US" sz="1600" b="1" dirty="0" smtClean="0"/>
              <a:t> (</a:t>
            </a:r>
            <a:r>
              <a:rPr lang="en-US" sz="1600" b="1" dirty="0" err="1" smtClean="0"/>
              <a:t>přítomnost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krve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mezi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mozkovými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obaly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39835" y="1714584"/>
            <a:ext cx="29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C</a:t>
            </a:r>
            <a:endParaRPr 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Arteriovenózní</a:t>
            </a:r>
            <a:r>
              <a:rPr lang="en-US" sz="2800" dirty="0" smtClean="0"/>
              <a:t> </a:t>
            </a:r>
            <a:r>
              <a:rPr lang="en-US" sz="2800" dirty="0" err="1" smtClean="0"/>
              <a:t>malformace</a:t>
            </a:r>
            <a:r>
              <a:rPr lang="en-US" sz="2800" dirty="0" smtClean="0"/>
              <a:t> (video)</a:t>
            </a:r>
            <a:endParaRPr lang="en-US" sz="2800" dirty="0"/>
          </a:p>
        </p:txBody>
      </p:sp>
      <p:pic>
        <p:nvPicPr>
          <p:cNvPr id="4" name="AVM01.av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149" t="5574" r="5175" b="5226"/>
          <a:stretch/>
        </p:blipFill>
        <p:spPr>
          <a:xfrm>
            <a:off x="159592" y="1255058"/>
            <a:ext cx="2916000" cy="2916537"/>
          </a:xfrm>
        </p:spPr>
      </p:pic>
      <p:pic>
        <p:nvPicPr>
          <p:cNvPr id="8" name="AVM05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00324" y="1255058"/>
            <a:ext cx="2916537" cy="2916537"/>
          </a:xfrm>
          <a:prstGeom prst="rect">
            <a:avLst/>
          </a:prstGeom>
        </p:spPr>
      </p:pic>
      <p:pic>
        <p:nvPicPr>
          <p:cNvPr id="10" name="Picture 9" descr="avm0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26" y="1255058"/>
            <a:ext cx="2503954" cy="2916537"/>
          </a:xfrm>
          <a:prstGeom prst="rect">
            <a:avLst/>
          </a:prstGeom>
        </p:spPr>
      </p:pic>
      <p:pic>
        <p:nvPicPr>
          <p:cNvPr id="13" name="Picture 12" descr="figure_5A.jpg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b="10240"/>
          <a:stretch/>
        </p:blipFill>
        <p:spPr>
          <a:xfrm>
            <a:off x="2537014" y="4288117"/>
            <a:ext cx="2340000" cy="2520000"/>
          </a:xfrm>
          <a:prstGeom prst="rect">
            <a:avLst/>
          </a:prstGeom>
        </p:spPr>
      </p:pic>
      <p:pic>
        <p:nvPicPr>
          <p:cNvPr id="14" name="Picture 13" descr="figure_5C.jpg"/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r="7843" b="10022"/>
          <a:stretch/>
        </p:blipFill>
        <p:spPr>
          <a:xfrm>
            <a:off x="130727" y="4288118"/>
            <a:ext cx="2338023" cy="252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2625" y="126822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60088" y="1268225"/>
            <a:ext cx="31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95226" y="1281392"/>
            <a:ext cx="306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C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9592" y="4303059"/>
            <a:ext cx="33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D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65515" y="4304272"/>
            <a:ext cx="29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45529" y="4186537"/>
            <a:ext cx="3995270" cy="257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500" dirty="0" err="1" smtClean="0"/>
              <a:t>Arteriovenózí</a:t>
            </a:r>
            <a:r>
              <a:rPr lang="en-US" sz="1500" dirty="0" smtClean="0"/>
              <a:t> </a:t>
            </a:r>
            <a:r>
              <a:rPr lang="en-US" sz="1500" dirty="0" err="1" smtClean="0"/>
              <a:t>malformace</a:t>
            </a:r>
            <a:r>
              <a:rPr lang="en-US" sz="1500" dirty="0" smtClean="0"/>
              <a:t> v </a:t>
            </a:r>
            <a:r>
              <a:rPr lang="en-US" sz="1500" dirty="0" err="1" smtClean="0"/>
              <a:t>povodí</a:t>
            </a:r>
            <a:r>
              <a:rPr lang="en-US" sz="1500" dirty="0" smtClean="0"/>
              <a:t> </a:t>
            </a:r>
            <a:r>
              <a:rPr lang="en-US" sz="1500" dirty="0" err="1" smtClean="0"/>
              <a:t>pravé</a:t>
            </a:r>
            <a:r>
              <a:rPr lang="en-US" sz="1500" dirty="0" smtClean="0"/>
              <a:t> </a:t>
            </a:r>
            <a:r>
              <a:rPr lang="en-US" sz="1500" dirty="0" err="1" smtClean="0"/>
              <a:t>střední</a:t>
            </a:r>
            <a:r>
              <a:rPr lang="en-US" sz="1500" dirty="0" smtClean="0"/>
              <a:t> </a:t>
            </a:r>
            <a:r>
              <a:rPr lang="en-US" sz="1500" dirty="0" err="1" smtClean="0"/>
              <a:t>mozkové</a:t>
            </a:r>
            <a:r>
              <a:rPr lang="en-US" sz="1500" dirty="0" smtClean="0"/>
              <a:t> </a:t>
            </a:r>
            <a:r>
              <a:rPr lang="en-US" sz="1500" dirty="0" err="1" smtClean="0"/>
              <a:t>tepny</a:t>
            </a:r>
            <a:r>
              <a:rPr lang="en-US" sz="1500" dirty="0" smtClean="0"/>
              <a:t>, </a:t>
            </a:r>
            <a:r>
              <a:rPr lang="en-US" sz="1500" dirty="0" err="1" smtClean="0"/>
              <a:t>diagnostická</a:t>
            </a:r>
            <a:r>
              <a:rPr lang="en-US" sz="1500" dirty="0" smtClean="0"/>
              <a:t> DSA (A) a </a:t>
            </a:r>
            <a:r>
              <a:rPr lang="en-US" sz="1500" dirty="0" err="1" smtClean="0"/>
              <a:t>kontrola</a:t>
            </a:r>
            <a:r>
              <a:rPr lang="en-US" sz="1500" dirty="0" smtClean="0"/>
              <a:t> (B) </a:t>
            </a:r>
            <a:r>
              <a:rPr lang="en-US" sz="1500" dirty="0" err="1" smtClean="0"/>
              <a:t>po</a:t>
            </a:r>
            <a:r>
              <a:rPr lang="en-US" sz="1500" dirty="0" smtClean="0"/>
              <a:t> </a:t>
            </a:r>
            <a:r>
              <a:rPr lang="en-US" sz="1500" dirty="0" err="1" smtClean="0"/>
              <a:t>neurochirurgickém</a:t>
            </a:r>
            <a:r>
              <a:rPr lang="en-US" sz="1500" dirty="0" smtClean="0"/>
              <a:t> </a:t>
            </a:r>
            <a:r>
              <a:rPr lang="en-US" sz="1500" dirty="0" err="1" smtClean="0"/>
              <a:t>výkonu</a:t>
            </a:r>
            <a:r>
              <a:rPr lang="en-US" sz="1500" dirty="0" smtClean="0"/>
              <a:t> (</a:t>
            </a:r>
            <a:r>
              <a:rPr lang="en-US" sz="1500" dirty="0" err="1" smtClean="0"/>
              <a:t>naložení</a:t>
            </a:r>
            <a:r>
              <a:rPr lang="en-US" sz="1500" dirty="0" smtClean="0"/>
              <a:t> </a:t>
            </a:r>
            <a:r>
              <a:rPr lang="en-US" sz="1500" dirty="0" err="1" smtClean="0"/>
              <a:t>klipů</a:t>
            </a:r>
            <a:r>
              <a:rPr lang="en-US" sz="1500" dirty="0" smtClean="0"/>
              <a:t>), </a:t>
            </a:r>
            <a:r>
              <a:rPr lang="en-US" sz="1500" dirty="0" err="1" smtClean="0"/>
              <a:t>stejné</a:t>
            </a:r>
            <a:r>
              <a:rPr lang="en-US" sz="1500" dirty="0" smtClean="0"/>
              <a:t> </a:t>
            </a:r>
            <a:r>
              <a:rPr lang="en-US" sz="1500" dirty="0" err="1" smtClean="0"/>
              <a:t>ložisko</a:t>
            </a:r>
            <a:r>
              <a:rPr lang="en-US" sz="1500" dirty="0" smtClean="0"/>
              <a:t> </a:t>
            </a:r>
            <a:r>
              <a:rPr lang="en-US" sz="1500" dirty="0" err="1" smtClean="0"/>
              <a:t>na</a:t>
            </a:r>
            <a:r>
              <a:rPr lang="en-US" sz="1500" dirty="0" smtClean="0"/>
              <a:t> T2 </a:t>
            </a:r>
            <a:r>
              <a:rPr lang="en-US" sz="1500" dirty="0" err="1" smtClean="0"/>
              <a:t>sekvenci</a:t>
            </a:r>
            <a:r>
              <a:rPr lang="en-US" sz="1500" dirty="0" smtClean="0"/>
              <a:t> (C).</a:t>
            </a:r>
          </a:p>
          <a:p>
            <a:pPr algn="just">
              <a:lnSpc>
                <a:spcPct val="120000"/>
              </a:lnSpc>
            </a:pPr>
            <a:endParaRPr lang="en-US" sz="1500" dirty="0"/>
          </a:p>
          <a:p>
            <a:pPr algn="just">
              <a:lnSpc>
                <a:spcPct val="120000"/>
              </a:lnSpc>
            </a:pPr>
            <a:r>
              <a:rPr lang="en-US" sz="1500" dirty="0" smtClean="0"/>
              <a:t>V </a:t>
            </a:r>
            <a:r>
              <a:rPr lang="en-US" sz="1500" dirty="0" err="1" smtClean="0"/>
              <a:t>dolní</a:t>
            </a:r>
            <a:r>
              <a:rPr lang="en-US" sz="1500" dirty="0" smtClean="0"/>
              <a:t> </a:t>
            </a:r>
            <a:r>
              <a:rPr lang="en-US" sz="1500" dirty="0" err="1" smtClean="0"/>
              <a:t>řadě</a:t>
            </a:r>
            <a:r>
              <a:rPr lang="en-US" sz="1500" dirty="0" smtClean="0"/>
              <a:t> </a:t>
            </a:r>
            <a:r>
              <a:rPr lang="en-US" sz="1500" dirty="0" err="1" smtClean="0"/>
              <a:t>snímky</a:t>
            </a:r>
            <a:r>
              <a:rPr lang="en-US" sz="1500" dirty="0" smtClean="0"/>
              <a:t> z DSA (D, E) </a:t>
            </a:r>
            <a:r>
              <a:rPr lang="en-US" sz="1500" dirty="0" err="1" smtClean="0"/>
              <a:t>zobrazující</a:t>
            </a:r>
            <a:r>
              <a:rPr lang="en-US" sz="1500" dirty="0" smtClean="0"/>
              <a:t> </a:t>
            </a:r>
            <a:r>
              <a:rPr lang="en-US" sz="1500" dirty="0" err="1" smtClean="0"/>
              <a:t>klubko</a:t>
            </a:r>
            <a:r>
              <a:rPr lang="en-US" sz="1500" dirty="0" smtClean="0"/>
              <a:t> </a:t>
            </a:r>
            <a:r>
              <a:rPr lang="en-US" sz="1500" dirty="0" err="1" smtClean="0"/>
              <a:t>arteriovenózní</a:t>
            </a:r>
            <a:r>
              <a:rPr lang="en-US" sz="1500" dirty="0" smtClean="0"/>
              <a:t> </a:t>
            </a:r>
            <a:r>
              <a:rPr lang="en-US" sz="1500" dirty="0" err="1" smtClean="0"/>
              <a:t>malformace</a:t>
            </a:r>
            <a:r>
              <a:rPr lang="en-US" sz="1500" dirty="0" smtClean="0"/>
              <a:t> (šipka) v </a:t>
            </a:r>
            <a:r>
              <a:rPr lang="en-US" sz="1500" dirty="0" err="1" smtClean="0"/>
              <a:t>povodí</a:t>
            </a:r>
            <a:r>
              <a:rPr lang="en-US" sz="1500" dirty="0" smtClean="0"/>
              <a:t> </a:t>
            </a:r>
            <a:r>
              <a:rPr lang="en-US" sz="1500" dirty="0" err="1" smtClean="0"/>
              <a:t>levé</a:t>
            </a:r>
            <a:r>
              <a:rPr lang="en-US" sz="1500" dirty="0" smtClean="0"/>
              <a:t> </a:t>
            </a:r>
            <a:r>
              <a:rPr lang="en-US" sz="1500" dirty="0" err="1" smtClean="0"/>
              <a:t>střední</a:t>
            </a:r>
            <a:r>
              <a:rPr lang="en-US" sz="1500" dirty="0" smtClean="0"/>
              <a:t> </a:t>
            </a:r>
            <a:r>
              <a:rPr lang="en-US" sz="1500" dirty="0" err="1" smtClean="0"/>
              <a:t>mozkové</a:t>
            </a:r>
            <a:r>
              <a:rPr lang="en-US" sz="1500" dirty="0" smtClean="0"/>
              <a:t> </a:t>
            </a:r>
            <a:r>
              <a:rPr lang="en-US" sz="1500" dirty="0" err="1" smtClean="0"/>
              <a:t>tepny</a:t>
            </a:r>
            <a:r>
              <a:rPr lang="en-US" sz="1500" dirty="0" smtClean="0"/>
              <a:t> (MCA) s </a:t>
            </a:r>
            <a:r>
              <a:rPr lang="en-US" sz="1500" dirty="0" err="1" smtClean="0"/>
              <a:t>rozšířenými</a:t>
            </a:r>
            <a:r>
              <a:rPr lang="en-US" sz="1500" dirty="0" smtClean="0"/>
              <a:t> </a:t>
            </a:r>
            <a:r>
              <a:rPr lang="en-US" sz="1500" dirty="0" err="1" smtClean="0"/>
              <a:t>přívodnými</a:t>
            </a:r>
            <a:r>
              <a:rPr lang="en-US" sz="1500" dirty="0" smtClean="0"/>
              <a:t> </a:t>
            </a:r>
            <a:r>
              <a:rPr lang="en-US" sz="1500" dirty="0" err="1" smtClean="0"/>
              <a:t>tepnami</a:t>
            </a:r>
            <a:r>
              <a:rPr lang="en-US" sz="1500" dirty="0" smtClean="0"/>
              <a:t> (</a:t>
            </a:r>
            <a:r>
              <a:rPr lang="en-US" sz="1500" dirty="0" err="1" smtClean="0"/>
              <a:t>hlavičky</a:t>
            </a:r>
            <a:r>
              <a:rPr lang="en-US" sz="1500" dirty="0" smtClean="0"/>
              <a:t> </a:t>
            </a:r>
            <a:r>
              <a:rPr lang="en-US" sz="1500" dirty="0" err="1" smtClean="0"/>
              <a:t>šipek</a:t>
            </a:r>
            <a:r>
              <a:rPr lang="en-US" sz="1500" dirty="0" smtClean="0"/>
              <a:t>).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85108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1143" y="122058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Páteř</a:t>
            </a:r>
            <a:r>
              <a:rPr lang="en-US" dirty="0" smtClean="0"/>
              <a:t> a </a:t>
            </a:r>
            <a:r>
              <a:rPr lang="en-US" dirty="0" err="1" smtClean="0"/>
              <a:t>mícha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78464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RTG v </a:t>
            </a:r>
            <a:r>
              <a:rPr lang="en-US" sz="2800" dirty="0" err="1" smtClean="0"/>
              <a:t>neuroradiologii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1600" dirty="0" smtClean="0"/>
              <a:t>vyloučení </a:t>
            </a:r>
            <a:r>
              <a:rPr lang="cs-CZ" sz="1600" dirty="0"/>
              <a:t>traumatu </a:t>
            </a:r>
            <a:r>
              <a:rPr lang="cs-CZ" sz="1600" dirty="0" smtClean="0"/>
              <a:t>lebky (např. po pádech či úderech do hlavy)</a:t>
            </a:r>
          </a:p>
          <a:p>
            <a:pPr>
              <a:lnSpc>
                <a:spcPct val="150000"/>
              </a:lnSpc>
            </a:pP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/>
              <a:t>s</a:t>
            </a:r>
            <a:r>
              <a:rPr lang="cs-CZ" sz="1600" dirty="0" smtClean="0"/>
              <a:t>trukturální </a:t>
            </a:r>
            <a:r>
              <a:rPr lang="cs-CZ" sz="1600" dirty="0"/>
              <a:t>změny </a:t>
            </a:r>
            <a:r>
              <a:rPr lang="cs-CZ" sz="1600" dirty="0" smtClean="0"/>
              <a:t>skeletu – </a:t>
            </a:r>
            <a:r>
              <a:rPr lang="cs-CZ" sz="1600" dirty="0" err="1" smtClean="0"/>
              <a:t>osteolytické</a:t>
            </a:r>
            <a:r>
              <a:rPr lang="cs-CZ" sz="1600" dirty="0" smtClean="0"/>
              <a:t> („rozpad“ kosti např. nádorem nebo kostní metastázou) nebo osteoplastické (patologická „novotvorba“ kosti)</a:t>
            </a:r>
          </a:p>
          <a:p>
            <a:pPr>
              <a:lnSpc>
                <a:spcPct val="150000"/>
              </a:lnSpc>
            </a:pPr>
            <a:endParaRPr lang="cs-CZ" sz="1600" dirty="0" smtClean="0"/>
          </a:p>
          <a:p>
            <a:pPr>
              <a:lnSpc>
                <a:spcPct val="150000"/>
              </a:lnSpc>
            </a:pPr>
            <a:r>
              <a:rPr lang="cs-CZ" sz="1600" dirty="0" smtClean="0"/>
              <a:t>vyloučení cizího kovového </a:t>
            </a:r>
            <a:r>
              <a:rPr lang="cs-CZ" sz="1600" dirty="0"/>
              <a:t>tělesa </a:t>
            </a:r>
            <a:r>
              <a:rPr lang="cs-CZ" sz="1600" dirty="0" smtClean="0"/>
              <a:t>(např. před plánovaným MRI, které by bylo kontraindikací provedení vyšetření)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190409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7449" y="274638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Prostý snímek páteře</a:t>
            </a:r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302792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Důležitá role k vyloučení traumatických </a:t>
            </a:r>
            <a:r>
              <a:rPr lang="cs-CZ" sz="1600" dirty="0" smtClean="0"/>
              <a:t>změn (zlomenina obratle)</a:t>
            </a:r>
            <a:endParaRPr lang="cs-CZ" sz="1600" b="1" dirty="0" smtClean="0"/>
          </a:p>
          <a:p>
            <a:r>
              <a:rPr lang="cs-CZ" sz="1600" dirty="0" smtClean="0"/>
              <a:t>Nelze hodnotit vztah míchy a míšních kořenů k okolním strukturám</a:t>
            </a:r>
          </a:p>
          <a:p>
            <a:pPr lvl="1">
              <a:buFont typeface="Wingdings" charset="2"/>
              <a:buChar char="Ø"/>
            </a:pPr>
            <a:r>
              <a:rPr lang="cs-CZ" sz="1600" dirty="0"/>
              <a:t>o</a:t>
            </a:r>
            <a:r>
              <a:rPr lang="cs-CZ" sz="1600" dirty="0" smtClean="0"/>
              <a:t>rientační výpovědní hodnota</a:t>
            </a:r>
          </a:p>
        </p:txBody>
      </p:sp>
      <p:pic>
        <p:nvPicPr>
          <p:cNvPr id="4" name="Content Placeholder 3" descr="Th_fraktura.jp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5" t="28644" r="28925" b="13989"/>
          <a:stretch/>
        </p:blipFill>
        <p:spPr>
          <a:xfrm>
            <a:off x="347456" y="2330824"/>
            <a:ext cx="2700000" cy="33290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486" y="5828755"/>
            <a:ext cx="1938151" cy="675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err="1" smtClean="0"/>
              <a:t>Kompresivní</a:t>
            </a:r>
            <a:r>
              <a:rPr lang="en-US" sz="1600" dirty="0" smtClean="0"/>
              <a:t> </a:t>
            </a:r>
            <a:r>
              <a:rPr lang="en-US" sz="1600" dirty="0" err="1" smtClean="0"/>
              <a:t>fraktura</a:t>
            </a:r>
            <a:endParaRPr lang="en-US" sz="1600" dirty="0"/>
          </a:p>
          <a:p>
            <a:pPr algn="ctr">
              <a:lnSpc>
                <a:spcPct val="120000"/>
              </a:lnSpc>
            </a:pPr>
            <a:r>
              <a:rPr lang="en-US" sz="1600" dirty="0" err="1" smtClean="0"/>
              <a:t>obratlového</a:t>
            </a:r>
            <a:r>
              <a:rPr lang="en-US" sz="1600" dirty="0" smtClean="0"/>
              <a:t> </a:t>
            </a:r>
            <a:r>
              <a:rPr lang="en-US" sz="1600" dirty="0" err="1" smtClean="0"/>
              <a:t>těla</a:t>
            </a:r>
            <a:endParaRPr lang="en-US" sz="1600" dirty="0"/>
          </a:p>
        </p:txBody>
      </p:sp>
      <p:pic>
        <p:nvPicPr>
          <p:cNvPr id="6" name="Picture 5" descr="LS předklon.jp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6" t="24558" r="24285" b="19520"/>
          <a:stretch/>
        </p:blipFill>
        <p:spPr>
          <a:xfrm>
            <a:off x="3366238" y="2330824"/>
            <a:ext cx="2700000" cy="3329013"/>
          </a:xfrm>
          <a:prstGeom prst="rect">
            <a:avLst/>
          </a:prstGeom>
        </p:spPr>
      </p:pic>
      <p:pic>
        <p:nvPicPr>
          <p:cNvPr id="7" name="Picture 6" descr="LS záklo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0" t="8118" r="27947"/>
          <a:stretch/>
        </p:blipFill>
        <p:spPr>
          <a:xfrm>
            <a:off x="6398496" y="1680926"/>
            <a:ext cx="2316510" cy="39789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7782" y="5782627"/>
            <a:ext cx="1147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Předklon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213242" y="5782627"/>
            <a:ext cx="735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Záklon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887595" y="6121181"/>
            <a:ext cx="4593525" cy="675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 err="1" smtClean="0"/>
              <a:t>Fukční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snímky</a:t>
            </a:r>
            <a:r>
              <a:rPr lang="en-US" sz="1600" b="1" dirty="0" smtClean="0"/>
              <a:t> </a:t>
            </a:r>
            <a:r>
              <a:rPr lang="en-US" sz="1600" dirty="0" err="1" smtClean="0"/>
              <a:t>bederní</a:t>
            </a:r>
            <a:r>
              <a:rPr lang="en-US" sz="1600" dirty="0" smtClean="0"/>
              <a:t> </a:t>
            </a:r>
            <a:r>
              <a:rPr lang="en-US" sz="1600" dirty="0" err="1" smtClean="0"/>
              <a:t>páteře</a:t>
            </a:r>
            <a:r>
              <a:rPr lang="en-US" sz="1600" dirty="0" smtClean="0"/>
              <a:t> (v </a:t>
            </a:r>
            <a:r>
              <a:rPr lang="en-US" sz="1600" dirty="0" err="1" smtClean="0"/>
              <a:t>předklonu</a:t>
            </a:r>
            <a:r>
              <a:rPr lang="en-US" sz="1600" dirty="0" smtClean="0"/>
              <a:t> a </a:t>
            </a:r>
            <a:r>
              <a:rPr lang="en-US" sz="1600" dirty="0" err="1" smtClean="0"/>
              <a:t>zákonu</a:t>
            </a:r>
            <a:r>
              <a:rPr lang="en-US" sz="1600" dirty="0" smtClean="0"/>
              <a:t>)</a:t>
            </a:r>
          </a:p>
          <a:p>
            <a:pPr algn="ctr">
              <a:lnSpc>
                <a:spcPct val="120000"/>
              </a:lnSpc>
            </a:pPr>
            <a:r>
              <a:rPr lang="en-US" sz="1600" dirty="0" smtClean="0"/>
              <a:t>k </a:t>
            </a:r>
            <a:r>
              <a:rPr lang="en-US" sz="1600" dirty="0" err="1" smtClean="0"/>
              <a:t>posouzení</a:t>
            </a:r>
            <a:r>
              <a:rPr lang="en-US" sz="1600" dirty="0" smtClean="0"/>
              <a:t> </a:t>
            </a:r>
            <a:r>
              <a:rPr lang="en-US" sz="1600" dirty="0" err="1" smtClean="0"/>
              <a:t>posunu</a:t>
            </a:r>
            <a:r>
              <a:rPr lang="en-US" sz="1600" dirty="0" smtClean="0"/>
              <a:t> </a:t>
            </a:r>
            <a:r>
              <a:rPr lang="en-US" sz="1600" dirty="0" err="1" smtClean="0"/>
              <a:t>obratlového</a:t>
            </a:r>
            <a:r>
              <a:rPr lang="en-US" sz="1600" dirty="0" smtClean="0"/>
              <a:t> </a:t>
            </a:r>
            <a:r>
              <a:rPr lang="en-US" sz="1600" dirty="0" err="1" smtClean="0"/>
              <a:t>těla</a:t>
            </a:r>
            <a:r>
              <a:rPr lang="en-US" sz="1600" dirty="0" smtClean="0"/>
              <a:t> L4 </a:t>
            </a:r>
            <a:r>
              <a:rPr lang="en-US" sz="1600" dirty="0" err="1" smtClean="0"/>
              <a:t>ventrálně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473739" y="3860251"/>
            <a:ext cx="438974" cy="188159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536629" y="4662357"/>
            <a:ext cx="94688" cy="358491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976998" y="4579633"/>
            <a:ext cx="119820" cy="358597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18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CT páteře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1143" y="1229644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Vyhřeznutí meziobratlové ploténky (</a:t>
            </a:r>
            <a:r>
              <a:rPr lang="cs-CZ" sz="1600" b="1" dirty="0" smtClean="0"/>
              <a:t>pacient přichází pro bolesti zad vystřelující do pravé dolní končetiny s rozvojem po zvedání těžkého břemene v předklonu</a:t>
            </a:r>
            <a:r>
              <a:rPr lang="cs-CZ" sz="1600" dirty="0" smtClean="0"/>
              <a:t>)</a:t>
            </a:r>
          </a:p>
          <a:p>
            <a:pPr lvl="1"/>
            <a:r>
              <a:rPr lang="cs-CZ" sz="1600" dirty="0" smtClean="0"/>
              <a:t>meziobratlové ploténky </a:t>
            </a:r>
            <a:r>
              <a:rPr lang="cs-CZ" sz="1600" dirty="0" err="1" smtClean="0"/>
              <a:t>hyperdenzní</a:t>
            </a:r>
            <a:r>
              <a:rPr lang="cs-CZ" sz="1600" dirty="0" smtClean="0"/>
              <a:t> ve srovnání se strukturami míšního kanálu</a:t>
            </a:r>
          </a:p>
          <a:p>
            <a:r>
              <a:rPr lang="cs-CZ" sz="1600" dirty="0" smtClean="0"/>
              <a:t>Detekce a hodnocení zlomenin obratlů</a:t>
            </a:r>
          </a:p>
          <a:p>
            <a:r>
              <a:rPr lang="cs-CZ" sz="1600" dirty="0" smtClean="0"/>
              <a:t>Nezobrazuje akutní míšní poranění (</a:t>
            </a:r>
            <a:r>
              <a:rPr lang="cs-CZ" sz="1600" dirty="0" err="1" smtClean="0"/>
              <a:t>myelopatii</a:t>
            </a:r>
            <a:r>
              <a:rPr lang="cs-CZ" sz="1600" dirty="0" smtClean="0"/>
              <a:t>) – při podezření na poranění míchy MRI</a:t>
            </a:r>
          </a:p>
        </p:txBody>
      </p:sp>
      <p:pic>
        <p:nvPicPr>
          <p:cNvPr id="4" name="Picture 3" descr="hernie_ct_sa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r="19328"/>
          <a:stretch/>
        </p:blipFill>
        <p:spPr>
          <a:xfrm>
            <a:off x="1153441" y="2669718"/>
            <a:ext cx="2360414" cy="3552091"/>
          </a:xfrm>
          <a:prstGeom prst="rect">
            <a:avLst/>
          </a:prstGeom>
        </p:spPr>
      </p:pic>
      <p:pic>
        <p:nvPicPr>
          <p:cNvPr id="5" name="Picture 4" descr="hernie_c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523" y="2699819"/>
            <a:ext cx="3249239" cy="355209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579621" y="3908095"/>
            <a:ext cx="74979" cy="72989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654600" y="4222013"/>
            <a:ext cx="112468" cy="41622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2592114" y="4456265"/>
            <a:ext cx="110026" cy="74543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872098" y="4560852"/>
            <a:ext cx="74978" cy="80666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634537" y="4611636"/>
            <a:ext cx="35048" cy="65169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332827" y="4437620"/>
            <a:ext cx="82211" cy="11609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8735" y="6182943"/>
            <a:ext cx="7342601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err="1" smtClean="0"/>
              <a:t>Vyhřeznutí</a:t>
            </a:r>
            <a:r>
              <a:rPr lang="en-US" sz="1600" dirty="0" smtClean="0"/>
              <a:t> </a:t>
            </a:r>
            <a:r>
              <a:rPr lang="en-US" sz="1600" dirty="0" err="1" smtClean="0"/>
              <a:t>meziobratlové</a:t>
            </a:r>
            <a:r>
              <a:rPr lang="en-US" sz="1600" dirty="0" smtClean="0"/>
              <a:t> </a:t>
            </a:r>
            <a:r>
              <a:rPr lang="en-US" sz="1600" dirty="0" err="1" smtClean="0"/>
              <a:t>ploténky</a:t>
            </a:r>
            <a:r>
              <a:rPr lang="en-US" sz="1600" dirty="0" smtClean="0"/>
              <a:t> </a:t>
            </a:r>
            <a:r>
              <a:rPr lang="en-US" sz="1600" dirty="0" err="1" smtClean="0"/>
              <a:t>paramediálně</a:t>
            </a:r>
            <a:r>
              <a:rPr lang="en-US" sz="1600" dirty="0" smtClean="0"/>
              <a:t> </a:t>
            </a:r>
            <a:r>
              <a:rPr lang="en-US" sz="1600" dirty="0" err="1" smtClean="0"/>
              <a:t>vpravo</a:t>
            </a:r>
            <a:r>
              <a:rPr lang="en-US" sz="1600" dirty="0" smtClean="0"/>
              <a:t> (</a:t>
            </a:r>
            <a:r>
              <a:rPr lang="en-US" sz="1600" dirty="0" err="1" smtClean="0"/>
              <a:t>ohraničeno</a:t>
            </a:r>
            <a:r>
              <a:rPr lang="en-US" sz="1600" dirty="0" smtClean="0"/>
              <a:t> </a:t>
            </a:r>
            <a:r>
              <a:rPr lang="en-US" sz="1600" dirty="0" err="1" smtClean="0"/>
              <a:t>žlutými</a:t>
            </a:r>
            <a:r>
              <a:rPr lang="en-US" sz="1600" dirty="0" smtClean="0"/>
              <a:t> </a:t>
            </a:r>
            <a:r>
              <a:rPr lang="en-US" sz="1600" dirty="0" err="1" smtClean="0"/>
              <a:t>šipkami</a:t>
            </a:r>
            <a:r>
              <a:rPr lang="en-US" sz="1600" dirty="0" smtClean="0"/>
              <a:t>) </a:t>
            </a:r>
            <a:r>
              <a:rPr lang="en-US" sz="1600" dirty="0" err="1" smtClean="0"/>
              <a:t>způsobující</a:t>
            </a:r>
            <a:r>
              <a:rPr lang="en-US" sz="1600" dirty="0" smtClean="0"/>
              <a:t> </a:t>
            </a:r>
            <a:r>
              <a:rPr lang="en-US" sz="1600" dirty="0" err="1" smtClean="0"/>
              <a:t>útlak</a:t>
            </a:r>
            <a:r>
              <a:rPr lang="en-US" sz="1600" dirty="0" smtClean="0"/>
              <a:t> </a:t>
            </a:r>
            <a:r>
              <a:rPr lang="en-US" sz="1600" dirty="0" err="1" smtClean="0"/>
              <a:t>pravého</a:t>
            </a:r>
            <a:r>
              <a:rPr lang="en-US" sz="1600" dirty="0" smtClean="0"/>
              <a:t> </a:t>
            </a:r>
            <a:r>
              <a:rPr lang="en-US" sz="1600" dirty="0" err="1" smtClean="0"/>
              <a:t>mšního</a:t>
            </a:r>
            <a:r>
              <a:rPr lang="en-US" sz="1600" dirty="0" smtClean="0"/>
              <a:t> </a:t>
            </a:r>
            <a:r>
              <a:rPr lang="en-US" sz="1600" dirty="0" err="1" smtClean="0"/>
              <a:t>kořenu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99095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4" descr="fraktura ct"/>
          <p:cNvPicPr>
            <a:picLocks noGrp="1" noChangeArrowheads="1"/>
          </p:cNvPicPr>
          <p:nvPr>
            <p:ph idx="4294967295"/>
          </p:nvPr>
        </p:nvPicPr>
        <p:blipFill rotWithShape="1">
          <a:blip r:embed="rId2" cstate="print"/>
          <a:srcRect l="19317"/>
          <a:stretch/>
        </p:blipFill>
        <p:spPr>
          <a:xfrm>
            <a:off x="1035957" y="1637731"/>
            <a:ext cx="3095999" cy="3943925"/>
          </a:xfrm>
          <a:noFill/>
        </p:spPr>
      </p:pic>
      <p:sp>
        <p:nvSpPr>
          <p:cNvPr id="34611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3802" y="260648"/>
            <a:ext cx="8892480" cy="1143000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000000"/>
                </a:solidFill>
              </a:rPr>
              <a:t>CT</a:t>
            </a:r>
            <a:r>
              <a:rPr lang="cs-CZ" sz="2800" dirty="0">
                <a:solidFill>
                  <a:srgbClr val="000000"/>
                </a:solidFill>
              </a:rPr>
              <a:t> </a:t>
            </a:r>
            <a:r>
              <a:rPr lang="cs-CZ" sz="2800" dirty="0" smtClean="0">
                <a:solidFill>
                  <a:srgbClr val="000000"/>
                </a:solidFill>
              </a:rPr>
              <a:t>– zlomenina obratlového těla</a:t>
            </a:r>
          </a:p>
        </p:txBody>
      </p:sp>
      <p:pic>
        <p:nvPicPr>
          <p:cNvPr id="4" name="Picture 5" descr="photo_small_zoom_234"/>
          <p:cNvPicPr>
            <a:picLocks noChangeAspect="1" noChangeArrowheads="1"/>
          </p:cNvPicPr>
          <p:nvPr/>
        </p:nvPicPr>
        <p:blipFill rotWithShape="1">
          <a:blip r:embed="rId3" cstate="print"/>
          <a:srcRect l="17550" t="47551" r="30246" b="1"/>
          <a:stretch/>
        </p:blipFill>
        <p:spPr>
          <a:xfrm>
            <a:off x="4895736" y="1637731"/>
            <a:ext cx="3097119" cy="3943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32019" y="5716271"/>
            <a:ext cx="1507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Tříštivá</a:t>
            </a:r>
            <a:r>
              <a:rPr lang="en-US" sz="1600" dirty="0" smtClean="0"/>
              <a:t> </a:t>
            </a:r>
            <a:r>
              <a:rPr lang="en-US" sz="1600" dirty="0" err="1" smtClean="0"/>
              <a:t>fraktura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35957" y="5592371"/>
            <a:ext cx="3096000" cy="126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 err="1" smtClean="0"/>
              <a:t>Kompresivní</a:t>
            </a:r>
            <a:r>
              <a:rPr lang="en-US" sz="1600" dirty="0" smtClean="0"/>
              <a:t> </a:t>
            </a:r>
            <a:r>
              <a:rPr lang="en-US" sz="1600" dirty="0" err="1" smtClean="0"/>
              <a:t>fraktura</a:t>
            </a:r>
            <a:r>
              <a:rPr lang="en-US" sz="1600" dirty="0" smtClean="0"/>
              <a:t> (</a:t>
            </a:r>
            <a:r>
              <a:rPr lang="en-US" sz="1600" dirty="0" err="1" smtClean="0"/>
              <a:t>snížení</a:t>
            </a:r>
            <a:r>
              <a:rPr lang="en-US" sz="1600" dirty="0" smtClean="0"/>
              <a:t> </a:t>
            </a:r>
            <a:r>
              <a:rPr lang="en-US" sz="1600" dirty="0" err="1" smtClean="0"/>
              <a:t>výšky</a:t>
            </a:r>
            <a:r>
              <a:rPr lang="en-US" sz="1600" dirty="0" smtClean="0"/>
              <a:t> </a:t>
            </a:r>
            <a:r>
              <a:rPr lang="en-US" sz="1600" dirty="0" err="1" smtClean="0"/>
              <a:t>přední</a:t>
            </a:r>
            <a:r>
              <a:rPr lang="en-US" sz="1600" dirty="0" smtClean="0"/>
              <a:t> </a:t>
            </a:r>
            <a:r>
              <a:rPr lang="en-US" sz="1600" dirty="0" err="1" smtClean="0"/>
              <a:t>hrany</a:t>
            </a:r>
            <a:r>
              <a:rPr lang="en-US" sz="1600" dirty="0" smtClean="0"/>
              <a:t> </a:t>
            </a:r>
            <a:r>
              <a:rPr lang="en-US" sz="1600" dirty="0" err="1" smtClean="0"/>
              <a:t>obratlové</a:t>
            </a:r>
            <a:r>
              <a:rPr lang="en-US" sz="1600" dirty="0" smtClean="0"/>
              <a:t> </a:t>
            </a:r>
            <a:r>
              <a:rPr lang="en-US" sz="1600" dirty="0" err="1" smtClean="0"/>
              <a:t>těla</a:t>
            </a:r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en-US" sz="1600" dirty="0" err="1" smtClean="0">
                <a:solidFill>
                  <a:srgbClr val="000000"/>
                </a:solidFill>
              </a:rPr>
              <a:t>červená</a:t>
            </a:r>
            <a:r>
              <a:rPr lang="en-US" sz="1600" dirty="0" smtClean="0">
                <a:solidFill>
                  <a:srgbClr val="000000"/>
                </a:solidFill>
              </a:rPr>
              <a:t> šipka</a:t>
            </a:r>
            <a:r>
              <a:rPr lang="en-US" sz="1600" dirty="0" smtClean="0"/>
              <a:t>) a </a:t>
            </a:r>
            <a:r>
              <a:rPr lang="en-US" sz="1600" dirty="0" err="1" smtClean="0"/>
              <a:t>fraktura</a:t>
            </a:r>
            <a:r>
              <a:rPr lang="en-US" sz="1600" dirty="0" smtClean="0"/>
              <a:t> </a:t>
            </a:r>
            <a:r>
              <a:rPr lang="en-US" sz="1600" dirty="0" err="1" smtClean="0"/>
              <a:t>trnového</a:t>
            </a:r>
            <a:r>
              <a:rPr lang="en-US" sz="1600" dirty="0" smtClean="0"/>
              <a:t> </a:t>
            </a:r>
            <a:r>
              <a:rPr lang="en-US" sz="1600" dirty="0" err="1" smtClean="0"/>
              <a:t>výběžku</a:t>
            </a:r>
            <a:r>
              <a:rPr lang="en-US" sz="1600" dirty="0" smtClean="0"/>
              <a:t> (</a:t>
            </a:r>
            <a:r>
              <a:rPr lang="en-US" sz="1600" dirty="0" err="1" smtClean="0"/>
              <a:t>žlutá</a:t>
            </a:r>
            <a:r>
              <a:rPr lang="en-US" sz="1600" dirty="0" smtClean="0"/>
              <a:t> šipka)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8924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MR </a:t>
            </a:r>
            <a:r>
              <a:rPr lang="en-US" sz="2800" dirty="0" err="1" smtClean="0"/>
              <a:t>páteře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1600" dirty="0" err="1" smtClean="0"/>
              <a:t>Degenerativní</a:t>
            </a:r>
            <a:r>
              <a:rPr lang="en-US" sz="1600" dirty="0" smtClean="0"/>
              <a:t> </a:t>
            </a:r>
            <a:r>
              <a:rPr lang="en-US" sz="1600" dirty="0" err="1" smtClean="0"/>
              <a:t>změny</a:t>
            </a:r>
            <a:r>
              <a:rPr lang="en-US" sz="1600" dirty="0" smtClean="0"/>
              <a:t> </a:t>
            </a:r>
            <a:r>
              <a:rPr lang="en-US" sz="1600" dirty="0" err="1" smtClean="0"/>
              <a:t>páteře</a:t>
            </a:r>
            <a:endParaRPr lang="en-US" sz="1600" dirty="0" smtClean="0"/>
          </a:p>
          <a:p>
            <a:pPr>
              <a:lnSpc>
                <a:spcPct val="200000"/>
              </a:lnSpc>
            </a:pPr>
            <a:r>
              <a:rPr lang="en-US" sz="1600" dirty="0" err="1" smtClean="0"/>
              <a:t>Nádory</a:t>
            </a:r>
            <a:r>
              <a:rPr lang="en-US" sz="1600" dirty="0" smtClean="0"/>
              <a:t> </a:t>
            </a:r>
            <a:r>
              <a:rPr lang="en-US" sz="1600" dirty="0" err="1" smtClean="0"/>
              <a:t>míchy</a:t>
            </a:r>
            <a:r>
              <a:rPr lang="en-US" sz="1600" dirty="0" smtClean="0"/>
              <a:t> a </a:t>
            </a:r>
            <a:r>
              <a:rPr lang="en-US" sz="1600" dirty="0" err="1" smtClean="0"/>
              <a:t>páteřního</a:t>
            </a:r>
            <a:r>
              <a:rPr lang="en-US" sz="1600" dirty="0" smtClean="0"/>
              <a:t> </a:t>
            </a:r>
            <a:r>
              <a:rPr lang="en-US" sz="1600" dirty="0" err="1" smtClean="0"/>
              <a:t>kanálu</a:t>
            </a:r>
            <a:endParaRPr lang="en-US" sz="1600" dirty="0" smtClean="0"/>
          </a:p>
          <a:p>
            <a:pPr>
              <a:lnSpc>
                <a:spcPct val="200000"/>
              </a:lnSpc>
            </a:pPr>
            <a:r>
              <a:rPr lang="en-US" sz="1600" dirty="0" err="1" smtClean="0"/>
              <a:t>Diagnostika</a:t>
            </a:r>
            <a:r>
              <a:rPr lang="en-US" sz="1600" dirty="0" smtClean="0"/>
              <a:t> </a:t>
            </a:r>
            <a:r>
              <a:rPr lang="en-US" sz="1600" dirty="0" err="1" smtClean="0"/>
              <a:t>roztroušené</a:t>
            </a:r>
            <a:r>
              <a:rPr lang="en-US" sz="1600" dirty="0" smtClean="0"/>
              <a:t> </a:t>
            </a:r>
            <a:r>
              <a:rPr lang="en-US" sz="1600" dirty="0" err="1" smtClean="0"/>
              <a:t>sklerózy</a:t>
            </a:r>
            <a:endParaRPr lang="en-US" sz="1600" dirty="0" smtClean="0"/>
          </a:p>
          <a:p>
            <a:pPr>
              <a:lnSpc>
                <a:spcPct val="200000"/>
              </a:lnSpc>
            </a:pPr>
            <a:r>
              <a:rPr lang="en-US" sz="1600" dirty="0" err="1" smtClean="0"/>
              <a:t>Poranění</a:t>
            </a:r>
            <a:endParaRPr lang="en-US" sz="1600" dirty="0" smtClean="0"/>
          </a:p>
          <a:p>
            <a:pPr>
              <a:lnSpc>
                <a:spcPct val="200000"/>
              </a:lnSpc>
            </a:pPr>
            <a:r>
              <a:rPr lang="en-US" sz="1600" dirty="0" err="1" smtClean="0"/>
              <a:t>Zánětlivé</a:t>
            </a:r>
            <a:r>
              <a:rPr lang="en-US" sz="1600" dirty="0" smtClean="0"/>
              <a:t> </a:t>
            </a:r>
            <a:r>
              <a:rPr lang="en-US" sz="1600" dirty="0" err="1" smtClean="0"/>
              <a:t>změny</a:t>
            </a:r>
            <a:r>
              <a:rPr lang="en-US" sz="1600" dirty="0" smtClean="0"/>
              <a:t> </a:t>
            </a:r>
            <a:r>
              <a:rPr lang="en-US" sz="1600" dirty="0" err="1" smtClean="0"/>
              <a:t>meziobratlových</a:t>
            </a:r>
            <a:r>
              <a:rPr lang="en-US" sz="1600" dirty="0" smtClean="0"/>
              <a:t> </a:t>
            </a:r>
            <a:r>
              <a:rPr lang="en-US" sz="1600" dirty="0" err="1" smtClean="0"/>
              <a:t>plotének</a:t>
            </a:r>
            <a:r>
              <a:rPr lang="en-US" sz="1600" dirty="0" smtClean="0"/>
              <a:t> (</a:t>
            </a:r>
            <a:r>
              <a:rPr lang="en-US" sz="1600" dirty="0" err="1" smtClean="0"/>
              <a:t>spondylodiscitida</a:t>
            </a:r>
            <a:r>
              <a:rPr lang="en-US" sz="1600" dirty="0" smtClean="0"/>
              <a:t>)</a:t>
            </a:r>
          </a:p>
          <a:p>
            <a:pPr>
              <a:lnSpc>
                <a:spcPct val="20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60274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MR – </a:t>
            </a:r>
            <a:r>
              <a:rPr lang="en-US" sz="2800" dirty="0" err="1" smtClean="0"/>
              <a:t>vyhřeznutí</a:t>
            </a:r>
            <a:r>
              <a:rPr lang="en-US" sz="2800" dirty="0" smtClean="0"/>
              <a:t> </a:t>
            </a:r>
            <a:r>
              <a:rPr lang="en-US" sz="2800" dirty="0" err="1" smtClean="0"/>
              <a:t>ploténky</a:t>
            </a:r>
            <a:endParaRPr lang="en-US" sz="2800" dirty="0"/>
          </a:p>
        </p:txBody>
      </p:sp>
      <p:pic>
        <p:nvPicPr>
          <p:cNvPr id="3" name="Picture 2" descr="hernie_m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14386"/>
          <a:stretch/>
        </p:blipFill>
        <p:spPr>
          <a:xfrm>
            <a:off x="1500437" y="1417638"/>
            <a:ext cx="2399094" cy="4059617"/>
          </a:xfrm>
          <a:prstGeom prst="rect">
            <a:avLst/>
          </a:prstGeom>
        </p:spPr>
      </p:pic>
      <p:pic>
        <p:nvPicPr>
          <p:cNvPr id="4" name="Picture 3" descr="hernie_mr_a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0" r="20336" b="13923"/>
          <a:stretch/>
        </p:blipFill>
        <p:spPr>
          <a:xfrm>
            <a:off x="4608897" y="1537167"/>
            <a:ext cx="2986072" cy="38227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0436" y="5618502"/>
            <a:ext cx="6094533" cy="97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 err="1"/>
              <a:t>Vyhřeznutí</a:t>
            </a:r>
            <a:r>
              <a:rPr lang="en-US" sz="1600" dirty="0"/>
              <a:t> </a:t>
            </a:r>
            <a:r>
              <a:rPr lang="en-US" sz="1600" dirty="0" err="1"/>
              <a:t>meziobratlové</a:t>
            </a:r>
            <a:r>
              <a:rPr lang="en-US" sz="1600" dirty="0"/>
              <a:t> </a:t>
            </a:r>
            <a:r>
              <a:rPr lang="en-US" sz="1600" dirty="0" err="1"/>
              <a:t>ploténky</a:t>
            </a:r>
            <a:r>
              <a:rPr lang="en-US" sz="1600" dirty="0"/>
              <a:t> </a:t>
            </a:r>
            <a:r>
              <a:rPr lang="en-US" sz="1600" dirty="0" err="1" smtClean="0"/>
              <a:t>mediálně</a:t>
            </a:r>
            <a:r>
              <a:rPr lang="en-US" sz="1600" dirty="0" smtClean="0"/>
              <a:t> </a:t>
            </a:r>
            <a:r>
              <a:rPr lang="en-US" sz="1600" dirty="0" err="1" smtClean="0"/>
              <a:t>až</a:t>
            </a:r>
            <a:r>
              <a:rPr lang="en-US" sz="1600" dirty="0" smtClean="0"/>
              <a:t> </a:t>
            </a:r>
            <a:r>
              <a:rPr lang="en-US" sz="1600" dirty="0" err="1" smtClean="0"/>
              <a:t>paramediálně</a:t>
            </a:r>
            <a:r>
              <a:rPr lang="en-US" sz="1600" dirty="0" smtClean="0"/>
              <a:t> </a:t>
            </a:r>
            <a:r>
              <a:rPr lang="en-US" sz="1600" dirty="0" err="1"/>
              <a:t>vpravo</a:t>
            </a:r>
            <a:r>
              <a:rPr lang="en-US" sz="1600" dirty="0"/>
              <a:t> (</a:t>
            </a:r>
            <a:r>
              <a:rPr lang="en-US" sz="1600" dirty="0" err="1"/>
              <a:t>ohraničeno</a:t>
            </a:r>
            <a:r>
              <a:rPr lang="en-US" sz="1600" dirty="0"/>
              <a:t> </a:t>
            </a:r>
            <a:r>
              <a:rPr lang="en-US" sz="1600" dirty="0" err="1"/>
              <a:t>žlutými</a:t>
            </a:r>
            <a:r>
              <a:rPr lang="en-US" sz="1600" dirty="0"/>
              <a:t> </a:t>
            </a:r>
            <a:r>
              <a:rPr lang="en-US" sz="1600" dirty="0" err="1"/>
              <a:t>šipkami</a:t>
            </a:r>
            <a:r>
              <a:rPr lang="en-US" sz="1600" dirty="0"/>
              <a:t>) </a:t>
            </a:r>
            <a:r>
              <a:rPr lang="en-US" sz="1600" dirty="0" smtClean="0"/>
              <a:t>se </a:t>
            </a:r>
            <a:r>
              <a:rPr lang="en-US" sz="1600" dirty="0" err="1" smtClean="0"/>
              <a:t>sekvestrací</a:t>
            </a:r>
            <a:r>
              <a:rPr lang="en-US" sz="1600" dirty="0" smtClean="0"/>
              <a:t> </a:t>
            </a:r>
            <a:r>
              <a:rPr lang="en-US" sz="1600" dirty="0" err="1" smtClean="0"/>
              <a:t>hernie</a:t>
            </a:r>
            <a:r>
              <a:rPr lang="en-US" sz="1600" dirty="0" smtClean="0"/>
              <a:t> (</a:t>
            </a:r>
            <a:r>
              <a:rPr lang="en-US" sz="1600" dirty="0" err="1" smtClean="0"/>
              <a:t>uvolnění</a:t>
            </a:r>
            <a:r>
              <a:rPr lang="en-US" sz="1600" dirty="0" smtClean="0"/>
              <a:t> </a:t>
            </a:r>
            <a:r>
              <a:rPr lang="en-US" sz="1600" dirty="0" err="1" smtClean="0"/>
              <a:t>části</a:t>
            </a:r>
            <a:r>
              <a:rPr lang="en-US" sz="1600" dirty="0" smtClean="0"/>
              <a:t> </a:t>
            </a:r>
            <a:r>
              <a:rPr lang="en-US" sz="1600" dirty="0" err="1" smtClean="0"/>
              <a:t>vyhřeznuté</a:t>
            </a:r>
            <a:r>
              <a:rPr lang="en-US" sz="1600" dirty="0" smtClean="0"/>
              <a:t> </a:t>
            </a:r>
            <a:r>
              <a:rPr lang="en-US" sz="1600" dirty="0" err="1" smtClean="0"/>
              <a:t>ploténky</a:t>
            </a:r>
            <a:r>
              <a:rPr lang="en-US" sz="1600" dirty="0" smtClean="0"/>
              <a:t>) </a:t>
            </a:r>
            <a:r>
              <a:rPr lang="en-US" sz="1600" dirty="0" err="1" smtClean="0"/>
              <a:t>podél</a:t>
            </a:r>
            <a:r>
              <a:rPr lang="en-US" sz="1600" dirty="0" smtClean="0"/>
              <a:t> </a:t>
            </a:r>
            <a:r>
              <a:rPr lang="en-US" sz="1600" dirty="0" err="1" smtClean="0"/>
              <a:t>zadní</a:t>
            </a:r>
            <a:r>
              <a:rPr lang="en-US" sz="1600" dirty="0" smtClean="0"/>
              <a:t> </a:t>
            </a:r>
            <a:r>
              <a:rPr lang="en-US" sz="1600" dirty="0" err="1" smtClean="0"/>
              <a:t>hrany</a:t>
            </a:r>
            <a:r>
              <a:rPr lang="en-US" sz="1600" dirty="0" smtClean="0"/>
              <a:t> </a:t>
            </a:r>
            <a:r>
              <a:rPr lang="en-US" sz="1600" dirty="0" err="1" smtClean="0"/>
              <a:t>obratlového</a:t>
            </a:r>
            <a:r>
              <a:rPr lang="en-US" sz="1600" dirty="0" smtClean="0"/>
              <a:t> </a:t>
            </a:r>
            <a:r>
              <a:rPr lang="en-US" sz="1600" dirty="0" err="1" smtClean="0"/>
              <a:t>těla</a:t>
            </a:r>
            <a:r>
              <a:rPr lang="en-US" sz="1600" dirty="0" smtClean="0"/>
              <a:t> L5.</a:t>
            </a:r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168628" y="3666983"/>
            <a:ext cx="74978" cy="80666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915025" y="3690213"/>
            <a:ext cx="36417" cy="80108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946049" y="4212952"/>
            <a:ext cx="110359" cy="80666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946048" y="3904361"/>
            <a:ext cx="134099" cy="0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892475" y="3625442"/>
            <a:ext cx="74978" cy="64771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00437" y="1417638"/>
            <a:ext cx="390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T2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08897" y="1537167"/>
            <a:ext cx="390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T2</a:t>
            </a:r>
            <a:endParaRPr 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396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5415" y="274638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MR – nádorové onemocnění páteřního kanálu</a:t>
            </a:r>
          </a:p>
        </p:txBody>
      </p:sp>
      <p:pic>
        <p:nvPicPr>
          <p:cNvPr id="363524" name="Picture 9" descr="menongeom6"/>
          <p:cNvPicPr>
            <a:picLocks noChangeArrowheads="1"/>
          </p:cNvPicPr>
          <p:nvPr/>
        </p:nvPicPr>
        <p:blipFill rotWithShape="1">
          <a:blip r:embed="rId2" cstate="print"/>
          <a:srcRect l="34474" t="10999" r="28865" b="9158"/>
          <a:stretch/>
        </p:blipFill>
        <p:spPr bwMode="auto">
          <a:xfrm>
            <a:off x="125801" y="1428134"/>
            <a:ext cx="2159998" cy="389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meningeom3"/>
          <p:cNvPicPr>
            <a:picLocks noChangeArrowheads="1"/>
          </p:cNvPicPr>
          <p:nvPr/>
        </p:nvPicPr>
        <p:blipFill rotWithShape="1">
          <a:blip r:embed="rId3" cstate="print"/>
          <a:srcRect l="29808" t="11177" r="28735" b="8980"/>
          <a:stretch/>
        </p:blipFill>
        <p:spPr bwMode="auto">
          <a:xfrm>
            <a:off x="4619625" y="1417638"/>
            <a:ext cx="2159999" cy="389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eningeom2"/>
          <p:cNvPicPr>
            <a:picLocks noChangeAspect="1" noChangeArrowheads="1"/>
          </p:cNvPicPr>
          <p:nvPr/>
        </p:nvPicPr>
        <p:blipFill rotWithShape="1">
          <a:blip r:embed="rId4" cstate="print"/>
          <a:srcRect l="33787" t="10558" r="22357" b="9599"/>
          <a:stretch/>
        </p:blipFill>
        <p:spPr bwMode="auto">
          <a:xfrm>
            <a:off x="6869964" y="1417638"/>
            <a:ext cx="2138752" cy="389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meningeom1"/>
          <p:cNvPicPr>
            <a:picLocks noChangeArrowheads="1"/>
          </p:cNvPicPr>
          <p:nvPr/>
        </p:nvPicPr>
        <p:blipFill rotWithShape="1">
          <a:blip r:embed="rId5" cstate="print"/>
          <a:srcRect l="29465" t="11243" r="30790" b="8914"/>
          <a:stretch/>
        </p:blipFill>
        <p:spPr bwMode="auto">
          <a:xfrm>
            <a:off x="2361303" y="1417638"/>
            <a:ext cx="2159999" cy="389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84905" y="1427544"/>
            <a:ext cx="390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T2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6244" y="1427544"/>
            <a:ext cx="390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T1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9625" y="1427544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T1+KL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744" y="1427544"/>
            <a:ext cx="712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FFFF"/>
                </a:solidFill>
              </a:rPr>
              <a:t>myelo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744" y="5576561"/>
            <a:ext cx="8867971" cy="97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cs-CZ" sz="1600" b="1" dirty="0" err="1" smtClean="0"/>
              <a:t>Meningeom</a:t>
            </a:r>
            <a:r>
              <a:rPr lang="cs-CZ" sz="1600" b="1" dirty="0" smtClean="0"/>
              <a:t> </a:t>
            </a:r>
            <a:r>
              <a:rPr lang="cs-CZ" sz="1600" dirty="0" smtClean="0"/>
              <a:t>– v T1 váženém obraze je </a:t>
            </a:r>
            <a:r>
              <a:rPr lang="cs-CZ" sz="1600" dirty="0" err="1" smtClean="0"/>
              <a:t>izosignální</a:t>
            </a:r>
            <a:r>
              <a:rPr lang="cs-CZ" sz="1600" dirty="0" smtClean="0"/>
              <a:t> k signálu míchy, </a:t>
            </a:r>
            <a:r>
              <a:rPr lang="cs-CZ" sz="1600" dirty="0" err="1" smtClean="0"/>
              <a:t>postkontrastně</a:t>
            </a:r>
            <a:r>
              <a:rPr lang="cs-CZ" sz="1600" dirty="0" smtClean="0"/>
              <a:t> se homogenně sytí (dobře prokrvený/cévně zásobený), mícha je odtlačená dorsálně (*), na </a:t>
            </a:r>
            <a:r>
              <a:rPr lang="cs-CZ" sz="1600" dirty="0" err="1" smtClean="0"/>
              <a:t>myelografii</a:t>
            </a:r>
            <a:r>
              <a:rPr lang="cs-CZ" sz="1600" dirty="0" smtClean="0"/>
              <a:t> je patrná restrikce signálu (stopka v proudění </a:t>
            </a:r>
            <a:r>
              <a:rPr lang="cs-CZ" sz="1600" dirty="0" err="1" smtClean="0"/>
              <a:t>likvoru</a:t>
            </a:r>
            <a:r>
              <a:rPr lang="cs-CZ" sz="1600" dirty="0" smtClean="0"/>
              <a:t>, který je oproti signálu z tumoru a míchy světlejší).</a:t>
            </a:r>
            <a:endParaRPr lang="en-US" sz="1600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113758" y="4371711"/>
            <a:ext cx="221590" cy="90313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054983" y="4316488"/>
            <a:ext cx="221590" cy="90313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317252" y="4371711"/>
            <a:ext cx="221590" cy="90313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731504" y="4371711"/>
            <a:ext cx="221590" cy="90313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041433" y="3854823"/>
            <a:ext cx="44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*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42299" y="4739341"/>
            <a:ext cx="44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*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3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5" name="Picture 4" descr="ependymom1"/>
          <p:cNvPicPr>
            <a:picLocks noChangeArrowheads="1"/>
          </p:cNvPicPr>
          <p:nvPr/>
        </p:nvPicPr>
        <p:blipFill rotWithShape="1">
          <a:blip r:embed="rId2" cstate="print"/>
          <a:srcRect l="37003" t="7037" r="21540" b="8665"/>
          <a:stretch/>
        </p:blipFill>
        <p:spPr bwMode="auto">
          <a:xfrm>
            <a:off x="165322" y="1417638"/>
            <a:ext cx="2159999" cy="411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6596" name="Picture 5" descr="ependymom2"/>
          <p:cNvPicPr>
            <a:picLocks noChangeArrowheads="1"/>
          </p:cNvPicPr>
          <p:nvPr/>
        </p:nvPicPr>
        <p:blipFill rotWithShape="1">
          <a:blip r:embed="rId3" cstate="print"/>
          <a:srcRect l="36529" t="7379" r="21328" b="8322"/>
          <a:stretch/>
        </p:blipFill>
        <p:spPr bwMode="auto">
          <a:xfrm>
            <a:off x="2397256" y="1417638"/>
            <a:ext cx="2163207" cy="411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pendymom3"/>
          <p:cNvPicPr>
            <a:picLocks noChangeArrowheads="1"/>
          </p:cNvPicPr>
          <p:nvPr/>
        </p:nvPicPr>
        <p:blipFill rotWithShape="1">
          <a:blip r:embed="rId4" cstate="print"/>
          <a:srcRect l="41800" t="6202" r="17428" b="9500"/>
          <a:stretch/>
        </p:blipFill>
        <p:spPr bwMode="auto">
          <a:xfrm>
            <a:off x="4626624" y="1417638"/>
            <a:ext cx="2159999" cy="411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ependymom5"/>
          <p:cNvPicPr>
            <a:picLocks noChangeArrowheads="1"/>
          </p:cNvPicPr>
          <p:nvPr/>
        </p:nvPicPr>
        <p:blipFill rotWithShape="1">
          <a:blip r:embed="rId5" cstate="print"/>
          <a:srcRect l="30836" t="7348" r="24623" b="8353"/>
          <a:stretch/>
        </p:blipFill>
        <p:spPr bwMode="auto">
          <a:xfrm>
            <a:off x="6838314" y="1417638"/>
            <a:ext cx="2160000" cy="411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56507" y="1433221"/>
            <a:ext cx="712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FFFF"/>
                </a:solidFill>
              </a:rPr>
              <a:t>myelo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204" y="1417638"/>
            <a:ext cx="390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T2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2197" y="1418280"/>
            <a:ext cx="390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T1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5023" y="141763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T1+KL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55415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 smtClean="0"/>
              <a:t>MR – nádorové onemocnění páteřního kanálu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322" y="5677648"/>
            <a:ext cx="8832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 smtClean="0"/>
              <a:t>Ependymom</a:t>
            </a:r>
            <a:r>
              <a:rPr lang="cs-CZ" sz="1600" b="1" dirty="0"/>
              <a:t> </a:t>
            </a:r>
            <a:r>
              <a:rPr lang="cs-CZ" sz="1600" b="1" dirty="0" smtClean="0"/>
              <a:t>(nádor z výstelky mozkových komor a </a:t>
            </a:r>
            <a:r>
              <a:rPr lang="cs-CZ" sz="1600" b="1" dirty="0" err="1" smtClean="0"/>
              <a:t>canalis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centralis</a:t>
            </a:r>
            <a:r>
              <a:rPr lang="cs-CZ" sz="1600" b="1" dirty="0" smtClean="0"/>
              <a:t>) </a:t>
            </a:r>
            <a:r>
              <a:rPr lang="cs-CZ" sz="1600" dirty="0" smtClean="0"/>
              <a:t>– okrouhlá </a:t>
            </a:r>
            <a:r>
              <a:rPr lang="cs-CZ" sz="1600" dirty="0" err="1" smtClean="0"/>
              <a:t>postkontrastně</a:t>
            </a:r>
            <a:r>
              <a:rPr lang="cs-CZ" sz="1600" dirty="0" smtClean="0"/>
              <a:t> se sytící léze způsobující symetrickou expanzi míchy, v T2 obraze typicky </a:t>
            </a:r>
            <a:r>
              <a:rPr lang="cs-CZ" sz="1600" dirty="0" err="1" smtClean="0"/>
              <a:t>hypersignální</a:t>
            </a:r>
            <a:r>
              <a:rPr lang="cs-CZ" sz="1600" dirty="0" smtClean="0"/>
              <a:t>, v T1 má stejnou intenzitu signálu jako mícha nebo je lehce </a:t>
            </a:r>
            <a:r>
              <a:rPr lang="cs-CZ" sz="1600" dirty="0" err="1" smtClean="0"/>
              <a:t>hyposignální</a:t>
            </a:r>
            <a:r>
              <a:rPr lang="cs-CZ" sz="1600" dirty="0"/>
              <a:t>.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69901" y="3038883"/>
            <a:ext cx="221590" cy="90313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176821" y="3113588"/>
            <a:ext cx="221590" cy="90313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470757" y="3038883"/>
            <a:ext cx="221590" cy="90313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597473" y="3315045"/>
            <a:ext cx="221590" cy="90313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259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 Box 7"/>
          <p:cNvSpPr txBox="1">
            <a:spLocks noChangeArrowheads="1"/>
          </p:cNvSpPr>
          <p:nvPr/>
        </p:nvSpPr>
        <p:spPr bwMode="auto">
          <a:xfrm>
            <a:off x="1717365" y="620713"/>
            <a:ext cx="58738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 smtClean="0"/>
              <a:t>MR – metastatické </a:t>
            </a:r>
            <a:r>
              <a:rPr lang="cs-CZ" sz="2800" dirty="0"/>
              <a:t>postižení </a:t>
            </a:r>
            <a:r>
              <a:rPr lang="cs-CZ" sz="2800" dirty="0" err="1"/>
              <a:t>Th</a:t>
            </a:r>
            <a:r>
              <a:rPr lang="cs-CZ" sz="2800" dirty="0"/>
              <a:t> </a:t>
            </a:r>
            <a:r>
              <a:rPr lang="cs-CZ" sz="2800" dirty="0" err="1"/>
              <a:t>pateře</a:t>
            </a:r>
            <a:endParaRPr lang="cs-CZ" sz="2800" dirty="0"/>
          </a:p>
        </p:txBody>
      </p:sp>
      <p:pic>
        <p:nvPicPr>
          <p:cNvPr id="128002" name="Picture 8" descr="k"/>
          <p:cNvPicPr>
            <a:picLocks noChangeArrowheads="1"/>
          </p:cNvPicPr>
          <p:nvPr/>
        </p:nvPicPr>
        <p:blipFill rotWithShape="1">
          <a:blip r:embed="rId2" cstate="print"/>
          <a:srcRect l="22053" t="10007" r="9021" b="9033"/>
          <a:stretch/>
        </p:blipFill>
        <p:spPr bwMode="auto">
          <a:xfrm>
            <a:off x="4511428" y="1270589"/>
            <a:ext cx="2876531" cy="450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9" descr="T2 sag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/>
          </a:blip>
          <a:srcRect l="23398" t="9915" r="15567" b="9126"/>
          <a:stretch/>
        </p:blipFill>
        <p:spPr bwMode="auto">
          <a:xfrm>
            <a:off x="1066536" y="1270589"/>
            <a:ext cx="2876788" cy="450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66536" y="5882618"/>
            <a:ext cx="6285423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err="1" smtClean="0"/>
              <a:t>Infiltrace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obratlových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těl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metastatickým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procesem</a:t>
            </a:r>
            <a:r>
              <a:rPr lang="en-US" sz="1600" b="1" dirty="0" smtClean="0"/>
              <a:t> s </a:t>
            </a:r>
            <a:r>
              <a:rPr lang="en-US" sz="1600" b="1" dirty="0" err="1" smtClean="0"/>
              <a:t>jejich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deformací</a:t>
            </a:r>
            <a:r>
              <a:rPr lang="en-US" sz="1600" b="1" dirty="0" smtClean="0"/>
              <a:t> a </a:t>
            </a:r>
            <a:r>
              <a:rPr lang="en-US" sz="1600" b="1" dirty="0" err="1" smtClean="0"/>
              <a:t>útlakem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míšního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kanálu</a:t>
            </a:r>
            <a:r>
              <a:rPr lang="en-US" sz="1600" b="1" dirty="0" smtClean="0"/>
              <a:t> a </a:t>
            </a:r>
            <a:r>
              <a:rPr lang="en-US" sz="1600" b="1" dirty="0" err="1" smtClean="0"/>
              <a:t>míchy</a:t>
            </a:r>
            <a:endParaRPr lang="en-US" sz="16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412078" y="4177886"/>
            <a:ext cx="423072" cy="133692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670733" y="5130444"/>
            <a:ext cx="328833" cy="317403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839442" y="4177886"/>
            <a:ext cx="423072" cy="133692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098097" y="5130444"/>
            <a:ext cx="328833" cy="317403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53073" y="1311443"/>
            <a:ext cx="390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T2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91590" y="1293270"/>
            <a:ext cx="390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T1</a:t>
            </a:r>
            <a:endParaRPr 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47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Nadpis 1"/>
          <p:cNvSpPr>
            <a:spLocks noGrp="1"/>
          </p:cNvSpPr>
          <p:nvPr>
            <p:ph type="title" idx="4294967295"/>
          </p:nvPr>
        </p:nvSpPr>
        <p:spPr>
          <a:xfrm>
            <a:off x="462401" y="26035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MR – </a:t>
            </a:r>
            <a:r>
              <a:rPr lang="cs-CZ" sz="2800" dirty="0" err="1" smtClean="0"/>
              <a:t>spondylodiscitida</a:t>
            </a:r>
            <a:endParaRPr lang="cs-CZ" sz="2800" dirty="0" smtClean="0"/>
          </a:p>
        </p:txBody>
      </p:sp>
      <p:pic>
        <p:nvPicPr>
          <p:cNvPr id="254979" name="Obrázek 3"/>
          <p:cNvPicPr>
            <a:picLocks noChangeAspect="1"/>
          </p:cNvPicPr>
          <p:nvPr/>
        </p:nvPicPr>
        <p:blipFill rotWithShape="1">
          <a:blip r:embed="rId2" cstate="print"/>
          <a:srcRect l="23776" r="23383"/>
          <a:stretch/>
        </p:blipFill>
        <p:spPr bwMode="auto">
          <a:xfrm>
            <a:off x="969583" y="1352157"/>
            <a:ext cx="1789956" cy="401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0" name="Obrázek 4"/>
          <p:cNvPicPr>
            <a:picLocks/>
          </p:cNvPicPr>
          <p:nvPr/>
        </p:nvPicPr>
        <p:blipFill rotWithShape="1">
          <a:blip r:embed="rId3" cstate="print"/>
          <a:srcRect l="31336" r="28384"/>
          <a:stretch/>
        </p:blipFill>
        <p:spPr bwMode="auto">
          <a:xfrm>
            <a:off x="3039322" y="1352157"/>
            <a:ext cx="1440000" cy="401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089696" y="33590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Obrázek 3"/>
          <p:cNvPicPr>
            <a:picLocks noChangeAspect="1"/>
          </p:cNvPicPr>
          <p:nvPr/>
        </p:nvPicPr>
        <p:blipFill rotWithShape="1">
          <a:blip r:embed="rId4" cstate="print"/>
          <a:srcRect l="27666" t="3532" r="32669"/>
          <a:stretch/>
        </p:blipFill>
        <p:spPr bwMode="auto">
          <a:xfrm>
            <a:off x="4735374" y="1354471"/>
            <a:ext cx="1411592" cy="402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4"/>
          <p:cNvPicPr>
            <a:picLocks/>
          </p:cNvPicPr>
          <p:nvPr/>
        </p:nvPicPr>
        <p:blipFill rotWithShape="1">
          <a:blip r:embed="rId5" cstate="print"/>
          <a:srcRect l="28312" t="3532" r="26182"/>
          <a:stretch/>
        </p:blipFill>
        <p:spPr bwMode="auto">
          <a:xfrm>
            <a:off x="6389747" y="1354471"/>
            <a:ext cx="1440000" cy="402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19746" y="1354471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T1+KL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50315" y="1354471"/>
            <a:ext cx="390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T1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63816" y="1354471"/>
            <a:ext cx="390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T2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4524" y="1354471"/>
            <a:ext cx="532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RTG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2013" y="5576033"/>
            <a:ext cx="6897734" cy="126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 err="1" smtClean="0"/>
              <a:t>Zánětlivé</a:t>
            </a:r>
            <a:r>
              <a:rPr lang="en-US" sz="1600" dirty="0" smtClean="0"/>
              <a:t> </a:t>
            </a:r>
            <a:r>
              <a:rPr lang="en-US" sz="1600" dirty="0" err="1" smtClean="0"/>
              <a:t>změny</a:t>
            </a:r>
            <a:r>
              <a:rPr lang="en-US" sz="1600" dirty="0" smtClean="0"/>
              <a:t> </a:t>
            </a:r>
            <a:r>
              <a:rPr lang="en-US" sz="1600" dirty="0" err="1" smtClean="0"/>
              <a:t>meziobratlových</a:t>
            </a:r>
            <a:r>
              <a:rPr lang="en-US" sz="1600" dirty="0" smtClean="0"/>
              <a:t> </a:t>
            </a:r>
            <a:r>
              <a:rPr lang="en-US" sz="1600" dirty="0" err="1" smtClean="0"/>
              <a:t>plotének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spondylodiscitida</a:t>
            </a:r>
            <a:r>
              <a:rPr lang="en-US" sz="1600" dirty="0" smtClean="0"/>
              <a:t>) </a:t>
            </a:r>
            <a:r>
              <a:rPr lang="en-US" sz="1600" dirty="0" err="1" smtClean="0"/>
              <a:t>postihující</a:t>
            </a:r>
            <a:r>
              <a:rPr lang="en-US" sz="1600" dirty="0" smtClean="0"/>
              <a:t> </a:t>
            </a:r>
          </a:p>
          <a:p>
            <a:pPr algn="just">
              <a:lnSpc>
                <a:spcPct val="120000"/>
              </a:lnSpc>
            </a:pP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přilehlá</a:t>
            </a:r>
            <a:r>
              <a:rPr lang="en-US" sz="1600" dirty="0" smtClean="0"/>
              <a:t> </a:t>
            </a:r>
            <a:r>
              <a:rPr lang="en-US" sz="1600" dirty="0" err="1" smtClean="0"/>
              <a:t>obratlová</a:t>
            </a:r>
            <a:r>
              <a:rPr lang="en-US" sz="1600" dirty="0" smtClean="0"/>
              <a:t> </a:t>
            </a:r>
            <a:r>
              <a:rPr lang="en-US" sz="1600" dirty="0" err="1" smtClean="0"/>
              <a:t>těla</a:t>
            </a:r>
            <a:r>
              <a:rPr lang="en-US" sz="1600" dirty="0" smtClean="0"/>
              <a:t>, </a:t>
            </a:r>
            <a:r>
              <a:rPr lang="en-US" sz="1600" dirty="0" err="1" smtClean="0"/>
              <a:t>charakteristické</a:t>
            </a:r>
            <a:r>
              <a:rPr lang="en-US" sz="1600" dirty="0" smtClean="0"/>
              <a:t> </a:t>
            </a:r>
            <a:r>
              <a:rPr lang="en-US" sz="1600" dirty="0" err="1" smtClean="0"/>
              <a:t>zvýšením</a:t>
            </a:r>
            <a:r>
              <a:rPr lang="en-US" sz="1600" dirty="0" smtClean="0"/>
              <a:t> </a:t>
            </a:r>
            <a:r>
              <a:rPr lang="en-US" sz="1600" dirty="0" err="1" smtClean="0"/>
              <a:t>signálu</a:t>
            </a:r>
            <a:r>
              <a:rPr lang="en-US" sz="1600" dirty="0"/>
              <a:t> v</a:t>
            </a:r>
            <a:r>
              <a:rPr lang="en-US" sz="1600" dirty="0" smtClean="0"/>
              <a:t> T2 </a:t>
            </a:r>
            <a:r>
              <a:rPr lang="en-US" sz="1600" dirty="0" err="1" smtClean="0"/>
              <a:t>váženém</a:t>
            </a:r>
            <a:r>
              <a:rPr lang="en-US" sz="1600" dirty="0" smtClean="0"/>
              <a:t> </a:t>
            </a:r>
            <a:r>
              <a:rPr lang="en-US" sz="1600" dirty="0" err="1" smtClean="0"/>
              <a:t>obraze</a:t>
            </a:r>
            <a:r>
              <a:rPr lang="en-US" sz="1600" dirty="0" smtClean="0"/>
              <a:t>  a </a:t>
            </a:r>
            <a:r>
              <a:rPr lang="en-US" sz="1600" dirty="0" err="1" smtClean="0"/>
              <a:t>snížením</a:t>
            </a:r>
            <a:r>
              <a:rPr lang="en-US" sz="1600" dirty="0" smtClean="0"/>
              <a:t> </a:t>
            </a:r>
            <a:r>
              <a:rPr lang="en-US" sz="1600" dirty="0" err="1" smtClean="0"/>
              <a:t>signálu</a:t>
            </a:r>
            <a:r>
              <a:rPr lang="en-US" sz="1600" dirty="0" smtClean="0"/>
              <a:t> v T1 </a:t>
            </a:r>
            <a:r>
              <a:rPr lang="en-US" sz="1600" dirty="0" err="1" smtClean="0"/>
              <a:t>váženém</a:t>
            </a:r>
            <a:r>
              <a:rPr lang="en-US" sz="1600" dirty="0" smtClean="0"/>
              <a:t> </a:t>
            </a:r>
            <a:r>
              <a:rPr lang="en-US" sz="1600" dirty="0" err="1" smtClean="0"/>
              <a:t>obraze</a:t>
            </a:r>
            <a:r>
              <a:rPr lang="en-US" sz="1600" dirty="0" smtClean="0"/>
              <a:t>. (</a:t>
            </a:r>
            <a:r>
              <a:rPr lang="en-US" sz="1600" b="1" dirty="0" err="1" smtClean="0"/>
              <a:t>Pacient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přichází</a:t>
            </a:r>
            <a:r>
              <a:rPr lang="en-US" sz="1600" b="1" dirty="0" smtClean="0"/>
              <a:t> pro </a:t>
            </a:r>
            <a:r>
              <a:rPr lang="en-US" sz="1600" b="1" dirty="0" err="1" smtClean="0"/>
              <a:t>bolesti</a:t>
            </a:r>
            <a:r>
              <a:rPr lang="en-US" sz="1600" b="1" dirty="0" smtClean="0"/>
              <a:t> v </a:t>
            </a:r>
            <a:r>
              <a:rPr lang="en-US" sz="1600" b="1" dirty="0" err="1" smtClean="0"/>
              <a:t>zádech</a:t>
            </a:r>
            <a:r>
              <a:rPr lang="en-US" sz="1600" b="1" dirty="0" smtClean="0"/>
              <a:t> a </a:t>
            </a:r>
            <a:r>
              <a:rPr lang="en-US" sz="1600" b="1" dirty="0" err="1" smtClean="0"/>
              <a:t>zvýšenou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teplotu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196636" y="3508111"/>
            <a:ext cx="221590" cy="90313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931008" y="3417798"/>
            <a:ext cx="221590" cy="90313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581323" y="3432739"/>
            <a:ext cx="221590" cy="90313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391306" y="2809812"/>
            <a:ext cx="221590" cy="90313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08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MR – </a:t>
            </a:r>
            <a:r>
              <a:rPr lang="en-US" sz="2800" dirty="0" err="1" smtClean="0"/>
              <a:t>roztroušená</a:t>
            </a:r>
            <a:r>
              <a:rPr lang="en-US" sz="2800" dirty="0" smtClean="0"/>
              <a:t> </a:t>
            </a:r>
            <a:r>
              <a:rPr lang="en-US" sz="2800" dirty="0" err="1" smtClean="0"/>
              <a:t>skleróza</a:t>
            </a:r>
            <a:endParaRPr lang="en-US" sz="2800" dirty="0"/>
          </a:p>
        </p:txBody>
      </p:sp>
      <p:pic>
        <p:nvPicPr>
          <p:cNvPr id="3" name="Obrázek 3"/>
          <p:cNvPicPr>
            <a:picLocks noChangeAspect="1"/>
          </p:cNvPicPr>
          <p:nvPr/>
        </p:nvPicPr>
        <p:blipFill rotWithShape="1">
          <a:blip r:embed="rId2" cstate="print"/>
          <a:srcRect r="10264"/>
          <a:stretch/>
        </p:blipFill>
        <p:spPr bwMode="auto">
          <a:xfrm>
            <a:off x="932012" y="1399997"/>
            <a:ext cx="3035662" cy="418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5"/>
          <p:cNvPicPr>
            <a:picLocks noChangeAspect="1"/>
          </p:cNvPicPr>
          <p:nvPr/>
        </p:nvPicPr>
        <p:blipFill rotWithShape="1">
          <a:blip r:embed="rId3" cstate="print"/>
          <a:srcRect l="18755" t="14306" r="19584" b="23901"/>
          <a:stretch/>
        </p:blipFill>
        <p:spPr bwMode="auto">
          <a:xfrm>
            <a:off x="4050771" y="1417638"/>
            <a:ext cx="4135648" cy="416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32012" y="1427512"/>
            <a:ext cx="423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PD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5948" y="1426001"/>
            <a:ext cx="390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T2</a:t>
            </a:r>
            <a:endParaRPr lang="en-US" sz="1600" b="1" dirty="0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153332" y="3732779"/>
            <a:ext cx="293817" cy="259509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768553" y="3140501"/>
            <a:ext cx="341361" cy="66846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768553" y="3444875"/>
            <a:ext cx="373110" cy="72953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61895" y="5734270"/>
            <a:ext cx="7209584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 err="1" smtClean="0"/>
              <a:t>Hypersignální</a:t>
            </a:r>
            <a:r>
              <a:rPr lang="en-US" sz="1600" dirty="0" smtClean="0"/>
              <a:t> </a:t>
            </a:r>
            <a:r>
              <a:rPr lang="en-US" sz="1600" dirty="0" err="1" smtClean="0"/>
              <a:t>okrsky</a:t>
            </a:r>
            <a:r>
              <a:rPr lang="en-US" sz="1600" dirty="0" smtClean="0"/>
              <a:t> (</a:t>
            </a:r>
            <a:r>
              <a:rPr lang="en-US" sz="1600" dirty="0" err="1" smtClean="0"/>
              <a:t>tzv</a:t>
            </a:r>
            <a:r>
              <a:rPr lang="en-US" sz="1600" dirty="0" smtClean="0"/>
              <a:t>. </a:t>
            </a:r>
            <a:r>
              <a:rPr lang="en-US" sz="1600" dirty="0" err="1" smtClean="0"/>
              <a:t>plaky</a:t>
            </a:r>
            <a:r>
              <a:rPr lang="en-US" sz="1600" dirty="0" smtClean="0"/>
              <a:t>) v </a:t>
            </a:r>
            <a:r>
              <a:rPr lang="en-US" sz="1600" dirty="0" err="1" smtClean="0"/>
              <a:t>oblasti</a:t>
            </a:r>
            <a:r>
              <a:rPr lang="en-US" sz="1600" dirty="0" smtClean="0"/>
              <a:t> </a:t>
            </a:r>
            <a:r>
              <a:rPr lang="en-US" sz="1600" dirty="0" err="1" smtClean="0"/>
              <a:t>krční</a:t>
            </a:r>
            <a:r>
              <a:rPr lang="en-US" sz="1600" dirty="0" smtClean="0"/>
              <a:t> </a:t>
            </a:r>
            <a:r>
              <a:rPr lang="en-US" sz="1600" dirty="0" err="1" smtClean="0"/>
              <a:t>míchy</a:t>
            </a:r>
            <a:r>
              <a:rPr lang="en-US" sz="1600" dirty="0" smtClean="0"/>
              <a:t> (</a:t>
            </a:r>
            <a:r>
              <a:rPr lang="en-US" sz="1600" dirty="0" err="1" smtClean="0"/>
              <a:t>šipky</a:t>
            </a:r>
            <a:r>
              <a:rPr lang="en-US" sz="1600" dirty="0" smtClean="0"/>
              <a:t>) </a:t>
            </a:r>
            <a:r>
              <a:rPr lang="en-US" sz="1600" dirty="0" err="1" smtClean="0"/>
              <a:t>charaketirstické</a:t>
            </a:r>
            <a:r>
              <a:rPr lang="en-US" sz="1600" dirty="0" smtClean="0"/>
              <a:t> pro </a:t>
            </a:r>
            <a:r>
              <a:rPr lang="en-US" sz="1600" dirty="0" err="1" smtClean="0"/>
              <a:t>roztroušenou</a:t>
            </a:r>
            <a:r>
              <a:rPr lang="en-US" sz="1600" dirty="0" smtClean="0"/>
              <a:t> </a:t>
            </a:r>
            <a:r>
              <a:rPr lang="en-US" sz="1600" dirty="0" err="1" smtClean="0"/>
              <a:t>sklerózu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1844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RTG – </a:t>
            </a:r>
            <a:r>
              <a:rPr lang="en-US" sz="2800" dirty="0" err="1" smtClean="0"/>
              <a:t>předozadní</a:t>
            </a:r>
            <a:r>
              <a:rPr lang="en-US" sz="2800" dirty="0" smtClean="0"/>
              <a:t> </a:t>
            </a:r>
            <a:r>
              <a:rPr lang="en-US" sz="2800" dirty="0" err="1" smtClean="0"/>
              <a:t>snímek</a:t>
            </a:r>
            <a:r>
              <a:rPr lang="en-US" sz="2800" dirty="0" smtClean="0"/>
              <a:t> </a:t>
            </a:r>
            <a:r>
              <a:rPr lang="en-US" sz="2800" dirty="0" err="1" smtClean="0"/>
              <a:t>lebky</a:t>
            </a:r>
            <a:endParaRPr lang="en-US" sz="2800" dirty="0"/>
          </a:p>
        </p:txBody>
      </p:sp>
      <p:pic>
        <p:nvPicPr>
          <p:cNvPr id="4" name="Content Placeholder 3" descr="lebka_ap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r="13112" b="10439"/>
          <a:stretch/>
        </p:blipFill>
        <p:spPr>
          <a:xfrm>
            <a:off x="4883164" y="1245158"/>
            <a:ext cx="3605684" cy="5002263"/>
          </a:xfrm>
        </p:spPr>
      </p:pic>
      <p:pic>
        <p:nvPicPr>
          <p:cNvPr id="5" name="Zástupný symbol pro obsah 5" descr="lebka.jpg"/>
          <p:cNvPicPr>
            <a:picLocks noGrp="1" noChangeAspect="1"/>
          </p:cNvPicPr>
          <p:nvPr/>
        </p:nvPicPr>
        <p:blipFill rotWithShape="1">
          <a:blip r:embed="rId3" cstate="print"/>
          <a:srcRect l="15824" t="-1" r="16308" b="-5375"/>
          <a:stretch/>
        </p:blipFill>
        <p:spPr>
          <a:xfrm>
            <a:off x="457200" y="1276518"/>
            <a:ext cx="3569176" cy="5258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8530" y="6316428"/>
            <a:ext cx="144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Normální</a:t>
            </a:r>
            <a:r>
              <a:rPr lang="en-US" sz="1600" dirty="0" smtClean="0"/>
              <a:t> </a:t>
            </a:r>
            <a:r>
              <a:rPr lang="en-US" sz="1600" dirty="0" err="1" smtClean="0"/>
              <a:t>nález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176849" y="6238028"/>
            <a:ext cx="30525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Fissura</a:t>
            </a:r>
            <a:r>
              <a:rPr lang="en-US" sz="1600" dirty="0" smtClean="0"/>
              <a:t> </a:t>
            </a:r>
            <a:r>
              <a:rPr lang="en-US" sz="1600" dirty="0" err="1" smtClean="0"/>
              <a:t>lebky</a:t>
            </a:r>
            <a:r>
              <a:rPr lang="en-US" sz="1600" dirty="0" smtClean="0"/>
              <a:t> (</a:t>
            </a:r>
            <a:r>
              <a:rPr lang="en-US" sz="1600" dirty="0" err="1" smtClean="0"/>
              <a:t>patologická</a:t>
            </a:r>
            <a:r>
              <a:rPr lang="en-US" sz="1600" dirty="0" smtClean="0"/>
              <a:t> </a:t>
            </a:r>
            <a:r>
              <a:rPr lang="en-US" sz="1600" dirty="0" err="1" smtClean="0"/>
              <a:t>štěrbina</a:t>
            </a:r>
            <a:r>
              <a:rPr lang="en-US" sz="1600" dirty="0" smtClean="0"/>
              <a:t> </a:t>
            </a:r>
          </a:p>
          <a:p>
            <a:r>
              <a:rPr lang="en-US" sz="1600" dirty="0" err="1" smtClean="0"/>
              <a:t>vzniklá</a:t>
            </a:r>
            <a:r>
              <a:rPr lang="en-US" sz="1600" dirty="0" smtClean="0"/>
              <a:t> </a:t>
            </a:r>
            <a:r>
              <a:rPr lang="en-US" sz="1600" dirty="0" err="1" smtClean="0"/>
              <a:t>následkem</a:t>
            </a:r>
            <a:r>
              <a:rPr lang="en-US" sz="1600" dirty="0" smtClean="0"/>
              <a:t> </a:t>
            </a:r>
            <a:r>
              <a:rPr lang="en-US" sz="1600" dirty="0" err="1" smtClean="0"/>
              <a:t>úrazu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9" name="Right Arrow 8"/>
          <p:cNvSpPr/>
          <p:nvPr/>
        </p:nvSpPr>
        <p:spPr>
          <a:xfrm rot="9802405">
            <a:off x="6349698" y="1904073"/>
            <a:ext cx="573073" cy="185875"/>
          </a:xfrm>
          <a:prstGeom prst="rightArrow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92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MR - </a:t>
            </a:r>
            <a:r>
              <a:rPr lang="en-US" sz="2800" dirty="0" err="1"/>
              <a:t>t</a:t>
            </a:r>
            <a:r>
              <a:rPr lang="en-US" sz="2800" dirty="0" err="1" smtClean="0"/>
              <a:t>raumatické</a:t>
            </a:r>
            <a:r>
              <a:rPr lang="en-US" sz="2800" dirty="0" smtClean="0"/>
              <a:t> </a:t>
            </a:r>
            <a:r>
              <a:rPr lang="en-US" sz="2800" dirty="0" err="1" smtClean="0"/>
              <a:t>změny</a:t>
            </a:r>
            <a:endParaRPr lang="en-US" sz="2800" dirty="0"/>
          </a:p>
        </p:txBody>
      </p:sp>
      <p:pic>
        <p:nvPicPr>
          <p:cNvPr id="3" name="Picture 4" descr="trauma4"/>
          <p:cNvPicPr>
            <a:picLocks noChangeAspect="1" noChangeArrowheads="1"/>
          </p:cNvPicPr>
          <p:nvPr/>
        </p:nvPicPr>
        <p:blipFill rotWithShape="1">
          <a:blip r:embed="rId3" cstate="print"/>
          <a:srcRect l="29465" t="2457" r="25651" b="15643"/>
          <a:stretch/>
        </p:blipFill>
        <p:spPr bwMode="auto">
          <a:xfrm>
            <a:off x="1328586" y="1269024"/>
            <a:ext cx="2481618" cy="452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epidurální hematom"/>
          <p:cNvPicPr>
            <a:picLocks noChangeAspect="1" noChangeArrowheads="1"/>
          </p:cNvPicPr>
          <p:nvPr/>
        </p:nvPicPr>
        <p:blipFill rotWithShape="1">
          <a:blip r:embed="rId4" cstate="print"/>
          <a:srcRect l="27429" t="3178" r="28455" b="20491"/>
          <a:stretch/>
        </p:blipFill>
        <p:spPr bwMode="auto">
          <a:xfrm>
            <a:off x="5090332" y="1296485"/>
            <a:ext cx="2615941" cy="452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6615656" y="2693563"/>
            <a:ext cx="192948" cy="152823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838431" y="3521226"/>
            <a:ext cx="201905" cy="74709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90332" y="545537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T2*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8586" y="5433379"/>
            <a:ext cx="561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T2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4975" y="5824707"/>
            <a:ext cx="3692689" cy="97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b="1" dirty="0" err="1" smtClean="0"/>
              <a:t>Epidurální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hematom</a:t>
            </a:r>
            <a:r>
              <a:rPr lang="en-US" sz="1600" b="1" dirty="0" smtClean="0"/>
              <a:t> </a:t>
            </a:r>
            <a:r>
              <a:rPr lang="en-US" sz="1600" dirty="0" smtClean="0"/>
              <a:t>v T2* </a:t>
            </a:r>
            <a:r>
              <a:rPr lang="en-US" sz="1600" dirty="0" err="1" smtClean="0"/>
              <a:t>gradientní</a:t>
            </a:r>
            <a:r>
              <a:rPr lang="en-US" sz="1600" dirty="0" smtClean="0"/>
              <a:t> </a:t>
            </a:r>
            <a:r>
              <a:rPr lang="en-US" sz="1600" dirty="0" err="1" smtClean="0"/>
              <a:t>sekvenci</a:t>
            </a:r>
            <a:r>
              <a:rPr lang="en-US" sz="1600" dirty="0" smtClean="0"/>
              <a:t>, </a:t>
            </a:r>
            <a:r>
              <a:rPr lang="en-US" sz="1600" dirty="0" err="1" smtClean="0"/>
              <a:t>kde</a:t>
            </a:r>
            <a:r>
              <a:rPr lang="en-US" sz="1600" dirty="0" smtClean="0"/>
              <a:t> se </a:t>
            </a:r>
            <a:r>
              <a:rPr lang="en-US" sz="1600" dirty="0" err="1" smtClean="0"/>
              <a:t>zobrauje</a:t>
            </a:r>
            <a:r>
              <a:rPr lang="en-US" sz="1600" dirty="0" smtClean="0"/>
              <a:t> </a:t>
            </a:r>
            <a:r>
              <a:rPr lang="en-US" sz="1600" dirty="0" err="1" smtClean="0"/>
              <a:t>jako</a:t>
            </a:r>
            <a:r>
              <a:rPr lang="en-US" sz="1600" dirty="0" smtClean="0"/>
              <a:t> </a:t>
            </a:r>
            <a:r>
              <a:rPr lang="en-US" sz="1600" dirty="0" err="1" smtClean="0"/>
              <a:t>výpadek</a:t>
            </a:r>
            <a:r>
              <a:rPr lang="en-US" sz="1600" dirty="0" smtClean="0"/>
              <a:t> </a:t>
            </a:r>
            <a:r>
              <a:rPr lang="en-US" sz="1600" dirty="0" err="1" smtClean="0"/>
              <a:t>signálu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01524" y="5761672"/>
            <a:ext cx="3692690" cy="97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b="1" dirty="0" err="1" smtClean="0"/>
              <a:t>Kontuzní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poranění</a:t>
            </a:r>
            <a:r>
              <a:rPr lang="en-US" sz="1600" b="1" dirty="0" smtClean="0"/>
              <a:t> </a:t>
            </a:r>
            <a:r>
              <a:rPr lang="en-US" sz="1600" dirty="0" err="1" smtClean="0"/>
              <a:t>míchy</a:t>
            </a:r>
            <a:r>
              <a:rPr lang="en-US" sz="1600" dirty="0" smtClean="0"/>
              <a:t> </a:t>
            </a:r>
            <a:r>
              <a:rPr lang="en-US" sz="1600" dirty="0" err="1" smtClean="0"/>
              <a:t>patrné</a:t>
            </a:r>
            <a:r>
              <a:rPr lang="en-US" sz="1600" dirty="0" smtClean="0"/>
              <a:t> </a:t>
            </a:r>
            <a:r>
              <a:rPr lang="en-US" sz="1600" dirty="0" err="1" smtClean="0"/>
              <a:t>jako</a:t>
            </a:r>
            <a:r>
              <a:rPr lang="en-US" sz="1600" dirty="0" smtClean="0"/>
              <a:t> </a:t>
            </a:r>
            <a:r>
              <a:rPr lang="en-US" sz="1600" dirty="0" err="1" smtClean="0"/>
              <a:t>nehomogenita</a:t>
            </a:r>
            <a:r>
              <a:rPr lang="en-US" sz="1600" dirty="0"/>
              <a:t> </a:t>
            </a:r>
            <a:r>
              <a:rPr lang="en-US" sz="1600" dirty="0" smtClean="0"/>
              <a:t>v </a:t>
            </a:r>
            <a:r>
              <a:rPr lang="en-US" sz="1600" dirty="0" err="1" smtClean="0"/>
              <a:t>oblasti</a:t>
            </a:r>
            <a:r>
              <a:rPr lang="en-US" sz="1600" dirty="0" smtClean="0"/>
              <a:t> </a:t>
            </a:r>
            <a:r>
              <a:rPr lang="en-US" sz="1600" dirty="0" err="1" smtClean="0"/>
              <a:t>míchy</a:t>
            </a:r>
            <a:r>
              <a:rPr lang="en-US" sz="1600" dirty="0" smtClean="0"/>
              <a:t>, </a:t>
            </a:r>
            <a:r>
              <a:rPr lang="en-US" sz="1600" dirty="0" err="1" smtClean="0"/>
              <a:t>její</a:t>
            </a:r>
            <a:r>
              <a:rPr lang="en-US" sz="1600" dirty="0" smtClean="0"/>
              <a:t> </a:t>
            </a:r>
            <a:r>
              <a:rPr lang="en-US" sz="1600" dirty="0" err="1" smtClean="0"/>
              <a:t>zduření</a:t>
            </a:r>
            <a:r>
              <a:rPr lang="en-US" sz="1600" dirty="0" smtClean="0"/>
              <a:t> a </a:t>
            </a:r>
            <a:r>
              <a:rPr lang="en-US" sz="1600" dirty="0" err="1" smtClean="0"/>
              <a:t>zvýšení</a:t>
            </a:r>
            <a:r>
              <a:rPr lang="en-US" sz="1600" dirty="0" smtClean="0"/>
              <a:t> </a:t>
            </a:r>
            <a:r>
              <a:rPr lang="en-US" sz="1600" dirty="0" err="1" smtClean="0"/>
              <a:t>signáluv</a:t>
            </a:r>
            <a:r>
              <a:rPr lang="en-US" sz="1600" dirty="0" smtClean="0"/>
              <a:t> </a:t>
            </a:r>
            <a:r>
              <a:rPr lang="en-US" sz="1600" dirty="0" err="1" smtClean="0"/>
              <a:t>místě</a:t>
            </a:r>
            <a:r>
              <a:rPr lang="en-US" sz="1600" dirty="0" smtClean="0"/>
              <a:t> </a:t>
            </a:r>
            <a:r>
              <a:rPr lang="en-US" sz="1600" dirty="0" err="1" smtClean="0"/>
              <a:t>kontuze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547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Otázky</a:t>
            </a:r>
            <a:r>
              <a:rPr lang="en-US" sz="2800" dirty="0" smtClean="0"/>
              <a:t> k </a:t>
            </a:r>
            <a:r>
              <a:rPr lang="en-US" sz="2800" dirty="0" err="1" smtClean="0"/>
              <a:t>opakování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/>
              <a:t>Co je </a:t>
            </a:r>
            <a:r>
              <a:rPr lang="en-US" sz="1600" b="1" dirty="0" smtClean="0"/>
              <a:t>RTG </a:t>
            </a:r>
            <a:r>
              <a:rPr lang="en-US" sz="1600" b="1" dirty="0" err="1" smtClean="0"/>
              <a:t>záření</a:t>
            </a:r>
            <a:r>
              <a:rPr lang="en-US" sz="1600" b="1" dirty="0"/>
              <a:t> </a:t>
            </a:r>
            <a:r>
              <a:rPr lang="en-US" sz="1600" dirty="0" smtClean="0"/>
              <a:t>a </a:t>
            </a:r>
            <a:r>
              <a:rPr lang="en-US" sz="1600" dirty="0" err="1" smtClean="0"/>
              <a:t>jak</a:t>
            </a:r>
            <a:r>
              <a:rPr lang="en-US" sz="1600" dirty="0" smtClean="0"/>
              <a:t> </a:t>
            </a:r>
            <a:r>
              <a:rPr lang="en-US" sz="1600" dirty="0" err="1" smtClean="0"/>
              <a:t>vzniká</a:t>
            </a:r>
            <a:r>
              <a:rPr lang="en-US" sz="1600" dirty="0" smtClean="0"/>
              <a:t>? (slide 3)</a:t>
            </a:r>
          </a:p>
          <a:p>
            <a:pPr>
              <a:lnSpc>
                <a:spcPct val="120000"/>
              </a:lnSpc>
            </a:pPr>
            <a:r>
              <a:rPr lang="en-US" sz="1600" dirty="0" err="1" smtClean="0"/>
              <a:t>Jaká</a:t>
            </a:r>
            <a:r>
              <a:rPr lang="en-US" sz="1600" dirty="0" smtClean="0"/>
              <a:t> </a:t>
            </a:r>
            <a:r>
              <a:rPr lang="en-US" sz="1600" dirty="0" err="1" smtClean="0"/>
              <a:t>jsou</a:t>
            </a:r>
            <a:r>
              <a:rPr lang="en-US" sz="1600" dirty="0" smtClean="0"/>
              <a:t> </a:t>
            </a:r>
            <a:r>
              <a:rPr lang="en-US" sz="1600" dirty="0" err="1" smtClean="0"/>
              <a:t>hlavní</a:t>
            </a:r>
            <a:r>
              <a:rPr lang="en-US" sz="1600" dirty="0" smtClean="0"/>
              <a:t> </a:t>
            </a:r>
            <a:r>
              <a:rPr lang="en-US" sz="1600" b="1" dirty="0" err="1" smtClean="0"/>
              <a:t>využití</a:t>
            </a:r>
            <a:r>
              <a:rPr lang="en-US" sz="1600" b="1" dirty="0" smtClean="0"/>
              <a:t> (</a:t>
            </a:r>
            <a:r>
              <a:rPr lang="en-US" sz="1600" b="1" dirty="0" err="1" smtClean="0"/>
              <a:t>indikace</a:t>
            </a:r>
            <a:r>
              <a:rPr lang="en-US" sz="1600" b="1" dirty="0" smtClean="0"/>
              <a:t>) RTG </a:t>
            </a:r>
            <a:r>
              <a:rPr lang="en-US" sz="1600" b="1" dirty="0" err="1" smtClean="0"/>
              <a:t>snímku</a:t>
            </a:r>
            <a:r>
              <a:rPr lang="en-US" sz="1600" b="1" dirty="0" smtClean="0"/>
              <a:t> </a:t>
            </a:r>
            <a:r>
              <a:rPr lang="en-US" sz="1600" dirty="0" smtClean="0"/>
              <a:t>v </a:t>
            </a:r>
            <a:r>
              <a:rPr lang="en-US" sz="1600" dirty="0" err="1" smtClean="0"/>
              <a:t>neuroradiologii</a:t>
            </a:r>
            <a:r>
              <a:rPr lang="en-US" sz="1600" dirty="0" smtClean="0"/>
              <a:t>? (slide 5)</a:t>
            </a:r>
          </a:p>
          <a:p>
            <a:pPr>
              <a:lnSpc>
                <a:spcPct val="120000"/>
              </a:lnSpc>
            </a:pPr>
            <a:r>
              <a:rPr lang="en-US" sz="1600" dirty="0" err="1" smtClean="0"/>
              <a:t>Jaké</a:t>
            </a:r>
            <a:r>
              <a:rPr lang="en-US" sz="1600" dirty="0" smtClean="0"/>
              <a:t> </a:t>
            </a:r>
            <a:r>
              <a:rPr lang="en-US" sz="1600" dirty="0" err="1" smtClean="0"/>
              <a:t>jsou</a:t>
            </a:r>
            <a:r>
              <a:rPr lang="en-US" sz="1600" dirty="0" smtClean="0"/>
              <a:t> </a:t>
            </a:r>
            <a:r>
              <a:rPr lang="en-US" sz="1600" b="1" dirty="0" err="1" smtClean="0"/>
              <a:t>možnosti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vyšetření</a:t>
            </a:r>
            <a:r>
              <a:rPr lang="en-US" sz="1600" b="1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CT? (slide 10)</a:t>
            </a:r>
          </a:p>
          <a:p>
            <a:pPr>
              <a:lnSpc>
                <a:spcPct val="120000"/>
              </a:lnSpc>
            </a:pPr>
            <a:r>
              <a:rPr lang="en-US" sz="1600" dirty="0" err="1" smtClean="0"/>
              <a:t>Jaká</a:t>
            </a:r>
            <a:r>
              <a:rPr lang="en-US" sz="1600" dirty="0" smtClean="0"/>
              <a:t> je </a:t>
            </a:r>
            <a:r>
              <a:rPr lang="en-US" sz="1600" b="1" dirty="0" err="1" smtClean="0"/>
              <a:t>denzita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vody</a:t>
            </a:r>
            <a:r>
              <a:rPr lang="en-US" sz="1600" b="1" dirty="0" smtClean="0"/>
              <a:t> </a:t>
            </a:r>
            <a:r>
              <a:rPr lang="en-US" sz="1600" dirty="0" smtClean="0"/>
              <a:t>a </a:t>
            </a:r>
            <a:r>
              <a:rPr lang="en-US" sz="1600" b="1" dirty="0" err="1" smtClean="0"/>
              <a:t>kosti</a:t>
            </a:r>
            <a:r>
              <a:rPr lang="en-US" sz="1600" b="1" dirty="0" smtClean="0"/>
              <a:t> </a:t>
            </a:r>
            <a:r>
              <a:rPr lang="en-US" sz="1600" dirty="0" smtClean="0"/>
              <a:t>v </a:t>
            </a:r>
            <a:r>
              <a:rPr lang="en-US" sz="1600" dirty="0" err="1" smtClean="0"/>
              <a:t>Hounsfieldových</a:t>
            </a:r>
            <a:r>
              <a:rPr lang="en-US" sz="1600" dirty="0" smtClean="0"/>
              <a:t> </a:t>
            </a:r>
            <a:r>
              <a:rPr lang="en-US" sz="1600" dirty="0" err="1" smtClean="0"/>
              <a:t>jednotkách</a:t>
            </a:r>
            <a:r>
              <a:rPr lang="en-US" sz="1600" dirty="0" smtClean="0"/>
              <a:t>? (slide 11)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Co </a:t>
            </a:r>
            <a:r>
              <a:rPr lang="en-US" sz="1600" dirty="0" err="1" smtClean="0"/>
              <a:t>znamená</a:t>
            </a:r>
            <a:r>
              <a:rPr lang="en-US" sz="1600" dirty="0" smtClean="0"/>
              <a:t> </a:t>
            </a:r>
            <a:r>
              <a:rPr lang="en-US" sz="1600" dirty="0" err="1" smtClean="0"/>
              <a:t>termín</a:t>
            </a:r>
            <a:r>
              <a:rPr lang="en-US" sz="1600" dirty="0" smtClean="0"/>
              <a:t> </a:t>
            </a:r>
            <a:r>
              <a:rPr lang="en-US" sz="1600" b="1" dirty="0" err="1" smtClean="0"/>
              <a:t>hyperdenzní</a:t>
            </a:r>
            <a:r>
              <a:rPr lang="en-US" sz="1600" dirty="0" smtClean="0"/>
              <a:t>? (slide 13)</a:t>
            </a:r>
          </a:p>
          <a:p>
            <a:pPr>
              <a:lnSpc>
                <a:spcPct val="120000"/>
              </a:lnSpc>
            </a:pPr>
            <a:r>
              <a:rPr lang="en-US" sz="1600" dirty="0" err="1" smtClean="0"/>
              <a:t>Jak</a:t>
            </a:r>
            <a:r>
              <a:rPr lang="en-US" sz="1600" dirty="0" smtClean="0"/>
              <a:t> </a:t>
            </a:r>
            <a:r>
              <a:rPr lang="en-US" sz="1600" dirty="0" err="1" smtClean="0"/>
              <a:t>vypadá</a:t>
            </a:r>
            <a:r>
              <a:rPr lang="en-US" sz="1600" dirty="0" smtClean="0"/>
              <a:t> </a:t>
            </a:r>
            <a:r>
              <a:rPr lang="en-US" sz="1600" b="1" dirty="0" err="1" smtClean="0"/>
              <a:t>čerstvá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krev</a:t>
            </a:r>
            <a:r>
              <a:rPr lang="en-US" sz="1600" b="1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CT? (slide 14 a 24)</a:t>
            </a:r>
          </a:p>
          <a:p>
            <a:pPr>
              <a:lnSpc>
                <a:spcPct val="120000"/>
              </a:lnSpc>
            </a:pPr>
            <a:r>
              <a:rPr lang="en-US" sz="1600" dirty="0" err="1" smtClean="0"/>
              <a:t>Která</a:t>
            </a:r>
            <a:r>
              <a:rPr lang="en-US" sz="1600" dirty="0" smtClean="0"/>
              <a:t> CT </a:t>
            </a:r>
            <a:r>
              <a:rPr lang="en-US" sz="1600" dirty="0" err="1" smtClean="0"/>
              <a:t>vyšetření</a:t>
            </a:r>
            <a:r>
              <a:rPr lang="en-US" sz="1600" dirty="0" smtClean="0"/>
              <a:t> </a:t>
            </a:r>
            <a:r>
              <a:rPr lang="en-US" sz="1600" dirty="0" err="1" smtClean="0"/>
              <a:t>jsou</a:t>
            </a:r>
            <a:r>
              <a:rPr lang="en-US" sz="1600" dirty="0" smtClean="0"/>
              <a:t> </a:t>
            </a:r>
            <a:r>
              <a:rPr lang="en-US" sz="1600" dirty="0" err="1" smtClean="0"/>
              <a:t>nezbytná</a:t>
            </a:r>
            <a:r>
              <a:rPr lang="en-US" sz="1600" dirty="0" smtClean="0"/>
              <a:t> v </a:t>
            </a:r>
            <a:r>
              <a:rPr lang="en-US" sz="1600" dirty="0" err="1" smtClean="0"/>
              <a:t>diagnostice</a:t>
            </a:r>
            <a:r>
              <a:rPr lang="en-US" sz="1600" dirty="0" smtClean="0"/>
              <a:t> </a:t>
            </a:r>
            <a:r>
              <a:rPr lang="en-US" sz="1600" b="1" dirty="0" err="1" smtClean="0"/>
              <a:t>cévní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mozkové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příhody</a:t>
            </a:r>
            <a:r>
              <a:rPr lang="en-US" sz="1600" dirty="0" smtClean="0"/>
              <a:t>? (slide 16, 17)</a:t>
            </a:r>
          </a:p>
          <a:p>
            <a:pPr>
              <a:lnSpc>
                <a:spcPct val="120000"/>
              </a:lnSpc>
            </a:pPr>
            <a:r>
              <a:rPr lang="en-US" sz="1600" dirty="0" err="1" smtClean="0"/>
              <a:t>Které</a:t>
            </a:r>
            <a:r>
              <a:rPr lang="en-US" sz="1600" dirty="0" smtClean="0"/>
              <a:t> </a:t>
            </a:r>
            <a:r>
              <a:rPr lang="en-US" sz="1600" dirty="0" err="1" smtClean="0"/>
              <a:t>parametry</a:t>
            </a:r>
            <a:r>
              <a:rPr lang="en-US" sz="1600" dirty="0" smtClean="0"/>
              <a:t> </a:t>
            </a:r>
            <a:r>
              <a:rPr lang="en-US" sz="1600" b="1" dirty="0" smtClean="0"/>
              <a:t>CT </a:t>
            </a:r>
            <a:r>
              <a:rPr lang="en-US" sz="1600" b="1" dirty="0" err="1" smtClean="0"/>
              <a:t>perfúze</a:t>
            </a:r>
            <a:r>
              <a:rPr lang="en-US" sz="1600" b="1" dirty="0" smtClean="0"/>
              <a:t> </a:t>
            </a:r>
            <a:r>
              <a:rPr lang="en-US" sz="1600" dirty="0" err="1" smtClean="0"/>
              <a:t>charakterizují</a:t>
            </a:r>
            <a:r>
              <a:rPr lang="en-US" sz="1600" dirty="0" smtClean="0"/>
              <a:t> </a:t>
            </a:r>
            <a:r>
              <a:rPr lang="en-US" sz="1600" dirty="0" err="1" smtClean="0"/>
              <a:t>ischemickou</a:t>
            </a:r>
            <a:r>
              <a:rPr lang="en-US" sz="1600" dirty="0" smtClean="0"/>
              <a:t> </a:t>
            </a:r>
            <a:r>
              <a:rPr lang="en-US" sz="1600" b="1" dirty="0" err="1" smtClean="0"/>
              <a:t>penumbru</a:t>
            </a:r>
            <a:r>
              <a:rPr lang="en-US" sz="1600" dirty="0" smtClean="0"/>
              <a:t>? (slide 21, 22)</a:t>
            </a:r>
          </a:p>
          <a:p>
            <a:pPr>
              <a:lnSpc>
                <a:spcPct val="120000"/>
              </a:lnSpc>
            </a:pPr>
            <a:r>
              <a:rPr lang="en-US" sz="1600" dirty="0" err="1" smtClean="0"/>
              <a:t>Jaké</a:t>
            </a:r>
            <a:r>
              <a:rPr lang="en-US" sz="1600" dirty="0" smtClean="0"/>
              <a:t> </a:t>
            </a:r>
            <a:r>
              <a:rPr lang="en-US" sz="1600" dirty="0" err="1" smtClean="0"/>
              <a:t>jsou</a:t>
            </a:r>
            <a:r>
              <a:rPr lang="en-US" sz="1600" dirty="0" smtClean="0"/>
              <a:t> </a:t>
            </a:r>
            <a:r>
              <a:rPr lang="en-US" sz="1600" dirty="0" err="1" smtClean="0"/>
              <a:t>dva</a:t>
            </a:r>
            <a:r>
              <a:rPr lang="en-US" sz="1600" dirty="0" smtClean="0"/>
              <a:t> </a:t>
            </a:r>
            <a:r>
              <a:rPr lang="en-US" sz="1600" dirty="0" err="1" smtClean="0"/>
              <a:t>základní</a:t>
            </a:r>
            <a:r>
              <a:rPr lang="en-US" sz="1600" dirty="0" smtClean="0"/>
              <a:t> </a:t>
            </a:r>
            <a:r>
              <a:rPr lang="en-US" sz="1600" b="1" dirty="0" err="1" smtClean="0"/>
              <a:t>vektory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magnetizace</a:t>
            </a:r>
            <a:r>
              <a:rPr lang="en-US" sz="1600" dirty="0" smtClean="0"/>
              <a:t>, </a:t>
            </a:r>
            <a:r>
              <a:rPr lang="en-US" sz="1600" dirty="0" err="1" smtClean="0"/>
              <a:t>které</a:t>
            </a:r>
            <a:r>
              <a:rPr lang="en-US" sz="1600" dirty="0" smtClean="0"/>
              <a:t> se </a:t>
            </a:r>
            <a:r>
              <a:rPr lang="en-US" sz="1600" dirty="0" err="1" smtClean="0"/>
              <a:t>využívají</a:t>
            </a:r>
            <a:r>
              <a:rPr lang="en-US" sz="1600" dirty="0" smtClean="0"/>
              <a:t> pro </a:t>
            </a:r>
            <a:r>
              <a:rPr lang="en-US" sz="1600" dirty="0" err="1" smtClean="0"/>
              <a:t>měření</a:t>
            </a:r>
            <a:r>
              <a:rPr lang="en-US" sz="1600" dirty="0" smtClean="0"/>
              <a:t> </a:t>
            </a:r>
            <a:r>
              <a:rPr lang="en-US" sz="1600" dirty="0" err="1" smtClean="0"/>
              <a:t>signálu</a:t>
            </a:r>
            <a:r>
              <a:rPr lang="en-US" sz="1600" dirty="0" smtClean="0"/>
              <a:t> a </a:t>
            </a:r>
            <a:r>
              <a:rPr lang="en-US" sz="1600" dirty="0" err="1" smtClean="0"/>
              <a:t>jak</a:t>
            </a:r>
            <a:r>
              <a:rPr lang="en-US" sz="1600" dirty="0" smtClean="0"/>
              <a:t> </a:t>
            </a:r>
            <a:r>
              <a:rPr lang="en-US" sz="1600" dirty="0" err="1" smtClean="0"/>
              <a:t>vznikají</a:t>
            </a:r>
            <a:r>
              <a:rPr lang="en-US" sz="1600" dirty="0" smtClean="0"/>
              <a:t>? (slide 29)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596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Otázky</a:t>
            </a:r>
            <a:r>
              <a:rPr lang="en-US" sz="2800" dirty="0" smtClean="0"/>
              <a:t> k </a:t>
            </a:r>
            <a:r>
              <a:rPr lang="en-US" sz="2800" dirty="0" err="1" smtClean="0"/>
              <a:t>opakování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600" dirty="0" err="1"/>
              <a:t>Vysvětli</a:t>
            </a:r>
            <a:r>
              <a:rPr lang="en-US" sz="1600" dirty="0"/>
              <a:t> </a:t>
            </a:r>
            <a:r>
              <a:rPr lang="en-US" sz="1600" dirty="0" err="1"/>
              <a:t>zkratky</a:t>
            </a:r>
            <a:r>
              <a:rPr lang="en-US" sz="1600" dirty="0"/>
              <a:t> </a:t>
            </a:r>
            <a:r>
              <a:rPr lang="en-US" sz="1600" b="1" dirty="0"/>
              <a:t>TR </a:t>
            </a:r>
            <a:r>
              <a:rPr lang="en-US" sz="1600" dirty="0"/>
              <a:t>a </a:t>
            </a:r>
            <a:r>
              <a:rPr lang="en-US" sz="1600" b="1" dirty="0" smtClean="0"/>
              <a:t>TE </a:t>
            </a:r>
            <a:r>
              <a:rPr lang="en-US" sz="1600" dirty="0" err="1" smtClean="0"/>
              <a:t>používané</a:t>
            </a:r>
            <a:r>
              <a:rPr lang="en-US" sz="1600" dirty="0" smtClean="0"/>
              <a:t> u MRI? </a:t>
            </a:r>
            <a:r>
              <a:rPr lang="en-US" sz="1600" dirty="0"/>
              <a:t>(slide 30)</a:t>
            </a:r>
          </a:p>
          <a:p>
            <a:pPr>
              <a:lnSpc>
                <a:spcPct val="120000"/>
              </a:lnSpc>
            </a:pPr>
            <a:r>
              <a:rPr lang="en-US" sz="1600" dirty="0" err="1"/>
              <a:t>Jaké</a:t>
            </a:r>
            <a:r>
              <a:rPr lang="en-US" sz="1600" dirty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b="1" dirty="0" err="1"/>
              <a:t>výhody</a:t>
            </a:r>
            <a:r>
              <a:rPr lang="en-US" sz="1600" dirty="0"/>
              <a:t> </a:t>
            </a:r>
            <a:r>
              <a:rPr lang="en-US" sz="1600" dirty="0" err="1"/>
              <a:t>magnetické</a:t>
            </a:r>
            <a:r>
              <a:rPr lang="en-US" sz="1600" dirty="0"/>
              <a:t> </a:t>
            </a:r>
            <a:r>
              <a:rPr lang="en-US" sz="1600" dirty="0" err="1"/>
              <a:t>rezonance</a:t>
            </a:r>
            <a:r>
              <a:rPr lang="en-US" sz="1600" dirty="0"/>
              <a:t> </a:t>
            </a:r>
            <a:r>
              <a:rPr lang="en-US" sz="1600" dirty="0" err="1"/>
              <a:t>oproti</a:t>
            </a:r>
            <a:r>
              <a:rPr lang="en-US" sz="1600" dirty="0"/>
              <a:t> CT </a:t>
            </a:r>
            <a:r>
              <a:rPr lang="en-US" sz="1600" dirty="0" err="1"/>
              <a:t>vyšetření</a:t>
            </a:r>
            <a:r>
              <a:rPr lang="en-US" sz="1600" dirty="0"/>
              <a:t>? (slide 32)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Co </a:t>
            </a:r>
            <a:r>
              <a:rPr lang="en-US" sz="1600" dirty="0" err="1"/>
              <a:t>patří</a:t>
            </a:r>
            <a:r>
              <a:rPr lang="en-US" sz="1600" dirty="0"/>
              <a:t> </a:t>
            </a:r>
            <a:r>
              <a:rPr lang="en-US" sz="1600" dirty="0" err="1"/>
              <a:t>mezi</a:t>
            </a:r>
            <a:r>
              <a:rPr lang="en-US" sz="1600" dirty="0"/>
              <a:t> </a:t>
            </a:r>
            <a:r>
              <a:rPr lang="en-US" sz="1600" b="1" dirty="0" err="1"/>
              <a:t>kontraindikace</a:t>
            </a:r>
            <a:r>
              <a:rPr lang="en-US" sz="1600" dirty="0"/>
              <a:t> MR </a:t>
            </a:r>
            <a:r>
              <a:rPr lang="en-US" sz="1600" dirty="0" err="1"/>
              <a:t>vyšetření</a:t>
            </a:r>
            <a:r>
              <a:rPr lang="en-US" sz="1600" dirty="0"/>
              <a:t>? (slide 33)</a:t>
            </a:r>
          </a:p>
          <a:p>
            <a:pPr>
              <a:lnSpc>
                <a:spcPct val="120000"/>
              </a:lnSpc>
            </a:pPr>
            <a:r>
              <a:rPr lang="en-US" sz="1600" dirty="0" err="1"/>
              <a:t>Jaký</a:t>
            </a:r>
            <a:r>
              <a:rPr lang="en-US" sz="1600" dirty="0"/>
              <a:t> </a:t>
            </a:r>
            <a:r>
              <a:rPr lang="en-US" sz="1600" b="1" dirty="0" err="1"/>
              <a:t>signál</a:t>
            </a:r>
            <a:r>
              <a:rPr lang="en-US" sz="1600" dirty="0"/>
              <a:t> </a:t>
            </a:r>
            <a:r>
              <a:rPr lang="en-US" sz="1600" dirty="0" err="1"/>
              <a:t>má</a:t>
            </a:r>
            <a:r>
              <a:rPr lang="en-US" sz="1600" dirty="0"/>
              <a:t> </a:t>
            </a:r>
            <a:r>
              <a:rPr lang="en-US" sz="1600" b="1" dirty="0" err="1"/>
              <a:t>voda</a:t>
            </a:r>
            <a:r>
              <a:rPr lang="en-US" sz="1600" dirty="0"/>
              <a:t> v T1 a v T2 </a:t>
            </a:r>
            <a:r>
              <a:rPr lang="en-US" sz="1600" dirty="0" err="1"/>
              <a:t>váženém</a:t>
            </a:r>
            <a:r>
              <a:rPr lang="en-US" sz="1600" dirty="0"/>
              <a:t> </a:t>
            </a:r>
            <a:r>
              <a:rPr lang="en-US" sz="1600" dirty="0" err="1"/>
              <a:t>obraze</a:t>
            </a:r>
            <a:r>
              <a:rPr lang="en-US" sz="1600" dirty="0"/>
              <a:t>? (slide 35)</a:t>
            </a:r>
          </a:p>
          <a:p>
            <a:pPr>
              <a:lnSpc>
                <a:spcPct val="120000"/>
              </a:lnSpc>
            </a:pPr>
            <a:r>
              <a:rPr lang="en-US" sz="1600" dirty="0" err="1"/>
              <a:t>Která</a:t>
            </a:r>
            <a:r>
              <a:rPr lang="en-US" sz="1600" dirty="0"/>
              <a:t> </a:t>
            </a:r>
            <a:r>
              <a:rPr lang="en-US" sz="1600" dirty="0" err="1"/>
              <a:t>sekvence</a:t>
            </a:r>
            <a:r>
              <a:rPr lang="en-US" sz="1600" dirty="0"/>
              <a:t> </a:t>
            </a:r>
            <a:r>
              <a:rPr lang="en-US" sz="1600" dirty="0" smtClean="0"/>
              <a:t>MR se </a:t>
            </a:r>
            <a:r>
              <a:rPr lang="en-US" sz="1600" dirty="0" err="1"/>
              <a:t>využívá</a:t>
            </a:r>
            <a:r>
              <a:rPr lang="en-US" sz="1600" dirty="0"/>
              <a:t> pro </a:t>
            </a:r>
            <a:r>
              <a:rPr lang="en-US" sz="1600" dirty="0" err="1"/>
              <a:t>hodnocení</a:t>
            </a:r>
            <a:r>
              <a:rPr lang="en-US" sz="1600" dirty="0"/>
              <a:t> </a:t>
            </a:r>
            <a:r>
              <a:rPr lang="en-US" sz="1600" b="1" dirty="0" err="1"/>
              <a:t>krvácení</a:t>
            </a:r>
            <a:r>
              <a:rPr lang="en-US" sz="1600" dirty="0"/>
              <a:t>? (slide 37)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K </a:t>
            </a:r>
            <a:r>
              <a:rPr lang="en-US" sz="1600" dirty="0" err="1" smtClean="0"/>
              <a:t>čemu</a:t>
            </a:r>
            <a:r>
              <a:rPr lang="en-US" sz="1600" dirty="0" smtClean="0"/>
              <a:t> se </a:t>
            </a:r>
            <a:r>
              <a:rPr lang="en-US" sz="1600" dirty="0" err="1" smtClean="0"/>
              <a:t>využívají</a:t>
            </a:r>
            <a:r>
              <a:rPr lang="en-US" sz="1600" dirty="0" smtClean="0"/>
              <a:t> </a:t>
            </a:r>
            <a:r>
              <a:rPr lang="en-US" sz="1600" b="1" dirty="0" smtClean="0"/>
              <a:t>DWI/ADC </a:t>
            </a:r>
            <a:r>
              <a:rPr lang="en-US" sz="1600" dirty="0" err="1" smtClean="0"/>
              <a:t>mapy</a:t>
            </a:r>
            <a:r>
              <a:rPr lang="en-US" sz="1600" dirty="0" smtClean="0"/>
              <a:t>? (slide 38)</a:t>
            </a:r>
          </a:p>
          <a:p>
            <a:pPr>
              <a:lnSpc>
                <a:spcPct val="120000"/>
              </a:lnSpc>
            </a:pPr>
            <a:r>
              <a:rPr lang="en-US" sz="1600" dirty="0" err="1" smtClean="0"/>
              <a:t>Jaký</a:t>
            </a:r>
            <a:r>
              <a:rPr lang="en-US" sz="1600" dirty="0" smtClean="0"/>
              <a:t> je </a:t>
            </a:r>
            <a:r>
              <a:rPr lang="en-US" sz="1600" dirty="0" err="1" smtClean="0"/>
              <a:t>princip</a:t>
            </a:r>
            <a:r>
              <a:rPr lang="en-US" sz="1600" dirty="0" smtClean="0"/>
              <a:t> </a:t>
            </a:r>
            <a:r>
              <a:rPr lang="en-US" sz="1600" b="1" dirty="0" smtClean="0"/>
              <a:t>MR </a:t>
            </a:r>
            <a:r>
              <a:rPr lang="en-US" sz="1600" b="1" dirty="0" err="1" smtClean="0"/>
              <a:t>angiografie</a:t>
            </a:r>
            <a:r>
              <a:rPr lang="en-US" sz="1600" b="1" dirty="0" smtClean="0"/>
              <a:t>/</a:t>
            </a:r>
            <a:r>
              <a:rPr lang="en-US" sz="1600" b="1" dirty="0" err="1" smtClean="0"/>
              <a:t>venografie</a:t>
            </a:r>
            <a:r>
              <a:rPr lang="en-US" sz="1600" dirty="0" smtClean="0"/>
              <a:t>? (slide 42)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K </a:t>
            </a:r>
            <a:r>
              <a:rPr lang="en-US" sz="1600" dirty="0" err="1" smtClean="0"/>
              <a:t>čemu</a:t>
            </a:r>
            <a:r>
              <a:rPr lang="en-US" sz="1600" dirty="0" smtClean="0"/>
              <a:t> se </a:t>
            </a:r>
            <a:r>
              <a:rPr lang="en-US" sz="1600" dirty="0" err="1" smtClean="0"/>
              <a:t>využívají</a:t>
            </a:r>
            <a:r>
              <a:rPr lang="en-US" sz="1600" dirty="0" smtClean="0"/>
              <a:t> </a:t>
            </a:r>
            <a:r>
              <a:rPr lang="en-US" sz="1600" dirty="0" err="1" smtClean="0"/>
              <a:t>funkční</a:t>
            </a:r>
            <a:r>
              <a:rPr lang="en-US" sz="1600" dirty="0" smtClean="0"/>
              <a:t> </a:t>
            </a:r>
            <a:r>
              <a:rPr lang="en-US" sz="1600" b="1" dirty="0" smtClean="0"/>
              <a:t>RTG </a:t>
            </a:r>
            <a:r>
              <a:rPr lang="en-US" sz="1600" b="1" dirty="0" err="1" smtClean="0"/>
              <a:t>snímky</a:t>
            </a:r>
            <a:r>
              <a:rPr lang="en-US" sz="1600" b="1" dirty="0" smtClean="0"/>
              <a:t> </a:t>
            </a:r>
            <a:r>
              <a:rPr lang="en-US" sz="1600" dirty="0" err="1" smtClean="0"/>
              <a:t>páteře</a:t>
            </a:r>
            <a:r>
              <a:rPr lang="en-US" sz="1600" dirty="0" smtClean="0"/>
              <a:t>? (slide 49)</a:t>
            </a:r>
          </a:p>
          <a:p>
            <a:pPr>
              <a:lnSpc>
                <a:spcPct val="120000"/>
              </a:lnSpc>
            </a:pPr>
            <a:r>
              <a:rPr lang="en-US" sz="1600" dirty="0" err="1" smtClean="0"/>
              <a:t>Která</a:t>
            </a:r>
            <a:r>
              <a:rPr lang="en-US" sz="1600" dirty="0" smtClean="0"/>
              <a:t> </a:t>
            </a:r>
            <a:r>
              <a:rPr lang="en-US" sz="1600" dirty="0" err="1" smtClean="0"/>
              <a:t>vyšetření</a:t>
            </a:r>
            <a:r>
              <a:rPr lang="en-US" sz="1600" dirty="0" smtClean="0"/>
              <a:t> </a:t>
            </a:r>
            <a:r>
              <a:rPr lang="en-US" sz="1600" dirty="0" err="1" smtClean="0"/>
              <a:t>lze</a:t>
            </a:r>
            <a:r>
              <a:rPr lang="en-US" sz="1600" dirty="0" smtClean="0"/>
              <a:t> </a:t>
            </a:r>
            <a:r>
              <a:rPr lang="en-US" sz="1600" dirty="0" err="1" smtClean="0"/>
              <a:t>využít</a:t>
            </a:r>
            <a:r>
              <a:rPr lang="en-US" sz="1600" dirty="0" smtClean="0"/>
              <a:t> </a:t>
            </a:r>
            <a:r>
              <a:rPr lang="en-US" sz="1600" dirty="0" err="1" smtClean="0"/>
              <a:t>při</a:t>
            </a:r>
            <a:r>
              <a:rPr lang="en-US" sz="1600" dirty="0" smtClean="0"/>
              <a:t> </a:t>
            </a:r>
            <a:r>
              <a:rPr lang="en-US" sz="1600" dirty="0" err="1" smtClean="0"/>
              <a:t>podezření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b="1" dirty="0" err="1" smtClean="0"/>
              <a:t>vyhřeznutí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meziobratlové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ploténky</a:t>
            </a:r>
            <a:r>
              <a:rPr lang="en-US" sz="1600" dirty="0" smtClean="0"/>
              <a:t>? (slide 50, 53)</a:t>
            </a:r>
          </a:p>
          <a:p>
            <a:pPr>
              <a:lnSpc>
                <a:spcPct val="12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01270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Počítačová</a:t>
            </a:r>
            <a:r>
              <a:rPr lang="en-US" sz="2800" dirty="0" smtClean="0"/>
              <a:t> </a:t>
            </a:r>
            <a:r>
              <a:rPr lang="en-US" sz="2800" dirty="0" err="1" smtClean="0"/>
              <a:t>tomografie</a:t>
            </a:r>
            <a:r>
              <a:rPr lang="en-US" sz="2800" dirty="0" smtClean="0"/>
              <a:t> – CT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70000"/>
              </a:lnSpc>
            </a:pPr>
            <a:r>
              <a:rPr lang="cs-CZ" sz="1600" dirty="0" smtClean="0"/>
              <a:t>umožňuje zobrazení vyšetřované oblasti v sérii řezů pomocí RTG záření a následných rekonstrukcí</a:t>
            </a:r>
          </a:p>
          <a:p>
            <a:pPr algn="just">
              <a:lnSpc>
                <a:spcPct val="170000"/>
              </a:lnSpc>
            </a:pPr>
            <a:endParaRPr lang="cs-CZ" sz="1600" dirty="0" smtClean="0"/>
          </a:p>
          <a:p>
            <a:pPr algn="just">
              <a:lnSpc>
                <a:spcPct val="170000"/>
              </a:lnSpc>
            </a:pPr>
            <a:r>
              <a:rPr lang="cs-CZ" sz="1600" dirty="0" smtClean="0"/>
              <a:t>úzce kolimovaný paprsek RTG záření dopadá na detektory uložené naproti rentgence</a:t>
            </a:r>
          </a:p>
          <a:p>
            <a:pPr algn="just">
              <a:lnSpc>
                <a:spcPct val="170000"/>
              </a:lnSpc>
            </a:pPr>
            <a:endParaRPr lang="cs-CZ" sz="1600" dirty="0"/>
          </a:p>
          <a:p>
            <a:pPr algn="just">
              <a:lnSpc>
                <a:spcPct val="170000"/>
              </a:lnSpc>
            </a:pPr>
            <a:r>
              <a:rPr lang="cs-CZ" sz="1600" dirty="0" smtClean="0"/>
              <a:t>systém rentgenka-detektor rotuje kolem stolu s ležícím pacientem</a:t>
            </a:r>
          </a:p>
          <a:p>
            <a:pPr algn="just">
              <a:lnSpc>
                <a:spcPct val="170000"/>
              </a:lnSpc>
            </a:pPr>
            <a:endParaRPr lang="cs-CZ" sz="1600" dirty="0" smtClean="0"/>
          </a:p>
          <a:p>
            <a:pPr algn="just">
              <a:lnSpc>
                <a:spcPct val="170000"/>
              </a:lnSpc>
            </a:pPr>
            <a:r>
              <a:rPr lang="cs-CZ" sz="1600" dirty="0" smtClean="0"/>
              <a:t>následuje matematické zpracovaní získaných dat v několika rovinách (transversální, sagitální, koronární), výsledný obraz je dán rozdílnou absorpcí </a:t>
            </a:r>
            <a:r>
              <a:rPr lang="cs-CZ" sz="1600" dirty="0" err="1" smtClean="0"/>
              <a:t>rtg</a:t>
            </a:r>
            <a:r>
              <a:rPr lang="cs-CZ" sz="1600" dirty="0" smtClean="0"/>
              <a:t> záření v jednotlivých tkáních daného řezu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7702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Schéma</a:t>
            </a:r>
            <a:r>
              <a:rPr lang="en-US" sz="2800" dirty="0" smtClean="0"/>
              <a:t> CT </a:t>
            </a:r>
            <a:r>
              <a:rPr lang="en-US" sz="2800" dirty="0" err="1" smtClean="0"/>
              <a:t>vyšetření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57199" y="6305457"/>
            <a:ext cx="790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Více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informací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zde</a:t>
            </a:r>
            <a:r>
              <a:rPr lang="en-US" sz="1600" i="1" dirty="0"/>
              <a:t>: http://</a:t>
            </a:r>
            <a:r>
              <a:rPr lang="en-US" sz="1600" i="1" dirty="0" err="1"/>
              <a:t>apfyz.upol.cz</a:t>
            </a:r>
            <a:r>
              <a:rPr lang="en-US" sz="1600" i="1" dirty="0"/>
              <a:t>/</a:t>
            </a:r>
            <a:r>
              <a:rPr lang="en-US" sz="1600" i="1" dirty="0" err="1"/>
              <a:t>ucebnice</a:t>
            </a:r>
            <a:r>
              <a:rPr lang="en-US" sz="1600" i="1" dirty="0"/>
              <a:t>/details/</a:t>
            </a:r>
            <a:r>
              <a:rPr lang="en-US" sz="1600" i="1" dirty="0" err="1"/>
              <a:t>zaklady_CT.pdf</a:t>
            </a:r>
            <a:endParaRPr lang="en-US" sz="1600" i="1" dirty="0"/>
          </a:p>
        </p:txBody>
      </p:sp>
      <p:pic>
        <p:nvPicPr>
          <p:cNvPr id="6" name="Content Placeholder 5" descr="CT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45" b="-7245"/>
          <a:stretch>
            <a:fillRect/>
          </a:stretch>
        </p:blipFill>
        <p:spPr/>
      </p:pic>
      <p:sp>
        <p:nvSpPr>
          <p:cNvPr id="7" name="Snip Same Side Corner Rectangle 6"/>
          <p:cNvSpPr/>
          <p:nvPr/>
        </p:nvSpPr>
        <p:spPr>
          <a:xfrm>
            <a:off x="4653608" y="5033251"/>
            <a:ext cx="4033192" cy="533118"/>
          </a:xfrm>
          <a:prstGeom prst="snip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Same Side Corner Rectangle 7"/>
          <p:cNvSpPr/>
          <p:nvPr/>
        </p:nvSpPr>
        <p:spPr>
          <a:xfrm>
            <a:off x="4022918" y="5120264"/>
            <a:ext cx="1084996" cy="727447"/>
          </a:xfrm>
          <a:prstGeom prst="snip2Same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1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ym typeface="Wingdings"/>
              </a:rPr>
              <a:t>CT </a:t>
            </a:r>
            <a:r>
              <a:rPr lang="en-US" sz="2800" dirty="0" err="1" smtClean="0">
                <a:sym typeface="Wingdings"/>
              </a:rPr>
              <a:t>přístroj</a:t>
            </a:r>
            <a:endParaRPr lang="en-US" sz="2800" dirty="0"/>
          </a:p>
        </p:txBody>
      </p:sp>
      <p:pic>
        <p:nvPicPr>
          <p:cNvPr id="4" name="Content Placeholder 3" descr="CT_Philip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2" b="13282"/>
          <a:stretch>
            <a:fillRect/>
          </a:stretch>
        </p:blipFill>
        <p:spPr>
          <a:xfrm>
            <a:off x="572796" y="1417638"/>
            <a:ext cx="8019423" cy="4410374"/>
          </a:xfrm>
        </p:spPr>
      </p:pic>
      <p:sp>
        <p:nvSpPr>
          <p:cNvPr id="3" name="TextBox 2"/>
          <p:cNvSpPr txBox="1"/>
          <p:nvPr/>
        </p:nvSpPr>
        <p:spPr>
          <a:xfrm>
            <a:off x="457200" y="5975882"/>
            <a:ext cx="822960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err="1" smtClean="0"/>
              <a:t>Vyšetřovací</a:t>
            </a:r>
            <a:r>
              <a:rPr lang="en-US" sz="1600" dirty="0" smtClean="0"/>
              <a:t> gantry </a:t>
            </a:r>
            <a:r>
              <a:rPr lang="en-US" sz="1600" dirty="0"/>
              <a:t>s </a:t>
            </a:r>
            <a:r>
              <a:rPr lang="en-US" sz="1600" dirty="0" err="1"/>
              <a:t>posuvným</a:t>
            </a:r>
            <a:r>
              <a:rPr lang="en-US" sz="1600" dirty="0"/>
              <a:t> </a:t>
            </a:r>
            <a:r>
              <a:rPr lang="en-US" sz="1600" dirty="0" err="1"/>
              <a:t>stolem</a:t>
            </a:r>
            <a:endParaRPr lang="en-US" sz="1600" dirty="0" smtClean="0"/>
          </a:p>
          <a:p>
            <a:pPr algn="ctr">
              <a:lnSpc>
                <a:spcPct val="150000"/>
              </a:lnSpc>
            </a:pPr>
            <a:r>
              <a:rPr lang="en-US" sz="1600" dirty="0" smtClean="0"/>
              <a:t>(</a:t>
            </a:r>
            <a:r>
              <a:rPr lang="en-US" sz="1600" dirty="0" err="1" smtClean="0"/>
              <a:t>kruhová</a:t>
            </a:r>
            <a:r>
              <a:rPr lang="en-US" sz="1600" dirty="0" smtClean="0"/>
              <a:t> </a:t>
            </a:r>
            <a:r>
              <a:rPr lang="en-US" sz="1600" dirty="0" err="1" smtClean="0"/>
              <a:t>část</a:t>
            </a:r>
            <a:r>
              <a:rPr lang="en-US" sz="1600" dirty="0" smtClean="0"/>
              <a:t> s </a:t>
            </a:r>
            <a:r>
              <a:rPr lang="en-US" sz="1600" dirty="0" err="1" smtClean="0"/>
              <a:t>umístěnou</a:t>
            </a:r>
            <a:r>
              <a:rPr lang="en-US" sz="1600" dirty="0" smtClean="0"/>
              <a:t> </a:t>
            </a:r>
            <a:r>
              <a:rPr lang="en-US" sz="1600" dirty="0" err="1" smtClean="0"/>
              <a:t>rotující</a:t>
            </a:r>
            <a:r>
              <a:rPr lang="en-US" sz="1600" dirty="0" smtClean="0"/>
              <a:t> </a:t>
            </a:r>
            <a:r>
              <a:rPr lang="en-US" sz="1600" dirty="0" err="1" smtClean="0"/>
              <a:t>rentgenkou</a:t>
            </a:r>
            <a:r>
              <a:rPr lang="en-US" sz="1600" dirty="0" smtClean="0"/>
              <a:t> a </a:t>
            </a:r>
            <a:r>
              <a:rPr lang="en-US" sz="1600" dirty="0" err="1" smtClean="0"/>
              <a:t>detektory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29059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7459</TotalTime>
  <Words>3933</Words>
  <Application>Microsoft Macintosh PowerPoint</Application>
  <PresentationFormat>On-screen Show (4:3)</PresentationFormat>
  <Paragraphs>448</Paragraphs>
  <Slides>62</Slides>
  <Notes>12</Notes>
  <HiddenSlides>0</HiddenSlides>
  <MMClips>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Office Theme</vt:lpstr>
      <vt:lpstr>Motiv sady Office</vt:lpstr>
      <vt:lpstr>   Zobrazovací metody I. RTG, Počítačová tomografie (CT),  Digitální subtrakční angiografie (DSA),  Magnetická rezonance (MRI)    </vt:lpstr>
      <vt:lpstr>Neuroradiologie</vt:lpstr>
      <vt:lpstr>RTG</vt:lpstr>
      <vt:lpstr>RTG přístroj</vt:lpstr>
      <vt:lpstr>RTG v neuroradiologii</vt:lpstr>
      <vt:lpstr>RTG – předozadní snímek lebky</vt:lpstr>
      <vt:lpstr>Počítačová tomografie – CT </vt:lpstr>
      <vt:lpstr>Schéma CT vyšetření</vt:lpstr>
      <vt:lpstr>CT přístroj</vt:lpstr>
      <vt:lpstr>Základní principy CT</vt:lpstr>
      <vt:lpstr>CT – základní principy</vt:lpstr>
      <vt:lpstr>CT – základní principy</vt:lpstr>
      <vt:lpstr>CT vyšetření</vt:lpstr>
      <vt:lpstr>CT v neuroradiologii – hlavní indikace </vt:lpstr>
      <vt:lpstr>Nativní CT – normální nález (video)</vt:lpstr>
      <vt:lpstr>Ischemická CMP – nativní CT</vt:lpstr>
      <vt:lpstr>CMP- nativní CT</vt:lpstr>
      <vt:lpstr>CT angiografie – CTA</vt:lpstr>
      <vt:lpstr>CT perfúze</vt:lpstr>
      <vt:lpstr>CTP parametry</vt:lpstr>
      <vt:lpstr>CTP parametry </vt:lpstr>
      <vt:lpstr>CTP charakteristiky jádra a penumbry</vt:lpstr>
      <vt:lpstr>CT perfúze – interpretace výsledků</vt:lpstr>
      <vt:lpstr>CMP – modelový příklad</vt:lpstr>
      <vt:lpstr>CT v rozlišení nitrolebních krvácení</vt:lpstr>
      <vt:lpstr>CT mozku – traumatické změny</vt:lpstr>
      <vt:lpstr>CT mozku – tumory </vt:lpstr>
      <vt:lpstr>Magnetická rezonance</vt:lpstr>
      <vt:lpstr>MR – princip zobrazení</vt:lpstr>
      <vt:lpstr>MR- princip zobrazení</vt:lpstr>
      <vt:lpstr>MR – základní principy</vt:lpstr>
      <vt:lpstr>MR – základní principy</vt:lpstr>
      <vt:lpstr>Výhody MR diagnostiky</vt:lpstr>
      <vt:lpstr>Nevýhody MR diagnostiky</vt:lpstr>
      <vt:lpstr>Hlavní indikace MR </vt:lpstr>
      <vt:lpstr>MR – základní sekvence</vt:lpstr>
      <vt:lpstr>MRI – T2 FLAIR  (fluid-attenuated inversion recovery)</vt:lpstr>
      <vt:lpstr>MRI – GRE (tzv. gradientní sekvence)</vt:lpstr>
      <vt:lpstr>MRI – DWI/ADC (diffusion weighed imaging/apparent diffusion coefficient)</vt:lpstr>
      <vt:lpstr>MR – tumory </vt:lpstr>
      <vt:lpstr>MR – roztroušená skleróza</vt:lpstr>
      <vt:lpstr>MR – diagnostika epilepsie, příklady</vt:lpstr>
      <vt:lpstr>MR angiografie, MR venografie</vt:lpstr>
      <vt:lpstr>PowerPoint Presentation</vt:lpstr>
      <vt:lpstr>Digitální subtrakční angiografie (DSA)</vt:lpstr>
      <vt:lpstr>Akutní mozkový infarkt – mechanická rekanalizace (video)</vt:lpstr>
      <vt:lpstr>Aneurysma – coiling (video)</vt:lpstr>
      <vt:lpstr>Arteriovenózní malformace (video)</vt:lpstr>
      <vt:lpstr>Páteř a mícha</vt:lpstr>
      <vt:lpstr>Prostý snímek páteře</vt:lpstr>
      <vt:lpstr>CT páteře</vt:lpstr>
      <vt:lpstr>CT – zlomenina obratlového těla</vt:lpstr>
      <vt:lpstr>MR páteře</vt:lpstr>
      <vt:lpstr>MR – vyhřeznutí ploténky</vt:lpstr>
      <vt:lpstr>MR – nádorové onemocnění páteřního kanálu</vt:lpstr>
      <vt:lpstr>PowerPoint Presentation</vt:lpstr>
      <vt:lpstr>PowerPoint Presentation</vt:lpstr>
      <vt:lpstr>MR – spondylodiscitida</vt:lpstr>
      <vt:lpstr>MR – roztroušená skleróza</vt:lpstr>
      <vt:lpstr>MR - traumatické změny</vt:lpstr>
      <vt:lpstr>Otázky k opakování</vt:lpstr>
      <vt:lpstr>Otázky k opakování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Zobrazovací metody I. Principy a možnosti vyšetření</dc:title>
  <dc:creator>Ondřej Volný</dc:creator>
  <cp:lastModifiedBy>Ondřej Volný</cp:lastModifiedBy>
  <cp:revision>188</cp:revision>
  <dcterms:created xsi:type="dcterms:W3CDTF">2015-09-05T10:57:19Z</dcterms:created>
  <dcterms:modified xsi:type="dcterms:W3CDTF">2016-01-06T18:52:45Z</dcterms:modified>
</cp:coreProperties>
</file>