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65" r:id="rId4"/>
    <p:sldId id="267" r:id="rId5"/>
    <p:sldId id="269" r:id="rId6"/>
    <p:sldId id="270" r:id="rId7"/>
    <p:sldId id="263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306" r:id="rId17"/>
    <p:sldId id="278" r:id="rId18"/>
    <p:sldId id="295" r:id="rId19"/>
    <p:sldId id="307" r:id="rId20"/>
    <p:sldId id="296" r:id="rId21"/>
    <p:sldId id="297" r:id="rId22"/>
    <p:sldId id="298" r:id="rId23"/>
    <p:sldId id="299" r:id="rId24"/>
    <p:sldId id="300" r:id="rId25"/>
    <p:sldId id="301" r:id="rId26"/>
    <p:sldId id="308" r:id="rId27"/>
    <p:sldId id="280" r:id="rId28"/>
    <p:sldId id="302" r:id="rId29"/>
    <p:sldId id="303" r:id="rId30"/>
    <p:sldId id="304" r:id="rId31"/>
    <p:sldId id="305" r:id="rId32"/>
    <p:sldId id="2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3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01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6FC3CA4B-C1C5-4A7A-A005-7D15B2135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2187EC47-4B2F-4B48-A622-590D5DA63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218C-F7EC-4A14-9333-6A49DF77341A}" type="datetimeFigureOut">
              <a:rPr lang="cs-CZ" smtClean="0"/>
              <a:pPr/>
              <a:t>19. 10. 2019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445758A2-2D89-451F-993C-48B8D5395B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44454D29-C145-45C7-B46B-D5370E085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9FBD9-0B99-4CDA-BD18-5CB257602E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3129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978C-0FCD-4756-8697-5CC600E71FCD}" type="datetimeFigureOut">
              <a:rPr lang="cs-CZ" smtClean="0"/>
              <a:pPr/>
              <a:t>19. 10. 2019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F17D6-812F-4CE0-BDF4-94A8CA5E9E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2261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6976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spcBef>
                <a:spcPts val="200"/>
              </a:spcBef>
              <a:buFont typeface="Arial" panose="020B0604020202020204" pitchFamily="34" charset="0"/>
              <a:buChar char="•"/>
              <a:defRPr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dirty="0" err="1"/>
              <a:t>Prvn</a:t>
            </a:r>
            <a:r>
              <a:rPr lang="cs-CZ" dirty="0"/>
              <a:t>í úroveň</a:t>
            </a:r>
          </a:p>
          <a:p>
            <a:pPr lvl="0"/>
            <a:r>
              <a:rPr lang="cs-CZ" dirty="0"/>
              <a:t>Text</a:t>
            </a:r>
          </a:p>
          <a:p>
            <a:pPr lvl="0"/>
            <a:r>
              <a:rPr lang="cs-CZ" dirty="0"/>
              <a:t>Text</a:t>
            </a:r>
          </a:p>
          <a:p>
            <a:pPr lvl="1"/>
            <a:r>
              <a:rPr lang="cs-CZ" dirty="0"/>
              <a:t>Druha </a:t>
            </a:r>
            <a:r>
              <a:rPr lang="cs-CZ" dirty="0" err="1"/>
              <a:t>uroven</a:t>
            </a:r>
            <a:endParaRPr lang="cs-CZ" dirty="0"/>
          </a:p>
          <a:p>
            <a:pPr lvl="1"/>
            <a:r>
              <a:rPr lang="cs-CZ" dirty="0"/>
              <a:t>Text</a:t>
            </a:r>
          </a:p>
          <a:p>
            <a:pPr lvl="2"/>
            <a:r>
              <a:rPr lang="cs-CZ" dirty="0" err="1"/>
              <a:t>Tretia</a:t>
            </a:r>
            <a:r>
              <a:rPr lang="cs-CZ" dirty="0"/>
              <a:t> </a:t>
            </a:r>
            <a:r>
              <a:rPr lang="cs-CZ" dirty="0" err="1"/>
              <a:t>uroven</a:t>
            </a:r>
            <a:endParaRPr lang="cs-CZ" dirty="0"/>
          </a:p>
          <a:p>
            <a:pPr lvl="2"/>
            <a:r>
              <a:rPr lang="cs-CZ" dirty="0"/>
              <a:t>Text</a:t>
            </a:r>
          </a:p>
          <a:p>
            <a:pPr lvl="3"/>
            <a:r>
              <a:rPr lang="cs-CZ" dirty="0" err="1"/>
              <a:t>Stvrta</a:t>
            </a:r>
            <a:r>
              <a:rPr lang="cs-CZ" dirty="0"/>
              <a:t> </a:t>
            </a:r>
            <a:r>
              <a:rPr lang="cs-CZ" dirty="0" err="1"/>
              <a:t>uroven</a:t>
            </a:r>
            <a:endParaRPr lang="cs-CZ" dirty="0"/>
          </a:p>
          <a:p>
            <a:pPr lvl="3"/>
            <a:r>
              <a:rPr lang="cs-CZ" dirty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9768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</a:p>
        </p:txBody>
      </p:sp>
      <p:sp>
        <p:nvSpPr>
          <p:cNvPr id="8" name="Nadpis 7">
            <a:extLst>
              <a:ext uri="{FF2B5EF4-FFF2-40B4-BE49-F238E27FC236}">
                <a16:creationId xmlns="" xmlns:a16="http://schemas.microsoft.com/office/drawing/2014/main" id="{E272B45E-ACC7-4A19-8FEA-26572A36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="" xmlns:p14="http://schemas.microsoft.com/office/powerpoint/2010/main" val="242041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E587B2F-1053-4671-BBF6-95C40222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61260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3111FD7-890F-40F3-8CD7-27189B976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826366"/>
            <a:ext cx="10515600" cy="2296845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link1</a:t>
            </a:r>
          </a:p>
          <a:p>
            <a:pPr lvl="0"/>
            <a:r>
              <a:rPr lang="en-US" dirty="0"/>
              <a:t>link2</a:t>
            </a:r>
          </a:p>
          <a:p>
            <a:pPr lv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09120C3-E49E-4230-95A9-856D919C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="" xmlns:a16="http://schemas.microsoft.com/office/drawing/2014/main" id="{77F8090A-A7BE-453A-9C60-6B872783F2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3154" y="3217863"/>
            <a:ext cx="5200649" cy="304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="" xmlns:a16="http://schemas.microsoft.com/office/drawing/2014/main" id="{C36E2033-DEDF-4D2E-B172-8FBF49DDC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3217863"/>
            <a:ext cx="5200651" cy="304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="" xmlns:p14="http://schemas.microsoft.com/office/powerpoint/2010/main" val="377420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5742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</a:p>
        </p:txBody>
      </p:sp>
    </p:spTree>
    <p:extLst>
      <p:ext uri="{BB962C8B-B14F-4D97-AF65-F5344CB8AC3E}">
        <p14:creationId xmlns="" xmlns:p14="http://schemas.microsoft.com/office/powerpoint/2010/main" val="428802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</a:p>
        </p:txBody>
      </p:sp>
      <p:sp>
        <p:nvSpPr>
          <p:cNvPr id="8" name="Nadpis 7">
            <a:extLst>
              <a:ext uri="{FF2B5EF4-FFF2-40B4-BE49-F238E27FC236}">
                <a16:creationId xmlns="" xmlns:a16="http://schemas.microsoft.com/office/drawing/2014/main" id="{E272B45E-ACC7-4A19-8FEA-26572A36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="" xmlns:p14="http://schemas.microsoft.com/office/powerpoint/2010/main" val="149714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E587B2F-1053-4671-BBF6-95C40222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61260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3111FD7-890F-40F3-8CD7-27189B976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826366"/>
            <a:ext cx="10515600" cy="2296845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link1</a:t>
            </a:r>
          </a:p>
          <a:p>
            <a:pPr lvl="0"/>
            <a:r>
              <a:rPr lang="en-US" dirty="0"/>
              <a:t>link2</a:t>
            </a:r>
          </a:p>
          <a:p>
            <a:pPr lv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09120C3-E49E-4230-95A9-856D919C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="" xmlns:a16="http://schemas.microsoft.com/office/drawing/2014/main" id="{77F8090A-A7BE-453A-9C60-6B872783F2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3154" y="3217863"/>
            <a:ext cx="5200649" cy="304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="" xmlns:a16="http://schemas.microsoft.com/office/drawing/2014/main" id="{C36E2033-DEDF-4D2E-B172-8FBF49DDC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3217863"/>
            <a:ext cx="5200651" cy="30480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837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25236"/>
            <a:ext cx="10515600" cy="5151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V případě jakýchkoliv dotazů či nejasností, na které jste nenašli v rámci školení BOZP a PO odpověď, se neváhejte obrátit na referenta BOZP a PO RMU. Aleš Dvořáček, dvoracek@rect.muni.cz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697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15" r:id="rId7"/>
    <p:sldLayoutId id="214748370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00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6-262?text=418" TargetMode="External"/><Relationship Id="rId2" Type="http://schemas.openxmlformats.org/officeDocument/2006/relationships/hyperlink" Target="https://www.zakonyprolidi.cz/cs/2006-26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auth/do/rect/metodika/vnitrni/BOZP/75104664/Vyhodnoceni_rizik.pdf" TargetMode="External"/><Relationship Id="rId4" Type="http://schemas.openxmlformats.org/officeDocument/2006/relationships/hyperlink" Target="https://www.zakonyprolidi.cz/cs/2015-18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rect/metodika/vnitrni/BOZP/75104664/62368411/PPS_Zerotinovo_nam._9.pdf" TargetMode="External"/><Relationship Id="rId2" Type="http://schemas.openxmlformats.org/officeDocument/2006/relationships/hyperlink" Target="https://is.muni.cz/auth/do/rect/metodika/vnitrni/BOZP/78398347/Smernice_rektora_4-200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do/rect/metodika/vnitrni/BOZP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o/rect/metodika/vnitrni/BOZP/75104664/62368411/PPS_Zerotinovo_nam._9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is.muni.cz/auth/do/rect/metodika/vnitrni/BOZP/75104664/62368411/PPS_Zerotinovo_nam._9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rect/metodika/vnitrni/BOZP/75104664/62368577/Pokyn_MU_OOPP.pdf" TargetMode="External"/><Relationship Id="rId2" Type="http://schemas.openxmlformats.org/officeDocument/2006/relationships/hyperlink" Target="https://is.muni.cz/auth/do/rect/metodika/vnitrni/BOZP/78398321/Smernice_rektora_c._10_2009_Stanoveni_organizace_zabezpeceni_BOZP_na_MU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s.muni.cz/auth/do/rect/metodika/vnitrni/BOZP/" TargetMode="External"/><Relationship Id="rId4" Type="http://schemas.openxmlformats.org/officeDocument/2006/relationships/hyperlink" Target="https://is.muni.cz/auth/do/rect/metodika/vnitrni/BOZP/75104664/Vyhodnoceni_rizik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o/rect/metodika/vnitrni/BOZP/75104664/Vyhodnoceni_rizik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rect/metodika/vnitrni/BOZP/75104664/Vyhodnoceni_rizik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is.muni.cz/auth/do/rect/metodika/vnitrni/BOZP/75104664/62368577/Pokyn_MU_OOPP.pdf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s.muni.cz/auth/do/rect/metodika/vnitrni/BOZP/75104664/Vyhodnoceni_rizik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s.muni.cz/auth/do/rect/metodika/vnitrni/BOZP/78398355/pracovni_urazy/Informacni_list_o_urazu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="" xmlns:a16="http://schemas.microsoft.com/office/drawing/2014/main" id="{BA42831F-E5CE-4CF3-8586-FF5DA022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="" xmlns:a16="http://schemas.microsoft.com/office/drawing/2014/main" id="{DF3F1E56-732D-4F40-954C-94D1978A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Vítejte</a:t>
            </a:r>
            <a:r>
              <a:rPr lang="cs-CZ" b="1" dirty="0"/>
              <a:t> </a:t>
            </a:r>
            <a:r>
              <a:rPr lang="cs-CZ" dirty="0"/>
              <a:t>v </a:t>
            </a:r>
            <a:r>
              <a:rPr lang="cs-CZ" dirty="0" smtClean="0"/>
              <a:t>části </a:t>
            </a:r>
            <a:r>
              <a:rPr lang="cs-CZ" dirty="0"/>
              <a:t>školení o BOZP a PO.</a:t>
            </a:r>
          </a:p>
          <a:p>
            <a:r>
              <a:rPr lang="cs-CZ" dirty="0"/>
              <a:t>Tato část školení je zaměřena na konkrétní podmínky </a:t>
            </a:r>
            <a:r>
              <a:rPr lang="cs-CZ" b="1" dirty="0"/>
              <a:t>Vašeho pracoviště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Aktivní prvky – kliknutím na </a:t>
            </a:r>
            <a:r>
              <a:rPr lang="cs-CZ" u="sng" dirty="0">
                <a:solidFill>
                  <a:schemeClr val="tx2"/>
                </a:solidFill>
              </a:rPr>
              <a:t>podtržený text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se Vám otevře odkaz v novém okně (interní předpis, </a:t>
            </a:r>
            <a:r>
              <a:rPr lang="cs-CZ" dirty="0" smtClean="0"/>
              <a:t>webové </a:t>
            </a:r>
            <a:r>
              <a:rPr lang="cs-CZ" dirty="0"/>
              <a:t>stránky apod.)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9273" y="2690533"/>
            <a:ext cx="4635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681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47D91-D9DB-4F0B-9204-405B4BE2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Pracovní podmínky žen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C29367A-0516-448F-982C-9B8E4FE9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Zákon č. 262/2006 Sb., zákoník práce</a:t>
            </a:r>
            <a:r>
              <a:rPr lang="cs-CZ" dirty="0"/>
              <a:t>, ve znění pozdějších předpisů, </a:t>
            </a:r>
            <a:r>
              <a:rPr lang="cs-CZ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§41</a:t>
            </a:r>
            <a:r>
              <a:rPr lang="cs-CZ" u="sng" dirty="0">
                <a:solidFill>
                  <a:schemeClr val="tx2"/>
                </a:solidFill>
              </a:rPr>
              <a:t> </a:t>
            </a:r>
            <a:r>
              <a:rPr lang="cs-CZ" u="sng" dirty="0"/>
              <a:t>písm. c)</a:t>
            </a:r>
            <a:r>
              <a:rPr lang="cs-CZ" dirty="0"/>
              <a:t>, </a:t>
            </a:r>
            <a:r>
              <a:rPr lang="cs-CZ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§§ 238-242</a:t>
            </a:r>
            <a:r>
              <a:rPr lang="cs-CZ" dirty="0"/>
              <a:t>; </a:t>
            </a:r>
          </a:p>
          <a:p>
            <a:pPr lvl="1">
              <a:spcBef>
                <a:spcPts val="700"/>
              </a:spcBef>
            </a:pPr>
            <a:r>
              <a:rPr lang="cs-CZ" dirty="0"/>
              <a:t>Týká se těhotných žen, žen, které kojí a žen – matek do konce devátého měsíce po porodu</a:t>
            </a:r>
            <a:r>
              <a:rPr lang="sk-SK" dirty="0"/>
              <a:t>.</a:t>
            </a:r>
            <a:endParaRPr lang="cs-CZ" dirty="0"/>
          </a:p>
          <a:p>
            <a:pPr lvl="1">
              <a:spcBef>
                <a:spcPts val="700"/>
              </a:spcBef>
            </a:pPr>
            <a:r>
              <a:rPr lang="cs-CZ" dirty="0"/>
              <a:t>Seznam zakázaných prací je uveden ve </a:t>
            </a:r>
            <a:r>
              <a:rPr lang="cs-CZ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</a:t>
            </a:r>
            <a:r>
              <a:rPr lang="cs-CZ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yhlášce č. 180/2015 Sb.</a:t>
            </a:r>
            <a:r>
              <a:rPr lang="cs-CZ" dirty="0"/>
              <a:t>, o zakázaných pracích a pracovištích, ve znění pozdějších předpisů, §§ 1-4</a:t>
            </a:r>
            <a:r>
              <a:rPr lang="sk-SK" dirty="0" smtClean="0"/>
              <a:t>.</a:t>
            </a:r>
            <a:endParaRPr lang="cs-CZ" dirty="0"/>
          </a:p>
          <a:p>
            <a:pPr lvl="1">
              <a:spcBef>
                <a:spcPts val="700"/>
              </a:spcBef>
            </a:pPr>
            <a:endParaRPr lang="cs-CZ" dirty="0"/>
          </a:p>
          <a:p>
            <a:pPr marL="57150" indent="0">
              <a:spcBef>
                <a:spcPts val="700"/>
              </a:spcBef>
              <a:buNone/>
            </a:pPr>
            <a:r>
              <a:rPr lang="cs-CZ" b="1" dirty="0" smtClean="0"/>
              <a:t>Pracovišť fakultě  </a:t>
            </a:r>
            <a:r>
              <a:rPr lang="cs-CZ" b="1" dirty="0"/>
              <a:t>se týkají zejména tyto zakázané práce:</a:t>
            </a:r>
          </a:p>
          <a:p>
            <a:pPr lvl="1">
              <a:spcBef>
                <a:spcPts val="700"/>
              </a:spcBef>
            </a:pPr>
            <a:r>
              <a:rPr lang="cs-CZ" dirty="0"/>
              <a:t>Ruční manipulace s břemeny překračující hmotnostní limity pro těhotné ženy:</a:t>
            </a:r>
          </a:p>
          <a:p>
            <a:pPr lvl="2">
              <a:spcBef>
                <a:spcPts val="700"/>
              </a:spcBef>
            </a:pPr>
            <a:r>
              <a:rPr lang="cs-CZ" dirty="0"/>
              <a:t>občasná manipulace 10 kg</a:t>
            </a:r>
            <a:r>
              <a:rPr lang="en-US" dirty="0"/>
              <a:t>,</a:t>
            </a:r>
            <a:endParaRPr lang="cs-CZ" dirty="0"/>
          </a:p>
          <a:p>
            <a:pPr lvl="2">
              <a:spcBef>
                <a:spcPts val="700"/>
              </a:spcBef>
            </a:pPr>
            <a:r>
              <a:rPr lang="cs-CZ" dirty="0"/>
              <a:t>častá manipulace 5 kg</a:t>
            </a:r>
            <a:r>
              <a:rPr lang="en-US" dirty="0"/>
              <a:t>,</a:t>
            </a:r>
            <a:endParaRPr lang="cs-CZ" dirty="0"/>
          </a:p>
          <a:p>
            <a:pPr lvl="2">
              <a:spcBef>
                <a:spcPts val="700"/>
              </a:spcBef>
            </a:pPr>
            <a:r>
              <a:rPr lang="cs-CZ" dirty="0"/>
              <a:t>vsedě 2 kg</a:t>
            </a:r>
            <a:r>
              <a:rPr lang="en-US" dirty="0"/>
              <a:t>.</a:t>
            </a:r>
            <a:endParaRPr lang="cs-CZ" dirty="0"/>
          </a:p>
          <a:p>
            <a:pPr lvl="1">
              <a:spcBef>
                <a:spcPts val="700"/>
              </a:spcBef>
            </a:pPr>
            <a:r>
              <a:rPr lang="cs-CZ" dirty="0"/>
              <a:t>Práce ve výškách </a:t>
            </a:r>
            <a:r>
              <a:rPr lang="cs-CZ" b="1" dirty="0"/>
              <a:t>nad 1,5 m </a:t>
            </a:r>
            <a:r>
              <a:rPr lang="cs-CZ" dirty="0"/>
              <a:t>nad volnou hloubkou přesahující 1,5 m nebo na souvislé ploše, jejíž sklon od vodorovné roviny je 10 stupňů a větší.</a:t>
            </a:r>
          </a:p>
          <a:p>
            <a:endParaRPr lang="cs-CZ" dirty="0" smtClean="0"/>
          </a:p>
          <a:p>
            <a:r>
              <a:rPr lang="cs-CZ" dirty="0" smtClean="0"/>
              <a:t>Podrobnější informace naleznete v interním dokumentu:  </a:t>
            </a:r>
            <a:r>
              <a:rPr lang="cs-CZ" u="sng" dirty="0" smtClean="0">
                <a:solidFill>
                  <a:schemeClr val="tx2"/>
                </a:solidFill>
                <a:hlinkClick r:id="rId5"/>
              </a:rPr>
              <a:t>Pracovní podmínky žen 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732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C1CAC13-5FC4-4B0B-B468-E6F86F4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Skladování, ruční manipulace s břemeny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4267EBC-82E1-4638-AC5D-49E6D634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33111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Nesprávná manipulace</a:t>
            </a:r>
            <a:r>
              <a:rPr lang="cs-CZ" dirty="0"/>
              <a:t> s břemeny je jednou z nejčastějších příčin pracovních úrazů. </a:t>
            </a:r>
            <a:r>
              <a:rPr lang="cs-CZ" b="1" dirty="0"/>
              <a:t>Nepodceňujte ji!</a:t>
            </a:r>
            <a:endParaRPr lang="en-US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Rizika</a:t>
            </a:r>
          </a:p>
          <a:p>
            <a:pPr lvl="1"/>
            <a:r>
              <a:rPr lang="cs-CZ" dirty="0"/>
              <a:t>Pád při chůzi s břemenem (zakopnutí, uklouznutí apod.).</a:t>
            </a:r>
          </a:p>
          <a:p>
            <a:pPr lvl="1"/>
            <a:r>
              <a:rPr lang="cs-CZ" dirty="0"/>
              <a:t>Pád, převržení, sesunutí břemene na pracovníka (špatné uložení, ztráta stability břemene).</a:t>
            </a:r>
          </a:p>
          <a:p>
            <a:pPr lvl="1"/>
            <a:r>
              <a:rPr lang="cs-CZ" dirty="0"/>
              <a:t>Zhmoždění a naražení prstů, končetin při vysmeknutí břemene z ruky, při ukládání na místo uložení.</a:t>
            </a:r>
          </a:p>
          <a:p>
            <a:pPr lvl="1"/>
            <a:r>
              <a:rPr lang="cs-CZ" dirty="0"/>
              <a:t>Poškození páteře, kyčelních, kolenních aj. kloubů, vznik kýly, natržení svalů apod. (nedodržování hmotnostních limitů, nesprávná manipulace s břemeny).</a:t>
            </a:r>
          </a:p>
          <a:p>
            <a:pPr marL="0" indent="0">
              <a:buNone/>
            </a:pPr>
            <a:endParaRPr lang="cs-CZ" sz="1100" dirty="0"/>
          </a:p>
          <a:p>
            <a:pPr marL="0" indent="0" algn="ctr">
              <a:buNone/>
            </a:pPr>
            <a:r>
              <a:rPr lang="cs-CZ" b="1" dirty="0">
                <a:solidFill>
                  <a:schemeClr val="tx2"/>
                </a:solidFill>
              </a:rPr>
              <a:t>Hmotnostní limity pro ruční manipulaci s břemeny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2" name="TextovéPole 7">
            <a:extLst>
              <a:ext uri="{FF2B5EF4-FFF2-40B4-BE49-F238E27FC236}">
                <a16:creationId xmlns="" xmlns:a16="http://schemas.microsoft.com/office/drawing/2014/main" id="{A0404FCA-6C0E-4CAA-9129-E1E255AA9F61}"/>
              </a:ext>
            </a:extLst>
          </p:cNvPr>
          <p:cNvSpPr txBox="1"/>
          <p:nvPr/>
        </p:nvSpPr>
        <p:spPr>
          <a:xfrm>
            <a:off x="1967255" y="3416798"/>
            <a:ext cx="2427605" cy="206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Max. 50 kg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2400"/>
              </a:spcAft>
            </a:pPr>
            <a:r>
              <a:rPr lang="cs-CZ" sz="1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občasná</a:t>
            </a:r>
            <a:r>
              <a:rPr lang="cs-CZ" sz="1400" kern="1200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cs-CZ" sz="14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manipulace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Max. 30 kg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2400"/>
              </a:spcAf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častá</a:t>
            </a:r>
            <a:r>
              <a:rPr lang="cs-CZ" sz="14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manipulace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Max. 5 kg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manipulace vsedě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ovéPole 11">
            <a:extLst>
              <a:ext uri="{FF2B5EF4-FFF2-40B4-BE49-F238E27FC236}">
                <a16:creationId xmlns="" xmlns:a16="http://schemas.microsoft.com/office/drawing/2014/main" id="{021C3124-76B2-43B2-A065-CB6F34D56358}"/>
              </a:ext>
            </a:extLst>
          </p:cNvPr>
          <p:cNvSpPr txBox="1"/>
          <p:nvPr/>
        </p:nvSpPr>
        <p:spPr>
          <a:xfrm>
            <a:off x="7797140" y="3416798"/>
            <a:ext cx="2427605" cy="206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Max. 20 kg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2400"/>
              </a:spcAf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občasná</a:t>
            </a:r>
            <a:r>
              <a:rPr lang="cs-CZ" sz="14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manipulace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Max. 15 kg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2400"/>
              </a:spcAf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častá</a:t>
            </a:r>
            <a:r>
              <a:rPr lang="cs-CZ" sz="14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manipulace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Max. 3 kg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manipulace vsedě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5D6643DA-D0EC-4FF8-BE50-E15025A98948}"/>
              </a:ext>
            </a:extLst>
          </p:cNvPr>
          <p:cNvSpPr/>
          <p:nvPr/>
        </p:nvSpPr>
        <p:spPr>
          <a:xfrm>
            <a:off x="946409" y="5620712"/>
            <a:ext cx="10407391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1200"/>
              </a:spcAft>
            </a:pPr>
            <a:r>
              <a:rPr lang="cs-CZ" sz="1100" b="1" dirty="0">
                <a:solidFill>
                  <a:srgbClr val="0000D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balení s kancelářským papírem = cca 2,5 kg → </a:t>
            </a:r>
            <a:r>
              <a:rPr lang="cs-CZ" sz="1100" b="1" dirty="0" smtClean="0">
                <a:solidFill>
                  <a:srgbClr val="0000D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krabice</a:t>
            </a:r>
            <a:r>
              <a:rPr lang="cs-CZ" sz="1100" b="1" dirty="0">
                <a:solidFill>
                  <a:srgbClr val="0000D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tj. 5 balení = 12,5 </a:t>
            </a:r>
            <a:r>
              <a:rPr lang="cs-CZ" sz="1100" b="1" dirty="0" smtClean="0">
                <a:solidFill>
                  <a:srgbClr val="0000D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</a:t>
            </a:r>
          </a:p>
          <a:p>
            <a:pPr>
              <a:spcBef>
                <a:spcPts val="200"/>
              </a:spcBef>
              <a:spcAft>
                <a:spcPts val="1200"/>
              </a:spcAft>
            </a:pPr>
            <a:r>
              <a:rPr lang="cs-CZ" sz="10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cs-CZ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Přerušované zvedání a přenášení </a:t>
            </a:r>
            <a:r>
              <a:rPr lang="cs-CZ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nepřesahující</a:t>
            </a:r>
            <a:r>
              <a:rPr lang="cs-CZ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souhrnně 30 min. za 8hodinovou pracovní směnu.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Přerušované zvedání a přenášení </a:t>
            </a:r>
            <a:r>
              <a:rPr lang="cs-CZ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přesahující</a:t>
            </a:r>
            <a:r>
              <a:rPr lang="cs-CZ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souhrnně 30 min. za 8hodinovou pracovní směnu.</a:t>
            </a:r>
            <a:endParaRPr lang="cs-CZ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EE707E74-E266-4AEF-B614-6A2F290BBE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60" y="3416798"/>
            <a:ext cx="3402280" cy="205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13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="" xmlns:a16="http://schemas.microsoft.com/office/drawing/2014/main" id="{637FED69-52A7-45AB-8D5B-4A8DF5CE8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21" y="4073546"/>
            <a:ext cx="2935736" cy="233488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="" xmlns:a16="http://schemas.microsoft.com/office/drawing/2014/main" id="{DC1181D7-8C45-4F60-BD20-E63F3E446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47" y="2373574"/>
            <a:ext cx="2422578" cy="192675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7E8D12E6-53B1-4A66-A250-5575FE6DD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73" y="4153359"/>
            <a:ext cx="2835383" cy="22550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EE5F21B6-8AD7-4160-ADAB-1B4E89879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4089"/>
            <a:ext cx="2963688" cy="23571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19E20A2-28B8-4D9D-8107-6652C44A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správné a bezpečné manipulace s břemeny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AD669A0-4D6A-4AC9-BE55-399DA4A8E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Pokud břemeno nemá úchyty, je lépe ho uchopit </a:t>
            </a:r>
            <a:r>
              <a:rPr lang="cs-CZ" b="1" dirty="0"/>
              <a:t>zespodu při pokrčení kolen</a:t>
            </a:r>
            <a:r>
              <a:rPr lang="sk-SK" b="1" dirty="0"/>
              <a:t>.</a:t>
            </a:r>
            <a:endParaRPr lang="cs-CZ" dirty="0"/>
          </a:p>
          <a:p>
            <a:pPr lvl="0"/>
            <a:r>
              <a:rPr lang="cs-CZ" dirty="0"/>
              <a:t>Nejvýhodnější svislá dráha pohybu břemene je </a:t>
            </a:r>
            <a:r>
              <a:rPr lang="cs-CZ" b="1" dirty="0"/>
              <a:t>mezi výškou zápěstí a ramen</a:t>
            </a:r>
            <a:r>
              <a:rPr lang="cs-CZ" dirty="0"/>
              <a:t>. Manipulace mimo tuto úroveň znamená větší zatížení páteře</a:t>
            </a:r>
            <a:r>
              <a:rPr lang="sk-SK" dirty="0"/>
              <a:t>.</a:t>
            </a:r>
            <a:endParaRPr lang="cs-CZ" dirty="0"/>
          </a:p>
          <a:p>
            <a:pPr lvl="0"/>
            <a:r>
              <a:rPr lang="cs-CZ" dirty="0"/>
              <a:t>Při chůzi nesmí břemeno </a:t>
            </a:r>
            <a:r>
              <a:rPr lang="cs-CZ" b="1" dirty="0"/>
              <a:t>bránit ve výhledu</a:t>
            </a:r>
            <a:r>
              <a:rPr lang="sk-SK" b="1" dirty="0"/>
              <a:t>.</a:t>
            </a:r>
            <a:endParaRPr lang="cs-CZ" dirty="0"/>
          </a:p>
          <a:p>
            <a:pPr lvl="0"/>
            <a:r>
              <a:rPr lang="cs-CZ" dirty="0"/>
              <a:t>Při manipulaci s těžšími břemeny je třeba používat </a:t>
            </a:r>
            <a:r>
              <a:rPr lang="cs-CZ" b="1" dirty="0"/>
              <a:t>manipulační techniku</a:t>
            </a:r>
            <a:r>
              <a:rPr lang="cs-CZ" dirty="0"/>
              <a:t>, zejména při přenášení na delší vzdálenost</a:t>
            </a:r>
            <a:r>
              <a:rPr lang="sk-SK" dirty="0"/>
              <a:t>.</a:t>
            </a:r>
            <a:endParaRPr lang="cs-CZ" dirty="0"/>
          </a:p>
          <a:p>
            <a:pPr lvl="0"/>
            <a:r>
              <a:rPr lang="cs-CZ" dirty="0"/>
              <a:t>Umístění břemen pro manipulaci je optimální ve výši </a:t>
            </a:r>
            <a:r>
              <a:rPr lang="cs-CZ" dirty="0" smtClean="0"/>
              <a:t>75 cm</a:t>
            </a:r>
            <a:r>
              <a:rPr lang="cs-CZ" dirty="0"/>
              <a:t>. Vhodné je vyloučit manipulaci z podlahy, pod úrovní kolen a nad úrovní ramen.</a:t>
            </a:r>
          </a:p>
          <a:p>
            <a:endParaRPr lang="cs-CZ" dirty="0"/>
          </a:p>
        </p:txBody>
      </p:sp>
      <p:sp>
        <p:nvSpPr>
          <p:cNvPr id="5" name="TextovéPole 7">
            <a:extLst>
              <a:ext uri="{FF2B5EF4-FFF2-40B4-BE49-F238E27FC236}">
                <a16:creationId xmlns="" xmlns:a16="http://schemas.microsoft.com/office/drawing/2014/main" id="{E35E5E00-C1A3-47E9-8380-DF5FFF6B2B4E}"/>
              </a:ext>
            </a:extLst>
          </p:cNvPr>
          <p:cNvSpPr txBox="1"/>
          <p:nvPr/>
        </p:nvSpPr>
        <p:spPr>
          <a:xfrm>
            <a:off x="2715699" y="2636288"/>
            <a:ext cx="3938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fontAlgn="base">
              <a:tabLst>
                <a:tab pos="457200" algn="l"/>
              </a:tabLst>
            </a:pPr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</a:t>
            </a:r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ano!</a:t>
            </a:r>
            <a:endParaRPr lang="cs-CZ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l" fontAlgn="base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Břišní a pánevní svalstvo zpevni.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l" fontAlgn="base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Trup vzpřímený, lehce skloněný dopředu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l" fontAlgn="base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Pevný a bezpečný úchop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l" fontAlgn="base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Břemeno drž co nejblíže trupu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l" fontAlgn="base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 zvedání se zapínají především silné svaly nohou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10">
            <a:extLst>
              <a:ext uri="{FF2B5EF4-FFF2-40B4-BE49-F238E27FC236}">
                <a16:creationId xmlns="" xmlns:a16="http://schemas.microsoft.com/office/drawing/2014/main" id="{92ECC9FB-BC65-4EF6-BED1-7900C7F31944}"/>
              </a:ext>
            </a:extLst>
          </p:cNvPr>
          <p:cNvSpPr txBox="1"/>
          <p:nvPr/>
        </p:nvSpPr>
        <p:spPr>
          <a:xfrm>
            <a:off x="8900949" y="2654259"/>
            <a:ext cx="14230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cs-CZ" sz="14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400" b="1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</a:t>
            </a:r>
            <a:r>
              <a:rPr lang="en-US" sz="14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</a:t>
            </a:r>
            <a:r>
              <a:rPr lang="cs-CZ" sz="14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cs-CZ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Nezvedej břemena zády a daleko od trupu.</a:t>
            </a: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ovéPole 12">
            <a:extLst>
              <a:ext uri="{FF2B5EF4-FFF2-40B4-BE49-F238E27FC236}">
                <a16:creationId xmlns="" xmlns:a16="http://schemas.microsoft.com/office/drawing/2014/main" id="{FB83D4E6-90A4-480E-803D-562D88BFC6B0}"/>
              </a:ext>
            </a:extLst>
          </p:cNvPr>
          <p:cNvSpPr txBox="1"/>
          <p:nvPr/>
        </p:nvSpPr>
        <p:spPr>
          <a:xfrm>
            <a:off x="2988147" y="4920450"/>
            <a:ext cx="1736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cs-CZ" sz="14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400" b="1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</a:t>
            </a:r>
            <a:r>
              <a:rPr lang="cs-CZ" sz="1400" b="1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ávné</a:t>
            </a:r>
            <a:r>
              <a:rPr lang="cs-CZ" sz="14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otáčení</a:t>
            </a:r>
            <a:endParaRPr lang="cs-CZ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Otáčej se pomocí chodidel a kyčlí (přešlapováním).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04A411B8-5FE1-4E7A-B825-3DF45BF32E33}"/>
              </a:ext>
            </a:extLst>
          </p:cNvPr>
          <p:cNvSpPr txBox="1"/>
          <p:nvPr/>
        </p:nvSpPr>
        <p:spPr>
          <a:xfrm>
            <a:off x="7529349" y="5189814"/>
            <a:ext cx="180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cs-CZ" sz="14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Nesprávné otáčení</a:t>
            </a:r>
            <a:br>
              <a:rPr lang="cs-CZ" sz="14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Neotáčej se trupem.</a:t>
            </a: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5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9A8D3DE3-DEEC-4C29-BC57-A48668B7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29" y="2058998"/>
            <a:ext cx="8143837" cy="45008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830E56-ABC9-47B6-A071-7D148420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výškách – žebříky, schůdky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13B923F-FD34-440C-A387-E6527C18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Bez </a:t>
            </a:r>
            <a:r>
              <a:rPr lang="cs-CZ" b="1" dirty="0"/>
              <a:t>speciálního školení</a:t>
            </a:r>
            <a:r>
              <a:rPr lang="cs-CZ" dirty="0"/>
              <a:t> je povoleno provádět pouze jednoduché práce, a to jen za předpokladu, že jsou dodrženy tyto základní bezpečnostní pokyny:</a:t>
            </a:r>
            <a:endParaRPr lang="en-US" dirty="0"/>
          </a:p>
          <a:p>
            <a:pPr lvl="1"/>
            <a:r>
              <a:rPr lang="cs-CZ" dirty="0"/>
              <a:t>Pro výstup do výšky používejte pouze zařízení </a:t>
            </a:r>
            <a:r>
              <a:rPr lang="cs-CZ" b="1" dirty="0"/>
              <a:t>k tomu určené</a:t>
            </a:r>
            <a:r>
              <a:rPr lang="cs-CZ" dirty="0"/>
              <a:t> (schůdky, žebřík, sloní noha apod.).</a:t>
            </a:r>
          </a:p>
          <a:p>
            <a:pPr lvl="1"/>
            <a:r>
              <a:rPr lang="cs-CZ" b="1" dirty="0" smtClean="0"/>
              <a:t>Nikdy nepoužívejte </a:t>
            </a:r>
            <a:r>
              <a:rPr lang="cs-CZ" b="1" dirty="0"/>
              <a:t>židle, stoly, radiátory, regály apod.!</a:t>
            </a:r>
            <a:endParaRPr lang="en-US" b="1" dirty="0"/>
          </a:p>
          <a:p>
            <a:pPr lvl="1"/>
            <a:r>
              <a:rPr lang="cs-CZ" dirty="0"/>
              <a:t>Zařízení pro výstup před každým použitím </a:t>
            </a:r>
            <a:r>
              <a:rPr lang="cs-CZ" b="1" dirty="0"/>
              <a:t>zkontrolujte</a:t>
            </a:r>
            <a:r>
              <a:rPr lang="en-US" b="1" dirty="0"/>
              <a:t>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620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49F451FF-0B26-4A22-944A-E7C7E112B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1687836"/>
            <a:ext cx="10515600" cy="26984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E82F74-4325-48A2-8A7F-26102979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Pořádek na pracovišti, třídění odpadů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88A2B91-7F66-4F68-8DD3-33B53F32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Pracoviště musí být udržováno v pořádku a čistotě, s tím souvisí také třídění odpadů. </a:t>
            </a:r>
            <a:r>
              <a:rPr lang="cs-CZ" b="1" dirty="0"/>
              <a:t>Třiďte odpad, je to důležité</a:t>
            </a:r>
            <a:r>
              <a:rPr lang="cs-CZ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V</a:t>
            </a:r>
            <a:r>
              <a:rPr lang="cs-CZ" dirty="0"/>
              <a:t> černém kontejneru (směsném odpadu) má skončit jen to, co nepatří do </a:t>
            </a:r>
            <a:r>
              <a:rPr lang="cs-CZ" b="1" dirty="0"/>
              <a:t>barevných kontejnerů</a:t>
            </a:r>
            <a:r>
              <a:rPr lang="cs-CZ" dirty="0"/>
              <a:t> nebo na </a:t>
            </a:r>
            <a:r>
              <a:rPr lang="cs-CZ" b="1" dirty="0"/>
              <a:t>sběrné středisko odpadů</a:t>
            </a:r>
            <a:r>
              <a:rPr lang="cs-CZ" dirty="0"/>
              <a:t>.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Textové pole 1058">
            <a:extLst>
              <a:ext uri="{FF2B5EF4-FFF2-40B4-BE49-F238E27FC236}">
                <a16:creationId xmlns="" xmlns:a16="http://schemas.microsoft.com/office/drawing/2014/main" id="{4D25DCFC-734D-48CB-A0F2-90B0DC76728F}"/>
              </a:ext>
            </a:extLst>
          </p:cNvPr>
          <p:cNvSpPr txBox="1"/>
          <p:nvPr/>
        </p:nvSpPr>
        <p:spPr>
          <a:xfrm>
            <a:off x="970872" y="4130480"/>
            <a:ext cx="2076450" cy="161069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Noviny, časopisy, kancelářský papír, reklamní letáky, knihy (bez tvrdé vazby), sešity, krabice, lepenka, kartón, papírové obaly.</a:t>
            </a:r>
          </a:p>
          <a:p>
            <a:pPr>
              <a:spcAft>
                <a:spcPts val="1000"/>
              </a:spcAft>
            </a:pPr>
            <a:r>
              <a:rPr lang="cs-CZ" sz="14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9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 pole 1059">
            <a:extLst>
              <a:ext uri="{FF2B5EF4-FFF2-40B4-BE49-F238E27FC236}">
                <a16:creationId xmlns="" xmlns:a16="http://schemas.microsoft.com/office/drawing/2014/main" id="{25FCE6BA-EAF7-4908-B542-710E5C8398CF}"/>
              </a:ext>
            </a:extLst>
          </p:cNvPr>
          <p:cNvSpPr txBox="1"/>
          <p:nvPr/>
        </p:nvSpPr>
        <p:spPr>
          <a:xfrm>
            <a:off x="3894454" y="4118040"/>
            <a:ext cx="2295525" cy="1723549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 láhve, kelímky, krabičky od pokrmů, plastové nádoby od kosmetiky či pracích prostředků, sáčky, tašky, fólie, polystyren, nápojové kartony (TETRAPAK), hliníkové plechovky od nápojů.</a:t>
            </a:r>
          </a:p>
        </p:txBody>
      </p:sp>
      <p:sp>
        <p:nvSpPr>
          <p:cNvPr id="11" name="Textové pole 1060">
            <a:extLst>
              <a:ext uri="{FF2B5EF4-FFF2-40B4-BE49-F238E27FC236}">
                <a16:creationId xmlns="" xmlns:a16="http://schemas.microsoft.com/office/drawing/2014/main" id="{EDAC86A6-FAB4-400B-8FB9-28C9AC12119D}"/>
              </a:ext>
            </a:extLst>
          </p:cNvPr>
          <p:cNvSpPr txBox="1"/>
          <p:nvPr/>
        </p:nvSpPr>
        <p:spPr>
          <a:xfrm>
            <a:off x="6777808" y="4066745"/>
            <a:ext cx="1819275" cy="182614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čirého skla patří: sklenice od potravin, rozbité skleničky, láhve od nápojů.</a:t>
            </a:r>
          </a:p>
          <a:p>
            <a:pPr algn="ctr">
              <a:spcAft>
                <a:spcPts val="800"/>
              </a:spcAft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barevného skla patří: láhve od nápojů, tabulové sklo z oken a dveří, i když je čiré.</a:t>
            </a:r>
          </a:p>
        </p:txBody>
      </p:sp>
      <p:sp>
        <p:nvSpPr>
          <p:cNvPr id="12" name="Textové pole 1061">
            <a:extLst>
              <a:ext uri="{FF2B5EF4-FFF2-40B4-BE49-F238E27FC236}">
                <a16:creationId xmlns="" xmlns:a16="http://schemas.microsoft.com/office/drawing/2014/main" id="{033B9E55-8998-450A-B3DE-F9771156A408}"/>
              </a:ext>
            </a:extLst>
          </p:cNvPr>
          <p:cNvSpPr txBox="1"/>
          <p:nvPr/>
        </p:nvSpPr>
        <p:spPr>
          <a:xfrm>
            <a:off x="9184913" y="4066745"/>
            <a:ext cx="1718945" cy="1292662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Veškeré oděvy, párová obuv, hračky (měkké, tvrdé), kabelky, bytový textil (záclony, závěsy, povlečení, ubrusy).</a:t>
            </a:r>
          </a:p>
        </p:txBody>
      </p:sp>
    </p:spTree>
    <p:extLst>
      <p:ext uri="{BB962C8B-B14F-4D97-AF65-F5344CB8AC3E}">
        <p14:creationId xmlns="" xmlns:p14="http://schemas.microsoft.com/office/powerpoint/2010/main" val="13529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09D5E5E-0D63-4937-8B50-3477BAA2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Zákazy, příkazy a pokyny pro bezpečný pohyb a pobyt v objektu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96FB369-A3D4-4CB7-9F22-4141B58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700"/>
              </a:spcBef>
            </a:pPr>
            <a:r>
              <a:rPr lang="cs-CZ" dirty="0"/>
              <a:t>Zákaz vstupu se </a:t>
            </a:r>
            <a:r>
              <a:rPr lang="cs-CZ" b="1" dirty="0"/>
              <a:t>zbraní</a:t>
            </a:r>
            <a:r>
              <a:rPr lang="cs-CZ" dirty="0"/>
              <a:t> nebo jinými předměty, které jsou způsobilé ohrozit život nebo zdraví anebo pořádek</a:t>
            </a:r>
            <a:r>
              <a:rPr lang="cs-CZ" dirty="0" smtClean="0"/>
              <a:t>.</a:t>
            </a:r>
          </a:p>
          <a:p>
            <a:pPr algn="just">
              <a:spcBef>
                <a:spcPts val="700"/>
              </a:spcBef>
            </a:pPr>
            <a:endParaRPr lang="cs-CZ" sz="1200" dirty="0"/>
          </a:p>
          <a:p>
            <a:pPr algn="just">
              <a:spcBef>
                <a:spcPts val="700"/>
              </a:spcBef>
            </a:pPr>
            <a:r>
              <a:rPr lang="cs-CZ" dirty="0"/>
              <a:t>Zákaz svévolné </a:t>
            </a:r>
            <a:r>
              <a:rPr lang="cs-CZ" b="1" dirty="0"/>
              <a:t>výměny zámků, zámkových vložek a montáž přídavných zámků</a:t>
            </a:r>
            <a:r>
              <a:rPr lang="cs-CZ" dirty="0"/>
              <a:t>. Veškeré opravy a úpravy zámkových systémů zajišťuje výhradně pověřený pracovník </a:t>
            </a:r>
            <a:r>
              <a:rPr lang="cs-CZ" dirty="0" smtClean="0"/>
              <a:t>Správy objektu. </a:t>
            </a:r>
          </a:p>
          <a:p>
            <a:pPr algn="just">
              <a:spcBef>
                <a:spcPts val="700"/>
              </a:spcBef>
            </a:pPr>
            <a:endParaRPr lang="cs-CZ" sz="1200" dirty="0"/>
          </a:p>
          <a:p>
            <a:pPr algn="just">
              <a:spcBef>
                <a:spcPts val="700"/>
              </a:spcBef>
            </a:pPr>
            <a:r>
              <a:rPr lang="cs-CZ" dirty="0"/>
              <a:t>Zákaz vstupu osobám zjevně pod vlivem </a:t>
            </a:r>
            <a:r>
              <a:rPr lang="cs-CZ" b="1" dirty="0"/>
              <a:t>alkoholu</a:t>
            </a:r>
            <a:r>
              <a:rPr lang="cs-CZ" dirty="0"/>
              <a:t> či jiných návykových látek a osobám se silně </a:t>
            </a:r>
            <a:r>
              <a:rPr lang="cs-CZ" b="1" dirty="0"/>
              <a:t>znečištěným oděvem</a:t>
            </a:r>
            <a:r>
              <a:rPr lang="cs-CZ" b="1" dirty="0" smtClean="0"/>
              <a:t>.</a:t>
            </a:r>
          </a:p>
          <a:p>
            <a:pPr algn="just">
              <a:spcBef>
                <a:spcPts val="700"/>
              </a:spcBef>
            </a:pPr>
            <a:endParaRPr lang="cs-CZ" sz="1200" dirty="0"/>
          </a:p>
          <a:p>
            <a:pPr algn="just">
              <a:spcBef>
                <a:spcPts val="700"/>
              </a:spcBef>
            </a:pPr>
            <a:r>
              <a:rPr lang="cs-CZ" dirty="0"/>
              <a:t>Zákaz </a:t>
            </a:r>
            <a:r>
              <a:rPr lang="cs-CZ" b="1" dirty="0"/>
              <a:t>kouření</a:t>
            </a:r>
            <a:r>
              <a:rPr lang="cs-CZ" dirty="0"/>
              <a:t>, vč. elektronických cigaret a používání otevřeného </a:t>
            </a:r>
            <a:r>
              <a:rPr lang="cs-CZ" dirty="0" smtClean="0"/>
              <a:t>plamene (svíčky apod.).</a:t>
            </a:r>
          </a:p>
          <a:p>
            <a:pPr algn="just">
              <a:spcBef>
                <a:spcPts val="700"/>
              </a:spcBef>
            </a:pPr>
            <a:endParaRPr lang="cs-CZ" sz="1200" dirty="0"/>
          </a:p>
          <a:p>
            <a:pPr algn="just">
              <a:spcBef>
                <a:spcPts val="700"/>
              </a:spcBef>
            </a:pPr>
            <a:r>
              <a:rPr lang="cs-CZ" dirty="0"/>
              <a:t>Zákaz provádění jakýchkoliv </a:t>
            </a:r>
            <a:r>
              <a:rPr lang="cs-CZ" b="1" dirty="0"/>
              <a:t>laických oprav</a:t>
            </a:r>
            <a:r>
              <a:rPr lang="cs-CZ" dirty="0"/>
              <a:t>. Závady a nedostatky na pracovišti hlaste svému nadřízenému vedoucímu zaměstnanci, případně </a:t>
            </a:r>
            <a:r>
              <a:rPr lang="cs-CZ" dirty="0" smtClean="0"/>
              <a:t>Správy objektu.</a:t>
            </a:r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dirty="0" smtClean="0"/>
          </a:p>
          <a:p>
            <a:pPr algn="just">
              <a:spcBef>
                <a:spcPts val="700"/>
              </a:spcBef>
            </a:pPr>
            <a:endParaRPr lang="cs-CZ" sz="1200" dirty="0"/>
          </a:p>
        </p:txBody>
      </p:sp>
    </p:spTree>
    <p:extLst>
      <p:ext uri="{BB962C8B-B14F-4D97-AF65-F5344CB8AC3E}">
        <p14:creationId xmlns="" xmlns:p14="http://schemas.microsoft.com/office/powerpoint/2010/main" val="27023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právní a ostatní předpisy k zajištění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Oblast PO je upravena nejen právními předpisy, ale i ostatními předpisy, mezi které patří také interní předpisy MU a </a:t>
            </a:r>
            <a:r>
              <a:rPr lang="cs-CZ" dirty="0" err="1" smtClean="0"/>
              <a:t>FSS</a:t>
            </a:r>
            <a:r>
              <a:rPr lang="cs-CZ" dirty="0" smtClean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cs-CZ" b="1" dirty="0" smtClean="0"/>
              <a:t>Jedná se o důležité dokumenty, prosím, prostudujte si je pečlivě! </a:t>
            </a: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u="sng" dirty="0" smtClean="0">
                <a:solidFill>
                  <a:schemeClr val="tx2"/>
                </a:solidFill>
                <a:hlinkClick r:id="rId2"/>
              </a:rPr>
              <a:t>Směrnice rektora č. 4/2005 Organizace zabezpečení požární ochrany na </a:t>
            </a:r>
            <a:r>
              <a:rPr lang="cs-CZ" u="sng" dirty="0" smtClean="0">
                <a:solidFill>
                  <a:schemeClr val="tx2"/>
                </a:solidFill>
              </a:rPr>
              <a:t>MU</a:t>
            </a:r>
            <a:endParaRPr lang="cs-CZ" dirty="0" smtClean="0">
              <a:solidFill>
                <a:schemeClr val="tx2"/>
              </a:solidFill>
            </a:endParaRP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dirty="0" smtClean="0">
                <a:solidFill>
                  <a:schemeClr val="tx2"/>
                </a:solidFill>
              </a:rPr>
              <a:t>Stanovení organizace zabezpečení požární ochrany na </a:t>
            </a:r>
            <a:r>
              <a:rPr lang="cs-CZ" dirty="0" err="1" smtClean="0">
                <a:solidFill>
                  <a:schemeClr val="tx2"/>
                </a:solidFill>
              </a:rPr>
              <a:t>FSS</a:t>
            </a:r>
            <a:endParaRPr lang="cs-CZ" dirty="0" smtClean="0">
              <a:solidFill>
                <a:schemeClr val="tx2"/>
              </a:solidFill>
            </a:endParaRP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u="sng" dirty="0" smtClean="0">
                <a:solidFill>
                  <a:schemeClr val="tx2"/>
                </a:solidFill>
                <a:hlinkClick r:id="rId3"/>
              </a:rPr>
              <a:t>Požární poplachové směrnice</a:t>
            </a:r>
            <a:endParaRPr lang="cs-CZ" u="sng" dirty="0" smtClean="0">
              <a:solidFill>
                <a:schemeClr val="tx2"/>
              </a:solidFill>
            </a:endParaRP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u="sng" dirty="0" smtClean="0">
                <a:solidFill>
                  <a:schemeClr val="tx2"/>
                </a:solidFill>
              </a:rPr>
              <a:t>Požární evakuační plán</a:t>
            </a: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u="sng" dirty="0" smtClean="0">
                <a:solidFill>
                  <a:schemeClr val="tx2"/>
                </a:solidFill>
              </a:rPr>
              <a:t>Dokumentace zdolávání požáru</a:t>
            </a: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u="sng" dirty="0" smtClean="0">
                <a:solidFill>
                  <a:schemeClr val="tx2"/>
                </a:solidFill>
              </a:rPr>
              <a:t>Provádění činností u nichž hrozí nebezpečí vzniku požáru</a:t>
            </a:r>
          </a:p>
          <a:p>
            <a:pPr marL="971550" lvl="1" indent="-285750" algn="just" defTabSz="864000">
              <a:spcBef>
                <a:spcPts val="700"/>
              </a:spcBef>
            </a:pPr>
            <a:endParaRPr lang="en-US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Všechny tyto dokumenty a mnohé další najdete na dokumentovém serveru v </a:t>
            </a:r>
            <a:r>
              <a:rPr lang="cs-CZ" u="sng" dirty="0" smtClean="0">
                <a:solidFill>
                  <a:schemeClr val="tx2"/>
                </a:solidFill>
                <a:hlinkClick r:id="rId4"/>
              </a:rPr>
              <a:t>Informačním systému MU </a:t>
            </a:r>
            <a:r>
              <a:rPr lang="cs-CZ" dirty="0" smtClean="0"/>
              <a:t>(</a:t>
            </a:r>
            <a:r>
              <a:rPr lang="cs-CZ" dirty="0" err="1" smtClean="0"/>
              <a:t>IS</a:t>
            </a:r>
            <a:r>
              <a:rPr lang="cs-CZ" dirty="0" smtClean="0"/>
              <a:t> MU). Doporučení – uložte si tento odkaz do oblíbených.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401D7D-B375-4ADB-B1CD-2F7B4ACA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Mimořádné události – požár, výbuch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DE07B45-F75E-4156-A22B-0B4A852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Při hlášení požáru či výbuchu postupujte podle </a:t>
            </a:r>
            <a:r>
              <a:rPr lang="cs-CZ" u="sng" dirty="0" smtClean="0">
                <a:hlinkClick r:id="rId2"/>
              </a:rPr>
              <a:t>Požární poplachové směrnice</a:t>
            </a:r>
            <a:r>
              <a:rPr lang="cs-CZ" dirty="0" smtClean="0"/>
              <a:t>. Vyvěšeny jsou také na chodbách.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Každý, kdo zpozoruje požár, je povinen:</a:t>
            </a:r>
          </a:p>
          <a:p>
            <a:pPr marL="742950" lvl="1" indent="-342900">
              <a:lnSpc>
                <a:spcPct val="12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cs-CZ" dirty="0" err="1" smtClean="0"/>
              <a:t>rovést</a:t>
            </a:r>
            <a:r>
              <a:rPr lang="cs-CZ" dirty="0" smtClean="0"/>
              <a:t> nutná opatření pro záchranu ohrožených osob</a:t>
            </a:r>
            <a:r>
              <a:rPr lang="en-US" dirty="0" smtClean="0"/>
              <a:t>.</a:t>
            </a:r>
            <a:endParaRPr lang="cs-CZ" dirty="0" smtClean="0"/>
          </a:p>
          <a:p>
            <a:pPr marL="742950" lvl="1" indent="-342900">
              <a:lnSpc>
                <a:spcPct val="12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 smtClean="0"/>
              <a:t>J</a:t>
            </a:r>
            <a:r>
              <a:rPr lang="cs-CZ" dirty="0" smtClean="0"/>
              <a:t>e-li to možné, požár uhasit, nebo provést nutná opatření k zamezení jeho šíření (např. odstranění hořlavých látek apod.)</a:t>
            </a:r>
            <a:r>
              <a:rPr lang="en-US" dirty="0" smtClean="0"/>
              <a:t>.</a:t>
            </a:r>
            <a:endParaRPr lang="cs-CZ" dirty="0" smtClean="0"/>
          </a:p>
          <a:p>
            <a:pPr marL="742950" lvl="1" indent="-342900">
              <a:lnSpc>
                <a:spcPct val="120000"/>
              </a:lnSpc>
              <a:spcBef>
                <a:spcPts val="700"/>
              </a:spcBef>
              <a:buFont typeface="+mj-lt"/>
              <a:buAutoNum type="arabicPeriod"/>
            </a:pPr>
            <a:r>
              <a:rPr lang="en-US" dirty="0" smtClean="0"/>
              <a:t>N</a:t>
            </a:r>
            <a:r>
              <a:rPr lang="cs-CZ" dirty="0" err="1" smtClean="0"/>
              <a:t>estačí</a:t>
            </a:r>
            <a:r>
              <a:rPr lang="cs-CZ" dirty="0" smtClean="0"/>
              <a:t>-li na to vlastními silami nebo dostupnými prostředky, je povinen </a:t>
            </a:r>
            <a:r>
              <a:rPr lang="cs-CZ" b="1" dirty="0" smtClean="0"/>
              <a:t>vyhlásit požární poplach</a:t>
            </a:r>
            <a:r>
              <a:rPr lang="cs-CZ" dirty="0" smtClean="0"/>
              <a:t>, uvědomit o požáru osoby v jeho okolí. </a:t>
            </a:r>
          </a:p>
          <a:p>
            <a:pPr marL="857250" lvl="2" indent="0">
              <a:lnSpc>
                <a:spcPct val="120000"/>
              </a:lnSpc>
              <a:spcBef>
                <a:spcPts val="700"/>
              </a:spcBef>
              <a:buNone/>
            </a:pPr>
            <a:r>
              <a:rPr lang="cs-CZ" dirty="0" smtClean="0"/>
              <a:t>	Požární poplach se vyhlašuje: rozhlasem sirénou  a voláním „HOŘÍ! – HOŘÍ!“</a:t>
            </a:r>
            <a:r>
              <a:rPr lang="en-US" dirty="0" smtClean="0"/>
              <a:t>.</a:t>
            </a:r>
            <a:endParaRPr lang="cs-CZ" dirty="0" smtClean="0"/>
          </a:p>
          <a:p>
            <a:pPr marL="742950" lvl="1" indent="-342900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/>
              <a:t>O</a:t>
            </a:r>
            <a:r>
              <a:rPr lang="cs-CZ" dirty="0" smtClean="0"/>
              <a:t>hlásit neodkladně zjištěný požár nebo zabezpečit jeho ohlášení na ohlašovnu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požáru objektu – telefonicky nebo osobně:</a:t>
            </a:r>
          </a:p>
          <a:p>
            <a:pPr marL="400050" lvl="1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cs-CZ" b="1" dirty="0" smtClean="0"/>
              <a:t>	OHLAŠOVNA POŽÁRU </a:t>
            </a:r>
            <a:r>
              <a:rPr lang="cs-CZ" dirty="0" smtClean="0"/>
              <a:t>je na</a:t>
            </a:r>
            <a:r>
              <a:rPr lang="cs-CZ" b="1" dirty="0" smtClean="0"/>
              <a:t> recepci </a:t>
            </a:r>
            <a:r>
              <a:rPr lang="cs-CZ" dirty="0" smtClean="0"/>
              <a:t>kl.</a:t>
            </a:r>
            <a:r>
              <a:rPr lang="cs-CZ" b="1" dirty="0" smtClean="0"/>
              <a:t> 1910</a:t>
            </a:r>
            <a:r>
              <a:rPr lang="cs-CZ" dirty="0" smtClean="0"/>
              <a:t> (549 491 910)                              </a:t>
            </a:r>
          </a:p>
          <a:p>
            <a:pPr marL="400050" lvl="1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cs-CZ" dirty="0" smtClean="0"/>
              <a:t>	případně ohlásit na:</a:t>
            </a: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 smtClean="0"/>
              <a:t>		TÍSŇOVOU LINKU HASIČŮ </a:t>
            </a:r>
            <a:r>
              <a:rPr lang="cs-CZ" b="1" dirty="0" smtClean="0"/>
              <a:t>150 (0 150)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 smtClean="0"/>
              <a:t> 			        </a:t>
            </a:r>
            <a:r>
              <a:rPr lang="cs-CZ" dirty="0" smtClean="0"/>
              <a:t>nebo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		     </a:t>
            </a:r>
            <a:r>
              <a:rPr lang="cs-CZ" dirty="0" err="1" smtClean="0"/>
              <a:t>EMERGENCY</a:t>
            </a:r>
            <a:r>
              <a:rPr lang="cs-CZ" dirty="0" smtClean="0"/>
              <a:t> </a:t>
            </a:r>
            <a:r>
              <a:rPr lang="cs-CZ" dirty="0" err="1" smtClean="0"/>
              <a:t>CALL</a:t>
            </a:r>
            <a:r>
              <a:rPr lang="cs-CZ" dirty="0" smtClean="0"/>
              <a:t> </a:t>
            </a:r>
            <a:r>
              <a:rPr lang="cs-CZ" b="1" dirty="0" smtClean="0"/>
              <a:t>112 (0 112)</a:t>
            </a:r>
          </a:p>
          <a:p>
            <a:pPr marL="400050" lvl="1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b="1" dirty="0" smtClean="0"/>
              <a:t>	</a:t>
            </a:r>
            <a:r>
              <a:rPr lang="cs-CZ" dirty="0" smtClean="0"/>
              <a:t>a sdělit: </a:t>
            </a:r>
            <a:r>
              <a:rPr lang="cs-CZ" b="1" dirty="0" smtClean="0"/>
              <a:t>kde hoří – co hoří – kdo volá – odkud volá.      </a:t>
            </a:r>
          </a:p>
          <a:p>
            <a:pPr marL="40005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 smtClean="0"/>
          </a:p>
          <a:p>
            <a:pPr marL="40005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 smtClean="0"/>
          </a:p>
          <a:p>
            <a:pPr marL="40005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 smtClean="0"/>
          </a:p>
          <a:p>
            <a:pPr marL="40005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061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73F6B9C-FFF0-4B57-80F9-AF1A7B2E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Evakuace  </a:t>
            </a:r>
            <a:endParaRPr lang="cs-CZ" dirty="0"/>
          </a:p>
        </p:txBody>
      </p:sp>
      <p:pic>
        <p:nvPicPr>
          <p:cNvPr id="6" name="Obrázek 5" descr="Tabulka - ShromaÅ¾diÅ¡tÄ">
            <a:extLst>
              <a:ext uri="{FF2B5EF4-FFF2-40B4-BE49-F238E27FC236}">
                <a16:creationId xmlns="" xmlns:a16="http://schemas.microsoft.com/office/drawing/2014/main" id="{863CD90F-394C-49D9-A214-223DBCBABF1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708" y="4881248"/>
            <a:ext cx="1259840" cy="1259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Přímá spojnice se šipkou 7">
            <a:extLst>
              <a:ext uri="{FF2B5EF4-FFF2-40B4-BE49-F238E27FC236}">
                <a16:creationId xmlns="" xmlns:a16="http://schemas.microsoft.com/office/drawing/2014/main" id="{E2806C76-D7A9-430D-9F63-0B53EEE792ED}"/>
              </a:ext>
            </a:extLst>
          </p:cNvPr>
          <p:cNvCxnSpPr/>
          <p:nvPr/>
        </p:nvCxnSpPr>
        <p:spPr>
          <a:xfrm rot="10800000">
            <a:off x="5092263" y="5060731"/>
            <a:ext cx="1740740" cy="504722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6826" y="3313828"/>
            <a:ext cx="4507937" cy="27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bdélník 16"/>
          <p:cNvSpPr/>
          <p:nvPr/>
        </p:nvSpPr>
        <p:spPr>
          <a:xfrm>
            <a:off x="536028" y="882869"/>
            <a:ext cx="11335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 vyhlášení evakuace </a:t>
            </a:r>
            <a:r>
              <a:rPr lang="cs-CZ" b="1" dirty="0" smtClean="0"/>
              <a:t>v klidu</a:t>
            </a:r>
            <a:r>
              <a:rPr lang="cs-CZ" dirty="0" smtClean="0"/>
              <a:t> opusťte nejkratší možnou cestou objekt, pomáhejte osobám se sníženou pohyblivostí. </a:t>
            </a:r>
          </a:p>
          <a:p>
            <a:r>
              <a:rPr lang="cs-CZ" b="1" dirty="0" smtClean="0"/>
              <a:t>Únikové cesty</a:t>
            </a:r>
            <a:r>
              <a:rPr lang="cs-CZ" dirty="0" smtClean="0"/>
              <a:t> jsou značeny zelenou tabulkou s bílým piktogramem. </a:t>
            </a:r>
          </a:p>
          <a:p>
            <a:r>
              <a:rPr lang="cs-CZ" dirty="0" smtClean="0"/>
              <a:t>Do příjezdu jednotky požární ochrany řídí evakuaci </a:t>
            </a:r>
            <a:r>
              <a:rPr lang="cs-CZ" b="1" dirty="0" smtClean="0"/>
              <a:t>vedoucí pracoviště</a:t>
            </a:r>
            <a:r>
              <a:rPr lang="cs-CZ" dirty="0" smtClean="0"/>
              <a:t> nebo jeho zástupce.</a:t>
            </a:r>
          </a:p>
          <a:p>
            <a:r>
              <a:rPr lang="cs-CZ" b="1" dirty="0" smtClean="0"/>
              <a:t>Při evakuaci  používejte pouze evakuační</a:t>
            </a:r>
            <a:r>
              <a:rPr lang="cs-CZ" dirty="0" smtClean="0"/>
              <a:t> </a:t>
            </a:r>
            <a:r>
              <a:rPr lang="cs-CZ" b="1" dirty="0" smtClean="0"/>
              <a:t> výtah</a:t>
            </a:r>
            <a:r>
              <a:rPr lang="cs-CZ" dirty="0" smtClean="0"/>
              <a:t>! </a:t>
            </a:r>
          </a:p>
          <a:p>
            <a:r>
              <a:rPr lang="cs-CZ" dirty="0" smtClean="0"/>
              <a:t>Po opuštění budovy se shromážděte na </a:t>
            </a:r>
            <a:r>
              <a:rPr lang="cs-CZ" b="1" dirty="0" smtClean="0"/>
              <a:t>shromaždišti – před kostelem.</a:t>
            </a:r>
            <a:r>
              <a:rPr lang="cs-CZ" dirty="0" smtClean="0"/>
              <a:t> Je nezbytné se zaevidovat, aby po vás záchranáři zbytečně nepátrali.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6968359" y="2459422"/>
            <a:ext cx="498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 příjezdu hasičů se všichni řídí  pokyny velitele zásahu. </a:t>
            </a:r>
            <a:r>
              <a:rPr lang="cs-CZ" u="sng" dirty="0" smtClean="0">
                <a:hlinkClick r:id="rId4"/>
              </a:rPr>
              <a:t>Požární evakuační plán</a:t>
            </a:r>
            <a:r>
              <a:rPr lang="cs-CZ" u="sng" dirty="0" smtClean="0"/>
              <a:t>  </a:t>
            </a:r>
            <a:r>
              <a:rPr lang="cs-CZ" dirty="0" smtClean="0"/>
              <a:t>upravuje  postup pří evakuaci osob po určených únikových cestách                  </a:t>
            </a:r>
            <a:br>
              <a:rPr lang="cs-CZ" dirty="0" smtClean="0"/>
            </a:br>
            <a:r>
              <a:rPr lang="cs-CZ" dirty="0" smtClean="0"/>
              <a:t>z objektu zasaženého nebo ohroženého požárem. </a:t>
            </a:r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4481" y="5742151"/>
            <a:ext cx="1866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792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Evakuace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 smtClean="0"/>
          </a:p>
          <a:p>
            <a:endParaRPr lang="cs-CZ" u="sng" dirty="0" smtClean="0"/>
          </a:p>
          <a:p>
            <a:r>
              <a:rPr lang="cs-CZ" u="sng" dirty="0" smtClean="0"/>
              <a:t>Zabezpečení evakuace osob  vyžaduje:</a:t>
            </a:r>
            <a:endParaRPr lang="cs-CZ" dirty="0" smtClean="0"/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označeny nouzových (únikových) východů, a směrů úniku osob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trvale volně průchodné komunikační prostory (chodby, schodiště  apod.), které jsou součástí únikových cest, tak, aby nebyla omezena nebo ohrožena evakuace nebo záchranné práce </a:t>
            </a:r>
          </a:p>
          <a:p>
            <a:pPr lvl="0"/>
            <a:r>
              <a:rPr lang="cs-CZ" dirty="0" smtClean="0"/>
              <a:t>aby chráněné únikové cesty a všechny jejich součásti nebyly využívány způsobem zvyšujícím požární riziko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udržovat volný přistup  k  nouzovým východu (únikovým východu)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995CABA5-789D-4B6F-9AF7-F0603A10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/>
              <a:t>Základní právní a ostatní předpisy k zajištění </a:t>
            </a:r>
            <a:r>
              <a:rPr lang="cs-CZ" dirty="0" err="1"/>
              <a:t>BOZP</a:t>
            </a:r>
            <a:r>
              <a:rPr lang="cs-CZ" dirty="0"/>
              <a:t>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98E117B-88B9-4F95-83E6-49320F78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Oblast </a:t>
            </a:r>
            <a:r>
              <a:rPr lang="cs-CZ" dirty="0" err="1" smtClean="0"/>
              <a:t>BOZP</a:t>
            </a:r>
            <a:r>
              <a:rPr lang="cs-CZ" dirty="0" smtClean="0"/>
              <a:t> je </a:t>
            </a:r>
            <a:r>
              <a:rPr lang="cs-CZ" dirty="0"/>
              <a:t>upravena nejen právními předpisy, ale i ostatními předpisy, mezi které patří také interní předpisy </a:t>
            </a:r>
            <a:r>
              <a:rPr lang="cs-CZ" dirty="0" smtClean="0"/>
              <a:t>MU a </a:t>
            </a:r>
            <a:r>
              <a:rPr lang="cs-CZ" dirty="0" err="1" smtClean="0"/>
              <a:t>FSS</a:t>
            </a:r>
            <a:r>
              <a:rPr lang="cs-CZ" dirty="0" smtClean="0"/>
              <a:t>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cs-CZ" b="1" dirty="0"/>
              <a:t>Jedná se o důležité dokumenty, prosím, prostudujte si je pečlivě! </a:t>
            </a: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sz="1400" u="sng" dirty="0">
                <a:solidFill>
                  <a:schemeClr val="tx2"/>
                </a:solidFill>
                <a:hlinkClick r:id="rId2"/>
              </a:rPr>
              <a:t>Směrnice rektora č. 10/2009 Stanovení organizace zabezpečení BOZP na MU</a:t>
            </a:r>
            <a:endParaRPr lang="cs-CZ" sz="1400" dirty="0">
              <a:solidFill>
                <a:schemeClr val="tx2"/>
              </a:solidFill>
            </a:endParaRP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sz="1400" u="sng" dirty="0" smtClean="0">
                <a:solidFill>
                  <a:schemeClr val="tx2"/>
                </a:solidFill>
                <a:hlinkClick r:id="rId3"/>
              </a:rPr>
              <a:t>Směrnice pro </a:t>
            </a:r>
            <a:r>
              <a:rPr lang="cs-CZ" sz="1400" u="sng" dirty="0">
                <a:solidFill>
                  <a:schemeClr val="tx2"/>
                </a:solidFill>
                <a:hlinkClick r:id="rId3"/>
              </a:rPr>
              <a:t>Poskytování </a:t>
            </a:r>
            <a:r>
              <a:rPr lang="cs-CZ" sz="1400" u="sng" dirty="0" err="1" smtClean="0">
                <a:solidFill>
                  <a:schemeClr val="tx2"/>
                </a:solidFill>
              </a:rPr>
              <a:t>OOPP</a:t>
            </a:r>
            <a:endParaRPr lang="cs-CZ" sz="1400" dirty="0">
              <a:solidFill>
                <a:schemeClr val="tx2"/>
              </a:solidFill>
            </a:endParaRP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sz="1400" u="sng" dirty="0" smtClean="0">
                <a:solidFill>
                  <a:schemeClr val="tx2"/>
                </a:solidFill>
                <a:hlinkClick r:id="rId4"/>
              </a:rPr>
              <a:t>Hodnocení pracovních rizik</a:t>
            </a:r>
            <a:endParaRPr lang="cs-CZ" sz="1400" u="sng" dirty="0" smtClean="0">
              <a:solidFill>
                <a:schemeClr val="tx2"/>
              </a:solidFill>
            </a:endParaRP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sz="1400" u="sng" dirty="0" smtClean="0">
                <a:solidFill>
                  <a:schemeClr val="tx2"/>
                </a:solidFill>
              </a:rPr>
              <a:t>Návrh na zařazení prací do kategorií</a:t>
            </a:r>
          </a:p>
          <a:p>
            <a:pPr marL="971550" lvl="1" indent="-285750" algn="just" defTabSz="864000">
              <a:spcBef>
                <a:spcPts val="700"/>
              </a:spcBef>
            </a:pPr>
            <a:r>
              <a:rPr lang="cs-CZ" sz="1400" u="sng" dirty="0" smtClean="0">
                <a:solidFill>
                  <a:schemeClr val="tx2"/>
                </a:solidFill>
              </a:rPr>
              <a:t>Pracovní podmínky žen</a:t>
            </a:r>
          </a:p>
          <a:p>
            <a:pPr marL="971550" lvl="1" indent="-285750" algn="just" defTabSz="864000">
              <a:spcBef>
                <a:spcPts val="700"/>
              </a:spcBef>
            </a:pPr>
            <a:endParaRPr lang="cs-CZ" sz="14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cs-CZ" dirty="0" smtClean="0"/>
              <a:t>Všechny </a:t>
            </a:r>
            <a:r>
              <a:rPr lang="cs-CZ" dirty="0"/>
              <a:t>tyto dokumenty a mnohé další </a:t>
            </a:r>
            <a:r>
              <a:rPr lang="cs-CZ" dirty="0" smtClean="0"/>
              <a:t>najdete </a:t>
            </a:r>
            <a:r>
              <a:rPr lang="cs-CZ" dirty="0"/>
              <a:t>na dokumentovém serveru v </a:t>
            </a:r>
            <a:r>
              <a:rPr lang="cs-CZ" u="sng" dirty="0">
                <a:solidFill>
                  <a:schemeClr val="tx2"/>
                </a:solidFill>
                <a:hlinkClick r:id="rId5"/>
              </a:rPr>
              <a:t>Informačním systému MU </a:t>
            </a:r>
            <a:r>
              <a:rPr lang="cs-CZ" dirty="0"/>
              <a:t>(IS MU). Doporučení – uložte si tento odkaz do oblíbených.</a:t>
            </a:r>
          </a:p>
        </p:txBody>
      </p:sp>
    </p:spTree>
    <p:extLst>
      <p:ext uri="{BB962C8B-B14F-4D97-AF65-F5344CB8AC3E}">
        <p14:creationId xmlns="" xmlns:p14="http://schemas.microsoft.com/office/powerpoint/2010/main" val="27057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Úniková cesta - závada</a:t>
            </a:r>
            <a:endParaRPr lang="cs-CZ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380" y="1315529"/>
            <a:ext cx="6095239" cy="4571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Volný přistup k nouzovým východu - závada </a:t>
            </a:r>
            <a:endParaRPr lang="cs-CZ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3738" y="1184202"/>
            <a:ext cx="3624524" cy="48340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dveře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b="1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b="1" dirty="0" smtClean="0"/>
              <a:t>Zajistit aby všechny požární dveře byly zavřené a funkční</a:t>
            </a:r>
            <a:endParaRPr lang="cs-CZ" b="1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b="1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b="1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Požární dveře</a:t>
            </a:r>
            <a:r>
              <a:rPr lang="cs-CZ" b="1" dirty="0" smtClean="0">
                <a:latin typeface="Arial" charset="0"/>
              </a:rPr>
              <a:t> jsou dveře opatřené </a:t>
            </a:r>
            <a:r>
              <a:rPr lang="cs-CZ" b="1" dirty="0" err="1" smtClean="0">
                <a:latin typeface="Arial" charset="0"/>
              </a:rPr>
              <a:t>samozavíračem</a:t>
            </a:r>
            <a:r>
              <a:rPr lang="cs-CZ" b="1" dirty="0" smtClean="0">
                <a:latin typeface="Arial" charset="0"/>
              </a:rPr>
              <a:t> a zpěňovací páskou, nesmí být ničím zajišťovány v trvale otevřené poloze či jinak bráněno automatickému uzavření dveří po průchodu jimi.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b="1" dirty="0" smtClean="0"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Požární dveře omezují šíření tepla a kouře</a:t>
            </a:r>
            <a:r>
              <a:rPr lang="cs-CZ" b="1" dirty="0" smtClean="0">
                <a:latin typeface="Arial" charset="0"/>
              </a:rPr>
              <a:t> mezi jednotlivými požárními úseky a zvyšují tak výrazně požární bezpečnost staveb.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cs-CZ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Otevřené nebo poškozené požární dveře </a:t>
            </a:r>
            <a:r>
              <a:rPr lang="cs-CZ" b="1" dirty="0" smtClean="0">
                <a:latin typeface="Arial" charset="0"/>
              </a:rPr>
              <a:t>mohou v případě požáru ohrozit životy velkého množství osob, zejména v důsledku rozšíření kouře do chráněných únikových cest.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b="1" dirty="0" smtClean="0"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Z tohoto důvodu je nutné, aby všechny požární dveře byly zavřené, funkční a nebyla omezena nebo ohrožena evakuace osob.</a:t>
            </a:r>
            <a:endParaRPr lang="cs-CZ" dirty="0" smtClean="0">
              <a:solidFill>
                <a:srgbClr val="FF0000"/>
              </a:solidFill>
              <a:latin typeface="Arial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dveře musí být zavřené a funkční - závada</a:t>
            </a:r>
            <a:endParaRPr lang="cs-CZ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380" y="1315529"/>
            <a:ext cx="6095239" cy="4571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dveře musí být zavřené a funkční - závada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315" y="971886"/>
            <a:ext cx="6374604" cy="429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požární dveře  - zakouřená úniková cesta </a:t>
            </a:r>
            <a:endParaRPr lang="cs-CZ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0890" y="1648346"/>
            <a:ext cx="6230220" cy="3905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Činností, u nichž hrozí nebezpečí vzniku požáru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Před zahájením činnosti, u nichž hrozí nebezpečí vzniku požáru se musí  vyhodnotit podmínky požární bezpečnosti                   v prostorech, ve  kterých se bude provádět nebezpečná činnost, jakož i v přilehlých prostorech, zda se nejedná o činnost vyžadující zvláštní požárně bezpečnostní opatření.</a:t>
            </a:r>
          </a:p>
          <a:p>
            <a:r>
              <a:rPr lang="cs-CZ" dirty="0" smtClean="0"/>
              <a:t>Pro činnosti vyžadující zvláštní požárně bezpečnostní opatření se jejich zajištění prokazuje písemně příkazem.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 Při provádění prací s otevřeným ohněm musí být splněné podmínky požární bezpečnosti, stanovené vyhláškou </a:t>
            </a:r>
            <a:r>
              <a:rPr lang="cs-CZ" dirty="0" err="1" smtClean="0"/>
              <a:t>MV</a:t>
            </a:r>
            <a:r>
              <a:rPr lang="cs-CZ" dirty="0" smtClean="0"/>
              <a:t> č. 87/2000 Sb. 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Podrobnější informace naleznete v interním dokumentu: </a:t>
            </a:r>
            <a:r>
              <a:rPr lang="cs-CZ" u="sng" dirty="0" smtClean="0">
                <a:hlinkClick r:id="rId2"/>
              </a:rPr>
              <a:t>Provádění činností, u nichž hrozí nebezpečí vzniku požáru. 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E9C218-766B-4CE0-BED8-CD02B909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Požárně bezpečnostní </a:t>
            </a:r>
            <a:r>
              <a:rPr lang="cs-CZ" dirty="0" smtClean="0"/>
              <a:t>zařízení – </a:t>
            </a:r>
            <a:br>
              <a:rPr lang="cs-CZ" dirty="0" smtClean="0"/>
            </a:br>
            <a:r>
              <a:rPr lang="cs-CZ" sz="1600" dirty="0" smtClean="0"/>
              <a:t>V objektu fakulty se nachází tato požárně bezpečnostní zařízení a prostředky pro zjištění a zdolávání požáru</a:t>
            </a:r>
            <a:r>
              <a:rPr lang="en-US" sz="1600" dirty="0" smtClean="0"/>
              <a:t>:</a:t>
            </a:r>
            <a:r>
              <a:rPr lang="cs-CZ" sz="1600" dirty="0" smtClean="0"/>
              <a:t>                                         </a:t>
            </a:r>
            <a:br>
              <a:rPr lang="cs-CZ" sz="1600" dirty="0" smtClean="0"/>
            </a:b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3661DC8-83EA-487A-89A8-97FACD773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Automatické vyhlášení požárního poplachu</a:t>
            </a:r>
          </a:p>
          <a:p>
            <a:pPr marL="0" indent="0">
              <a:buNone/>
            </a:pPr>
            <a:r>
              <a:rPr lang="cs-CZ" dirty="0" smtClean="0"/>
              <a:t>  Elektrickou požární signalizací (požární čidla 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                                                                </a:t>
            </a:r>
            <a:endParaRPr lang="cs-CZ" dirty="0"/>
          </a:p>
        </p:txBody>
      </p:sp>
      <p:sp>
        <p:nvSpPr>
          <p:cNvPr id="5" name="Textové pole 8">
            <a:extLst>
              <a:ext uri="{FF2B5EF4-FFF2-40B4-BE49-F238E27FC236}">
                <a16:creationId xmlns="" xmlns:a16="http://schemas.microsoft.com/office/drawing/2014/main" id="{17FC5B10-4406-4CA1-AD53-E97D9127B476}"/>
              </a:ext>
            </a:extLst>
          </p:cNvPr>
          <p:cNvSpPr txBox="1"/>
          <p:nvPr/>
        </p:nvSpPr>
        <p:spPr>
          <a:xfrm>
            <a:off x="4271010" y="1646237"/>
            <a:ext cx="1553210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800"/>
              </a:spcAft>
            </a:pPr>
            <a:endParaRPr lang="cs-CZ" sz="14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 pole 10">
            <a:extLst>
              <a:ext uri="{FF2B5EF4-FFF2-40B4-BE49-F238E27FC236}">
                <a16:creationId xmlns="" xmlns:a16="http://schemas.microsoft.com/office/drawing/2014/main" id="{8A66383D-19AC-4088-BE15-CA352142D497}"/>
              </a:ext>
            </a:extLst>
          </p:cNvPr>
          <p:cNvSpPr txBox="1"/>
          <p:nvPr/>
        </p:nvSpPr>
        <p:spPr>
          <a:xfrm>
            <a:off x="4279641" y="2429163"/>
            <a:ext cx="1214120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800"/>
              </a:spcAft>
            </a:pPr>
            <a:endParaRPr lang="cs-CZ" sz="14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000250"/>
            <a:ext cx="51308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13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Požárně bezpečnostní zařízení – </a:t>
            </a:r>
            <a:br>
              <a:rPr lang="cs-CZ" dirty="0" smtClean="0"/>
            </a:br>
            <a:r>
              <a:rPr lang="cs-CZ" sz="1600" dirty="0" smtClean="0"/>
              <a:t>V objektu fakulty se nachází tato požárně bezpečnostní zařízení a prostředky pro zjištění a zdolávání požáru</a:t>
            </a:r>
            <a:r>
              <a:rPr lang="en-US" sz="1600" dirty="0" smtClean="0"/>
              <a:t>:</a:t>
            </a:r>
            <a:endParaRPr lang="cs-CZ" sz="1600" dirty="0"/>
          </a:p>
        </p:txBody>
      </p:sp>
      <p:pic>
        <p:nvPicPr>
          <p:cNvPr id="5" name="Picture 4" descr="pg6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053" y="1918380"/>
            <a:ext cx="14557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614488" y="1296988"/>
            <a:ext cx="48720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40000" rIns="900000">
            <a:spAutoFit/>
          </a:bodyPr>
          <a:lstStyle/>
          <a:p>
            <a:r>
              <a:rPr lang="cs-CZ" sz="1600" b="1">
                <a:latin typeface="Arial" charset="0"/>
              </a:rPr>
              <a:t>Typy přenosných hasicích přístrojů</a:t>
            </a:r>
          </a:p>
        </p:txBody>
      </p:sp>
      <p:pic>
        <p:nvPicPr>
          <p:cNvPr id="9" name="Picture 8" descr="s5_c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94368" y="1617594"/>
            <a:ext cx="1905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431074" y="5471597"/>
            <a:ext cx="4089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dirty="0" smtClean="0">
                <a:solidFill>
                  <a:prstClr val="black"/>
                </a:solidFill>
              </a:rPr>
              <a:t>Práškový hasicí přístroj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570617" y="5741125"/>
            <a:ext cx="338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Arial" charset="0"/>
              </a:rPr>
              <a:t>Sněhový hasicí přístroj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Požárně bezpečnostní zařízení – </a:t>
            </a:r>
            <a:br>
              <a:rPr lang="cs-CZ" dirty="0" smtClean="0"/>
            </a:br>
            <a:r>
              <a:rPr lang="cs-CZ" sz="1600" dirty="0" smtClean="0"/>
              <a:t>V objektu fakulty se nachází tato požárně bezpečnostní zařízení a prostředky pro zjištění a zdolávání požáru</a:t>
            </a:r>
            <a:r>
              <a:rPr lang="en-US" sz="1600" dirty="0" smtClean="0"/>
              <a:t>: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" charset="0"/>
              </a:rPr>
              <a:t>Postup při hašení přenosným hasícím přístrojem</a:t>
            </a:r>
          </a:p>
          <a:p>
            <a:endParaRPr lang="cs-CZ" dirty="0"/>
          </a:p>
        </p:txBody>
      </p:sp>
      <p:pic>
        <p:nvPicPr>
          <p:cNvPr id="5" name="Picture 5" descr="pg6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190023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asicí přístro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401" y="1300752"/>
            <a:ext cx="30241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2124075" y="1989138"/>
            <a:ext cx="719138" cy="2159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 type="oval" w="med" len="med"/>
            <a:tailEnd type="stealth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 flipV="1">
            <a:off x="2490606" y="3717156"/>
            <a:ext cx="4032250" cy="2159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 type="oval" w="med" len="med"/>
            <a:tailEnd type="stealth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6993" y="2092144"/>
            <a:ext cx="2478087" cy="442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2447109" y="399567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latin typeface="Arial" charset="0"/>
              </a:rPr>
              <a:t>1. Hasicí přístroj sejmeme z držáku a   </a:t>
            </a:r>
            <a:br>
              <a:rPr lang="cs-CZ" sz="1200" dirty="0" smtClean="0">
                <a:latin typeface="Arial" charset="0"/>
              </a:rPr>
            </a:br>
            <a:r>
              <a:rPr lang="cs-CZ" sz="1200" dirty="0" smtClean="0">
                <a:latin typeface="Arial" charset="0"/>
              </a:rPr>
              <a:t>    přeneseme na místo požáru.</a:t>
            </a:r>
          </a:p>
          <a:p>
            <a:endParaRPr lang="cs-CZ" sz="1200" dirty="0" smtClean="0">
              <a:latin typeface="Arial" charset="0"/>
            </a:endParaRPr>
          </a:p>
          <a:p>
            <a:r>
              <a:rPr lang="cs-CZ" sz="1200" dirty="0" smtClean="0">
                <a:latin typeface="Arial" charset="0"/>
              </a:rPr>
              <a:t>2. Hasicí přístroj  postavíme na pevný   </a:t>
            </a:r>
            <a:br>
              <a:rPr lang="cs-CZ" sz="1200" dirty="0" smtClean="0">
                <a:latin typeface="Arial" charset="0"/>
              </a:rPr>
            </a:br>
            <a:r>
              <a:rPr lang="cs-CZ" sz="1200" dirty="0" smtClean="0">
                <a:latin typeface="Arial" charset="0"/>
              </a:rPr>
              <a:t>    povrch a hadici držíme levou rukou. </a:t>
            </a:r>
            <a:br>
              <a:rPr lang="cs-CZ" sz="1200" dirty="0" smtClean="0">
                <a:latin typeface="Arial" charset="0"/>
              </a:rPr>
            </a:br>
            <a:r>
              <a:rPr lang="cs-CZ" sz="1200" dirty="0" smtClean="0">
                <a:latin typeface="Arial" charset="0"/>
              </a:rPr>
              <a:t>    Hadici z hasicího přístroje namíříme na </a:t>
            </a:r>
            <a:br>
              <a:rPr lang="cs-CZ" sz="1200" dirty="0" smtClean="0">
                <a:latin typeface="Arial" charset="0"/>
              </a:rPr>
            </a:br>
            <a:r>
              <a:rPr lang="cs-CZ" sz="1200" dirty="0" smtClean="0">
                <a:latin typeface="Arial" charset="0"/>
              </a:rPr>
              <a:t>    ohnisko požáru. </a:t>
            </a:r>
          </a:p>
          <a:p>
            <a:endParaRPr lang="cs-CZ" sz="1200" dirty="0" smtClean="0">
              <a:latin typeface="Arial" charset="0"/>
            </a:endParaRPr>
          </a:p>
          <a:p>
            <a:r>
              <a:rPr lang="cs-CZ" sz="1200" dirty="0" smtClean="0">
                <a:latin typeface="Arial" charset="0"/>
              </a:rPr>
              <a:t>3. Pravou rukou vytáhneme pojistku </a:t>
            </a:r>
            <a:br>
              <a:rPr lang="cs-CZ" sz="1200" dirty="0" smtClean="0">
                <a:latin typeface="Arial" charset="0"/>
              </a:rPr>
            </a:br>
            <a:r>
              <a:rPr lang="cs-CZ" sz="1200" dirty="0" smtClean="0">
                <a:latin typeface="Arial" charset="0"/>
              </a:rPr>
              <a:t>    a stlačením vrchní páky se aktivuje </a:t>
            </a:r>
            <a:br>
              <a:rPr lang="cs-CZ" sz="1200" dirty="0" smtClean="0">
                <a:latin typeface="Arial" charset="0"/>
              </a:rPr>
            </a:br>
            <a:r>
              <a:rPr lang="cs-CZ" sz="1200" dirty="0" smtClean="0">
                <a:latin typeface="Arial" charset="0"/>
              </a:rPr>
              <a:t>    výtok hasicího média.</a:t>
            </a:r>
            <a:endParaRPr lang="cs-CZ" sz="1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67658B-09FD-4964-BBE7-38D9BE39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F8031FD-A648-43F6-8AA9-C0FD68A56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Zaměstnanci </a:t>
            </a:r>
            <a:r>
              <a:rPr lang="cs-CZ" dirty="0" smtClean="0"/>
              <a:t>fakulty  jsou </a:t>
            </a:r>
            <a:r>
              <a:rPr lang="cs-CZ" dirty="0"/>
              <a:t>vzhledem k vykonávaným činnostem vystaveni zejména následujícím nebezpečím:</a:t>
            </a:r>
          </a:p>
          <a:p>
            <a:pPr lvl="1" algn="just">
              <a:spcBef>
                <a:spcPts val="700"/>
              </a:spcBef>
            </a:pPr>
            <a:r>
              <a:rPr lang="cs-CZ" dirty="0"/>
              <a:t>uklouznutí,</a:t>
            </a:r>
          </a:p>
          <a:p>
            <a:pPr lvl="1" algn="just">
              <a:spcBef>
                <a:spcPts val="700"/>
              </a:spcBef>
            </a:pPr>
            <a:r>
              <a:rPr lang="cs-CZ" dirty="0"/>
              <a:t>zakopnutí,</a:t>
            </a:r>
          </a:p>
          <a:p>
            <a:pPr lvl="1" algn="just">
              <a:spcBef>
                <a:spcPts val="700"/>
              </a:spcBef>
            </a:pPr>
            <a:r>
              <a:rPr lang="cs-CZ" dirty="0"/>
              <a:t>pád z výšky, na rovině, na schodišti,</a:t>
            </a:r>
          </a:p>
          <a:p>
            <a:pPr lvl="1" algn="just">
              <a:spcBef>
                <a:spcPts val="700"/>
              </a:spcBef>
            </a:pPr>
            <a:r>
              <a:rPr lang="cs-CZ" dirty="0"/>
              <a:t>úraz elektrickým proudem,</a:t>
            </a:r>
          </a:p>
          <a:p>
            <a:pPr lvl="1" algn="just">
              <a:spcBef>
                <a:spcPts val="700"/>
              </a:spcBef>
            </a:pPr>
            <a:r>
              <a:rPr lang="cs-CZ" dirty="0"/>
              <a:t>naražení na ostré hrany, rohy nábytku a zařízení,</a:t>
            </a:r>
          </a:p>
          <a:p>
            <a:pPr lvl="1" algn="just">
              <a:spcBef>
                <a:spcPts val="700"/>
              </a:spcBef>
            </a:pPr>
            <a:r>
              <a:rPr lang="cs-CZ" dirty="0" smtClean="0"/>
              <a:t>onemocnění </a:t>
            </a:r>
            <a:r>
              <a:rPr lang="cs-CZ" dirty="0"/>
              <a:t>páteře při výkonu pracovních činností s převažujícím sedavým zaměstnáním,</a:t>
            </a:r>
          </a:p>
          <a:p>
            <a:pPr lvl="1" algn="just">
              <a:spcBef>
                <a:spcPts val="700"/>
              </a:spcBef>
            </a:pPr>
            <a:r>
              <a:rPr lang="cs-CZ" dirty="0"/>
              <a:t>únava očí při práci s PC – zraková zátěž, poškození zraku (bolest očí, pálení očí, zarudlé oči, mžitky apod.),</a:t>
            </a:r>
          </a:p>
          <a:p>
            <a:pPr lvl="1" algn="just">
              <a:spcBef>
                <a:spcPts val="700"/>
              </a:spcBef>
            </a:pPr>
            <a:r>
              <a:rPr lang="cs-CZ" dirty="0"/>
              <a:t>práce s PC – tělesné potíže (bolesti v zádech, zápěstí, prstů apod.),</a:t>
            </a:r>
          </a:p>
          <a:p>
            <a:pPr lvl="1" algn="just">
              <a:spcBef>
                <a:spcPts val="700"/>
              </a:spcBef>
            </a:pPr>
            <a:r>
              <a:rPr lang="cs-CZ" dirty="0"/>
              <a:t>náraz, přiražení zaměstnanců – chodců vozidlem na venkovních odstavných plochách a komunikacích.</a:t>
            </a:r>
            <a:endParaRPr lang="en-US" dirty="0"/>
          </a:p>
          <a:p>
            <a:pPr lvl="1" algn="just">
              <a:spcBef>
                <a:spcPts val="700"/>
              </a:spcBef>
            </a:pPr>
            <a:endParaRPr lang="en-US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Nejčastějšími </a:t>
            </a:r>
            <a:r>
              <a:rPr lang="cs-CZ" dirty="0"/>
              <a:t>pracovními úrazy na </a:t>
            </a:r>
            <a:r>
              <a:rPr lang="cs-CZ" dirty="0" smtClean="0"/>
              <a:t>fakultě </a:t>
            </a:r>
            <a:r>
              <a:rPr lang="cs-CZ" dirty="0"/>
              <a:t>jsou </a:t>
            </a:r>
            <a:r>
              <a:rPr lang="cs-CZ" b="1" dirty="0"/>
              <a:t>pády na rovině či na schodišti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b="1" dirty="0" smtClean="0"/>
              <a:t>Dbejte </a:t>
            </a:r>
            <a:r>
              <a:rPr lang="cs-CZ" b="1" dirty="0"/>
              <a:t>při chůzi zvýšené opatrnosti! </a:t>
            </a:r>
            <a:endParaRPr lang="cs-CZ" dirty="0"/>
          </a:p>
          <a:p>
            <a:pPr marL="457200" lvl="1" indent="0">
              <a:spcBef>
                <a:spcPts val="700"/>
              </a:spcBef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991805B-1C76-4599-B517-8DA5FE94E7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815" y="4554054"/>
            <a:ext cx="2162256" cy="1719714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AA240FB-A4B3-4BC4-9013-D678AE12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2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Požárně bezpečnostní zařízení – </a:t>
            </a:r>
            <a:br>
              <a:rPr lang="cs-CZ" dirty="0" smtClean="0"/>
            </a:br>
            <a:r>
              <a:rPr lang="cs-CZ" sz="1600" dirty="0" smtClean="0"/>
              <a:t>V objektu fakulty se nachází tato požárně bezpečnostní zařízení a prostředky pro zjištění a zdolávání požáru</a:t>
            </a:r>
            <a:r>
              <a:rPr lang="en-US" sz="1600" dirty="0" smtClean="0"/>
              <a:t>: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>
                <a:latin typeface="Arial" charset="0"/>
              </a:rPr>
              <a:t>Nástěnný hydrantový systém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b="1" dirty="0" smtClean="0">
                <a:latin typeface="Arial" charset="0"/>
              </a:rPr>
              <a:t>D 25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5" name="Picture 8" descr="Hydrantovy-system-s-tvarove-stalou-hadici-DN-25---30m-HY02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428875"/>
            <a:ext cx="4446588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Požárně bezpečnostní zařízení – </a:t>
            </a:r>
            <a:br>
              <a:rPr lang="cs-CZ" dirty="0" smtClean="0"/>
            </a:br>
            <a:r>
              <a:rPr lang="cs-CZ" sz="1600" dirty="0" smtClean="0"/>
              <a:t>V objektu fakulty se nachází tato požárně bezpečnostní zařízení a prostředky pro zjištění a zdolávání požáru</a:t>
            </a:r>
            <a:r>
              <a:rPr lang="en-US" sz="1600" dirty="0" smtClean="0"/>
              <a:t>: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" charset="0"/>
              </a:rPr>
              <a:t>Nástěnný hydrantový systém</a:t>
            </a:r>
            <a:r>
              <a:rPr lang="cs-CZ" dirty="0" smtClean="0">
                <a:latin typeface="Arial" charset="0"/>
              </a:rPr>
              <a:t> </a:t>
            </a:r>
            <a:r>
              <a:rPr lang="cs-CZ" b="1" dirty="0" smtClean="0">
                <a:latin typeface="Arial" charset="0"/>
              </a:rPr>
              <a:t>D 25</a:t>
            </a:r>
          </a:p>
          <a:p>
            <a:endParaRPr lang="cs-CZ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3743325" cy="3579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0718" y="1856967"/>
            <a:ext cx="3673475" cy="3567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1DD5365-11B5-454A-A955-43997E99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školení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114340B-B13C-4668-9FBE-88248DA55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    </a:t>
            </a:r>
            <a:r>
              <a:rPr lang="cs-CZ" sz="2400" dirty="0" smtClean="0">
                <a:solidFill>
                  <a:srgbClr val="0000DC"/>
                </a:solidFill>
              </a:rPr>
              <a:t>děkujeme za pozornost</a:t>
            </a:r>
            <a:r>
              <a:rPr lang="cs-CZ" sz="2400" dirty="0" smtClean="0">
                <a:solidFill>
                  <a:srgbClr val="0000DC"/>
                </a:solidFill>
                <a:latin typeface="Arial" charset="0"/>
              </a:rPr>
              <a:t> </a:t>
            </a:r>
            <a:endParaRPr lang="cs-CZ" sz="2400" dirty="0">
              <a:solidFill>
                <a:srgbClr val="0000DC"/>
              </a:solidFill>
            </a:endParaRPr>
          </a:p>
        </p:txBody>
      </p:sp>
      <p:sp>
        <p:nvSpPr>
          <p:cNvPr id="18" name="Textové pole 1067">
            <a:extLst>
              <a:ext uri="{FF2B5EF4-FFF2-40B4-BE49-F238E27FC236}">
                <a16:creationId xmlns="" xmlns:a16="http://schemas.microsoft.com/office/drawing/2014/main" id="{82402D3B-EE85-40C6-89B4-9AE18D17910A}"/>
              </a:ext>
            </a:extLst>
          </p:cNvPr>
          <p:cNvSpPr txBox="1"/>
          <p:nvPr/>
        </p:nvSpPr>
        <p:spPr>
          <a:xfrm>
            <a:off x="7542938" y="2025016"/>
            <a:ext cx="79565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800"/>
              </a:spcAft>
            </a:pPr>
            <a:endParaRPr lang="cs-CZ" sz="14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8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3B935322-594B-4AA2-88EC-432AEA49D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41" y="2115940"/>
            <a:ext cx="3240551" cy="425173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6F0F1CD-A9CB-413D-A49C-233D77B8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Prevence</a:t>
            </a:r>
            <a:r>
              <a:rPr lang="en-US" dirty="0"/>
              <a:t> </a:t>
            </a:r>
            <a:r>
              <a:rPr lang="en-US" dirty="0" err="1" smtClean="0"/>
              <a:t>rizik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A48BCA9-B4BE-4B85-903D-0A914B27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756063"/>
          </a:xfrm>
        </p:spPr>
        <p:txBody>
          <a:bodyPr/>
          <a:lstStyle/>
          <a:p>
            <a:r>
              <a:rPr lang="cs-CZ" dirty="0"/>
              <a:t>Podrobnější informace k rizikům vykonávané práce a k opatřením k jejich minimalizaci naleznete v interním </a:t>
            </a:r>
            <a:r>
              <a:rPr lang="cs-CZ" dirty="0" smtClean="0"/>
              <a:t>dokumentu</a:t>
            </a:r>
            <a:r>
              <a:rPr lang="cs-CZ" dirty="0"/>
              <a:t>: </a:t>
            </a:r>
            <a:r>
              <a:rPr lang="cs-CZ" u="sng" dirty="0">
                <a:solidFill>
                  <a:schemeClr val="tx2"/>
                </a:solidFill>
                <a:hlinkClick r:id="rId3"/>
              </a:rPr>
              <a:t>Hodnocení </a:t>
            </a:r>
            <a:r>
              <a:rPr lang="cs-CZ" u="sng" dirty="0" smtClean="0">
                <a:solidFill>
                  <a:schemeClr val="tx2"/>
                </a:solidFill>
                <a:hlinkClick r:id="rId3"/>
              </a:rPr>
              <a:t>pracovních rizik</a:t>
            </a:r>
            <a:r>
              <a:rPr lang="cs-CZ" dirty="0"/>
              <a:t>. </a:t>
            </a:r>
            <a:r>
              <a:rPr lang="cs-CZ" b="1" dirty="0"/>
              <a:t>Prostudujte si jej pečlivě!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A29EE9B2-A5DE-4F18-97AE-35F9165828D4}"/>
              </a:ext>
            </a:extLst>
          </p:cNvPr>
          <p:cNvGrpSpPr/>
          <p:nvPr/>
        </p:nvGrpSpPr>
        <p:grpSpPr>
          <a:xfrm>
            <a:off x="1342767" y="1899744"/>
            <a:ext cx="9585519" cy="3958833"/>
            <a:chOff x="60770" y="173236"/>
            <a:chExt cx="7368681" cy="3043691"/>
          </a:xfrm>
        </p:grpSpPr>
        <p:sp>
          <p:nvSpPr>
            <p:cNvPr id="7" name="TextovéPole 1">
              <a:extLst>
                <a:ext uri="{FF2B5EF4-FFF2-40B4-BE49-F238E27FC236}">
                  <a16:creationId xmlns="" xmlns:a16="http://schemas.microsoft.com/office/drawing/2014/main" id="{F2158679-0DE9-429B-9E9E-ED1C6033BF3A}"/>
                </a:ext>
              </a:extLst>
            </p:cNvPr>
            <p:cNvSpPr txBox="1"/>
            <p:nvPr/>
          </p:nvSpPr>
          <p:spPr>
            <a:xfrm>
              <a:off x="60770" y="231366"/>
              <a:ext cx="2536825" cy="11950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/>
              <a:r>
                <a:rPr lang="cs-CZ" sz="140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Riziko</a:t>
              </a:r>
            </a:p>
            <a:p>
              <a:pPr fontAlgn="base"/>
              <a:r>
                <a:rPr lang="cs-CZ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Nejhorší předpokládaný následek</a:t>
              </a:r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fontAlgn="base"/>
              <a:r>
                <a:rPr lang="cs-CZ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 pravděpodobnost, příp. četnost jeho výskytu</a:t>
              </a:r>
              <a:r>
                <a:rPr lang="cs-CZ" sz="1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cs-CZ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→ poranění páteře.</a:t>
              </a:r>
              <a:endParaRPr lang="cs-CZ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Přímá spojnice se šipkou 7">
              <a:extLst>
                <a:ext uri="{FF2B5EF4-FFF2-40B4-BE49-F238E27FC236}">
                  <a16:creationId xmlns="" xmlns:a16="http://schemas.microsoft.com/office/drawing/2014/main" id="{E14771B5-F860-4988-96C8-752460D5B311}"/>
                </a:ext>
              </a:extLst>
            </p:cNvPr>
            <p:cNvCxnSpPr/>
            <p:nvPr/>
          </p:nvCxnSpPr>
          <p:spPr bwMode="auto">
            <a:xfrm>
              <a:off x="2397686" y="800148"/>
              <a:ext cx="1123607" cy="2953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ovéPole 11">
              <a:extLst>
                <a:ext uri="{FF2B5EF4-FFF2-40B4-BE49-F238E27FC236}">
                  <a16:creationId xmlns="" xmlns:a16="http://schemas.microsoft.com/office/drawing/2014/main" id="{66864926-96AF-4551-A992-F3BFC8B5811D}"/>
                </a:ext>
              </a:extLst>
            </p:cNvPr>
            <p:cNvSpPr txBox="1"/>
            <p:nvPr/>
          </p:nvSpPr>
          <p:spPr>
            <a:xfrm>
              <a:off x="377017" y="2144412"/>
              <a:ext cx="2536825" cy="10725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/>
              <a:r>
                <a:rPr lang="cs-CZ" sz="140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Opatření</a:t>
              </a:r>
              <a:endParaRPr lang="cs-CZ" sz="1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Dodržování zásad bezpečné manipulace s břemeny.</a:t>
              </a:r>
              <a:endParaRPr lang="cs-CZ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cs-CZ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Dodržování stanovených hmotnostních limitů.</a:t>
              </a:r>
              <a:endParaRPr lang="cs-CZ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="" xmlns:a16="http://schemas.microsoft.com/office/drawing/2014/main" id="{0460D524-F9E9-4286-9A89-4827B605B90F}"/>
                </a:ext>
              </a:extLst>
            </p:cNvPr>
            <p:cNvCxnSpPr/>
            <p:nvPr/>
          </p:nvCxnSpPr>
          <p:spPr bwMode="auto">
            <a:xfrm flipV="1">
              <a:off x="2557657" y="1390581"/>
              <a:ext cx="826003" cy="9963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Přímá spojnice se šipkou 10">
              <a:extLst>
                <a:ext uri="{FF2B5EF4-FFF2-40B4-BE49-F238E27FC236}">
                  <a16:creationId xmlns="" xmlns:a16="http://schemas.microsoft.com/office/drawing/2014/main" id="{477505CC-1217-41AE-B7EE-613161D92055}"/>
                </a:ext>
              </a:extLst>
            </p:cNvPr>
            <p:cNvCxnSpPr/>
            <p:nvPr/>
          </p:nvCxnSpPr>
          <p:spPr bwMode="auto">
            <a:xfrm>
              <a:off x="2557657" y="2386898"/>
              <a:ext cx="1042313" cy="3847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Přímá spojnice se šipkou 11">
              <a:extLst>
                <a:ext uri="{FF2B5EF4-FFF2-40B4-BE49-F238E27FC236}">
                  <a16:creationId xmlns="" xmlns:a16="http://schemas.microsoft.com/office/drawing/2014/main" id="{002FBCA7-1FAA-4414-89F0-0120CD711774}"/>
                </a:ext>
              </a:extLst>
            </p:cNvPr>
            <p:cNvCxnSpPr/>
            <p:nvPr/>
          </p:nvCxnSpPr>
          <p:spPr bwMode="auto">
            <a:xfrm>
              <a:off x="2557657" y="2386898"/>
              <a:ext cx="1589176" cy="1461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ovéPole 18">
              <a:extLst>
                <a:ext uri="{FF2B5EF4-FFF2-40B4-BE49-F238E27FC236}">
                  <a16:creationId xmlns="" xmlns:a16="http://schemas.microsoft.com/office/drawing/2014/main" id="{7150173B-9451-4F9E-8C9A-BFD5F03BEC81}"/>
                </a:ext>
              </a:extLst>
            </p:cNvPr>
            <p:cNvSpPr txBox="1"/>
            <p:nvPr/>
          </p:nvSpPr>
          <p:spPr>
            <a:xfrm>
              <a:off x="4644950" y="173236"/>
              <a:ext cx="2784501" cy="7049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/>
              <a:r>
                <a:rPr lang="cs-CZ" sz="140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Zdroj rizika (nebezpečí)</a:t>
              </a:r>
              <a:endParaRPr lang="cs-CZ" sz="1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fontAlgn="base"/>
              <a:r>
                <a:rPr lang="cs-CZ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Nebezpečná vlastnost nebezpečného činitele.</a:t>
              </a:r>
              <a:endParaRPr lang="cs-CZ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ovéPole 19">
              <a:extLst>
                <a:ext uri="{FF2B5EF4-FFF2-40B4-BE49-F238E27FC236}">
                  <a16:creationId xmlns="" xmlns:a16="http://schemas.microsoft.com/office/drawing/2014/main" id="{8A01DE0C-DC0B-4780-8BD4-79B908DFAD37}"/>
                </a:ext>
              </a:extLst>
            </p:cNvPr>
            <p:cNvSpPr txBox="1"/>
            <p:nvPr/>
          </p:nvSpPr>
          <p:spPr>
            <a:xfrm>
              <a:off x="5248798" y="1847429"/>
              <a:ext cx="1449740" cy="5394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/>
              <a:r>
                <a:rPr lang="cs-CZ" sz="140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Nebezpečný činitel</a:t>
              </a:r>
              <a:endParaRPr lang="cs-CZ" sz="1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fontAlgn="base"/>
              <a:r>
                <a:rPr lang="cs-CZ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→ břemeno.</a:t>
              </a:r>
              <a:endParaRPr lang="cs-CZ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Přímá spojnice se šipkou 14">
              <a:extLst>
                <a:ext uri="{FF2B5EF4-FFF2-40B4-BE49-F238E27FC236}">
                  <a16:creationId xmlns="" xmlns:a16="http://schemas.microsoft.com/office/drawing/2014/main" id="{E7FE7662-4FD9-4897-A476-360B2B6710D8}"/>
                </a:ext>
              </a:extLst>
            </p:cNvPr>
            <p:cNvCxnSpPr/>
            <p:nvPr/>
          </p:nvCxnSpPr>
          <p:spPr bwMode="auto">
            <a:xfrm flipH="1">
              <a:off x="4298061" y="800212"/>
              <a:ext cx="740712" cy="14943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Přímá spojnice se šipkou 15">
              <a:extLst>
                <a:ext uri="{FF2B5EF4-FFF2-40B4-BE49-F238E27FC236}">
                  <a16:creationId xmlns="" xmlns:a16="http://schemas.microsoft.com/office/drawing/2014/main" id="{68A80B98-4004-4E3E-96EF-DFEA7E49AFE6}"/>
                </a:ext>
              </a:extLst>
            </p:cNvPr>
            <p:cNvCxnSpPr/>
            <p:nvPr/>
          </p:nvCxnSpPr>
          <p:spPr bwMode="auto">
            <a:xfrm flipH="1">
              <a:off x="4301830" y="1945142"/>
              <a:ext cx="888836" cy="587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16615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="" xmlns:a16="http://schemas.microsoft.com/office/drawing/2014/main" id="{D44B3BCB-C33B-4102-BA59-80947167D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2" y="2085633"/>
            <a:ext cx="2549051" cy="20273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CD4B36-20DF-48A9-9AB2-41EA4C87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Poskytování OOPP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645949B-C701-45BA-9F56-3D81D9CD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151727"/>
          </a:xfrm>
        </p:spPr>
        <p:txBody>
          <a:bodyPr/>
          <a:lstStyle/>
          <a:p>
            <a:r>
              <a:rPr lang="cs-CZ" b="1" dirty="0"/>
              <a:t>Není-li možné rizika odstranit</a:t>
            </a:r>
            <a:r>
              <a:rPr lang="cs-CZ" dirty="0"/>
              <a:t> nebo dostatečně omezit, je zaměstnavatel </a:t>
            </a:r>
            <a:r>
              <a:rPr lang="cs-CZ" b="1" dirty="0"/>
              <a:t>povinen</a:t>
            </a:r>
            <a:r>
              <a:rPr lang="cs-CZ" dirty="0"/>
              <a:t> (prostřednictvím vedoucích zaměstnanců) </a:t>
            </a:r>
            <a:r>
              <a:rPr lang="cs-CZ" b="1" dirty="0"/>
              <a:t>poskytnout zaměstnancům OOPP </a:t>
            </a:r>
            <a:r>
              <a:rPr lang="cs-CZ" dirty="0"/>
              <a:t>(v rozsahu </a:t>
            </a:r>
            <a:r>
              <a:rPr lang="cs-CZ" dirty="0" smtClean="0"/>
              <a:t>stanoveném</a:t>
            </a:r>
            <a:r>
              <a:rPr lang="cs-CZ" dirty="0"/>
              <a:t> </a:t>
            </a:r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u="sng" dirty="0" smtClean="0">
                <a:solidFill>
                  <a:schemeClr val="tx2"/>
                </a:solidFill>
                <a:hlinkClick r:id="rId3"/>
              </a:rPr>
              <a:t>Směrnici pro </a:t>
            </a:r>
            <a:r>
              <a:rPr lang="cs-CZ" u="sng" dirty="0">
                <a:solidFill>
                  <a:schemeClr val="tx2"/>
                </a:solidFill>
                <a:hlinkClick r:id="rId3"/>
              </a:rPr>
              <a:t>Poskytování </a:t>
            </a:r>
            <a:r>
              <a:rPr lang="cs-CZ" u="sng" dirty="0" err="1" smtClean="0">
                <a:solidFill>
                  <a:schemeClr val="tx2"/>
                </a:solidFill>
                <a:hlinkClick r:id="rId3"/>
              </a:rPr>
              <a:t>OOPP</a:t>
            </a:r>
            <a:r>
              <a:rPr lang="cs-CZ" dirty="0" smtClean="0"/>
              <a:t>) . </a:t>
            </a:r>
            <a:endParaRPr lang="en-US" dirty="0"/>
          </a:p>
          <a:p>
            <a:pPr algn="just"/>
            <a:r>
              <a:rPr lang="cs-CZ" dirty="0"/>
              <a:t>Vyhodnocení rizik pro poskytování OOPP a seznam pozic, kterých se poskytování OOPP týká, naleznete ve výše uvedeném Pokynu</a:t>
            </a:r>
            <a:r>
              <a:rPr lang="en-US" dirty="0"/>
              <a:t>.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sz="1600" dirty="0" smtClean="0">
              <a:solidFill>
                <a:srgbClr val="0000DC"/>
              </a:solidFill>
            </a:endParaRPr>
          </a:p>
          <a:p>
            <a:pPr algn="just"/>
            <a:endParaRPr lang="cs-CZ" sz="1600" dirty="0">
              <a:solidFill>
                <a:srgbClr val="0000DC"/>
              </a:solidFill>
            </a:endParaRPr>
          </a:p>
          <a:p>
            <a:pPr algn="just"/>
            <a:r>
              <a:rPr lang="cs-CZ" sz="1600" dirty="0" smtClean="0">
                <a:solidFill>
                  <a:srgbClr val="0000DC"/>
                </a:solidFill>
              </a:rPr>
              <a:t>Poskytování </a:t>
            </a:r>
            <a:r>
              <a:rPr lang="cs-CZ" sz="1600" dirty="0">
                <a:solidFill>
                  <a:srgbClr val="0000DC"/>
                </a:solidFill>
              </a:rPr>
              <a:t>mycích, čisticích a dezinfekčních prostředků, ochranné nápoje</a:t>
            </a:r>
            <a:endParaRPr lang="cs-CZ" dirty="0"/>
          </a:p>
          <a:p>
            <a:pPr algn="just"/>
            <a:r>
              <a:rPr lang="cs-CZ" dirty="0"/>
              <a:t>Pro zaměstnance </a:t>
            </a:r>
            <a:r>
              <a:rPr lang="cs-CZ" dirty="0" smtClean="0"/>
              <a:t>se WC vybavují </a:t>
            </a:r>
            <a:r>
              <a:rPr lang="cs-CZ" dirty="0"/>
              <a:t>mycími prostředky (tekutá mýdla, papírové ručníky nebo elektrické </a:t>
            </a:r>
            <a:r>
              <a:rPr lang="cs-CZ" dirty="0" err="1"/>
              <a:t>osoušeče</a:t>
            </a:r>
            <a:r>
              <a:rPr lang="cs-CZ" dirty="0"/>
              <a:t> rukou).</a:t>
            </a:r>
          </a:p>
          <a:p>
            <a:pPr algn="just"/>
            <a:r>
              <a:rPr lang="cs-CZ" b="1" dirty="0" smtClean="0"/>
              <a:t>Ochranné </a:t>
            </a:r>
            <a:r>
              <a:rPr lang="cs-CZ" b="1" dirty="0"/>
              <a:t>nápoje</a:t>
            </a:r>
            <a:r>
              <a:rPr lang="cs-CZ" dirty="0"/>
              <a:t> se na základě vyhodnocení konkrétních podmínek práce na výše uvedených pracovištích neposkytují. Pro účely pitného režimu a poskytnutí první pomoci se bezplatně poskytuje pitná voda.</a:t>
            </a:r>
          </a:p>
          <a:p>
            <a:pPr algn="just"/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="" xmlns:a16="http://schemas.microsoft.com/office/drawing/2014/main" id="{F26F05F9-553C-4312-8FB3-9DAD462DE0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561" y="2387014"/>
            <a:ext cx="1132273" cy="112483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6A6E438B-4322-47E7-9EEC-36E624BCE41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25" y="2453689"/>
            <a:ext cx="1124830" cy="112483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="" xmlns:a16="http://schemas.microsoft.com/office/drawing/2014/main" id="{E9E5A6CC-DC94-4CAC-BF13-7AB331EE870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566" y="2426865"/>
            <a:ext cx="1082159" cy="109704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="" xmlns:a16="http://schemas.microsoft.com/office/drawing/2014/main" id="{E8577F91-3862-4019-A478-A3E5911416A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011" y="2438002"/>
            <a:ext cx="1061319" cy="106876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="" xmlns:a16="http://schemas.microsoft.com/office/drawing/2014/main" id="{1C48768F-4245-4256-8004-E9A8A2A8106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717" y="2430089"/>
            <a:ext cx="1054373" cy="1040480"/>
          </a:xfrm>
          <a:prstGeom prst="rect">
            <a:avLst/>
          </a:prstGeom>
        </p:spPr>
      </p:pic>
      <p:sp>
        <p:nvSpPr>
          <p:cNvPr id="27" name="Šipka doprava 24">
            <a:extLst>
              <a:ext uri="{FF2B5EF4-FFF2-40B4-BE49-F238E27FC236}">
                <a16:creationId xmlns="" xmlns:a16="http://schemas.microsoft.com/office/drawing/2014/main" id="{4D5AD340-6119-4910-AB32-D64D058F7085}"/>
              </a:ext>
            </a:extLst>
          </p:cNvPr>
          <p:cNvSpPr/>
          <p:nvPr/>
        </p:nvSpPr>
        <p:spPr>
          <a:xfrm rot="10800000">
            <a:off x="2753203" y="2874291"/>
            <a:ext cx="684723" cy="230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572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1285F8-0A32-42E3-9DD2-1F8C2055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 prací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7820F60-F7C4-49D4-9986-203E8802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míry výskytu faktorů, které mohou ovlivnit zdraví zaměstnanců, a jejich rizikovosti pro zdraví se práce zařazují do </a:t>
            </a:r>
            <a:r>
              <a:rPr lang="cs-CZ" dirty="0" smtClean="0"/>
              <a:t>jedné ze </a:t>
            </a:r>
            <a:r>
              <a:rPr lang="cs-CZ" b="1" dirty="0" smtClean="0"/>
              <a:t>čtyř </a:t>
            </a:r>
            <a:r>
              <a:rPr lang="cs-CZ" b="1" dirty="0"/>
              <a:t>kategorií</a:t>
            </a:r>
            <a:r>
              <a:rPr lang="cs-CZ" dirty="0"/>
              <a:t>.</a:t>
            </a:r>
          </a:p>
          <a:p>
            <a:r>
              <a:rPr lang="cs-CZ" dirty="0" smtClean="0"/>
              <a:t>Zaměstnanci fakulty  </a:t>
            </a:r>
            <a:r>
              <a:rPr lang="cs-CZ" dirty="0"/>
              <a:t>jsou zařazeni do  </a:t>
            </a:r>
            <a:r>
              <a:rPr lang="cs-CZ" b="1" dirty="0"/>
              <a:t>kategorie 1.</a:t>
            </a:r>
            <a:r>
              <a:rPr lang="cs-CZ" dirty="0"/>
              <a:t>, tzn. práce, při nichž dle současného poznání </a:t>
            </a:r>
            <a:r>
              <a:rPr lang="cs-CZ" b="1" dirty="0"/>
              <a:t>není pravděpodobný nepříznivý vliv na zdraví</a:t>
            </a:r>
            <a:r>
              <a:rPr lang="cs-CZ" dirty="0"/>
              <a:t> (práce nerizikové</a:t>
            </a:r>
            <a:r>
              <a:rPr lang="cs-CZ" dirty="0" smtClean="0"/>
              <a:t>). Podrobnější informace naleznete v interním dokumentu:  </a:t>
            </a:r>
            <a:r>
              <a:rPr lang="cs-CZ" u="sng" dirty="0" smtClean="0">
                <a:solidFill>
                  <a:schemeClr val="tx2"/>
                </a:solidFill>
                <a:hlinkClick r:id="rId2"/>
              </a:rPr>
              <a:t>Návrh na zařazení prací do kategorií 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5437234-C7F4-40A2-A530-A6669F5DFF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73" y="2444161"/>
            <a:ext cx="4945211" cy="4227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22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57858B4-EEC7-4955-B607-4A5913F9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Pracovnělékařské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C35D799-D13F-4107-B07B-096BC0C40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Smluvním </a:t>
            </a:r>
            <a:r>
              <a:rPr lang="cs-CZ" dirty="0"/>
              <a:t>poskytovatelem pracovnělékařských služeb </a:t>
            </a:r>
            <a:r>
              <a:rPr lang="cs-CZ" dirty="0" smtClean="0"/>
              <a:t>na MU je </a:t>
            </a:r>
            <a:r>
              <a:rPr lang="cs-CZ" b="1" dirty="0"/>
              <a:t>MUDr. Zora Hlinomazová </a:t>
            </a:r>
            <a:r>
              <a:rPr lang="cs-CZ" dirty="0"/>
              <a:t>(zdravotnické zařízení </a:t>
            </a:r>
            <a:r>
              <a:rPr lang="cs-CZ" dirty="0" smtClean="0"/>
              <a:t>UNIVMED s.r.o</a:t>
            </a:r>
            <a:r>
              <a:rPr lang="cs-CZ" dirty="0"/>
              <a:t>.).</a:t>
            </a:r>
          </a:p>
          <a:p>
            <a:r>
              <a:rPr lang="cs-CZ" dirty="0"/>
              <a:t>Zaměstnavatel (zastoupen vedoucími zaměstnanci) je povinen zajistit pracovnělékařské prohlídky zaměstnanců. Na prohlídku je zaměstnanec vysílán prostřednictvím </a:t>
            </a:r>
            <a:r>
              <a:rPr lang="cs-CZ" b="1" dirty="0"/>
              <a:t>personálního oddělení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dirty="0" smtClean="0"/>
              <a:t>Zaměstnanci fakulty </a:t>
            </a:r>
            <a:r>
              <a:rPr lang="cs-CZ" dirty="0"/>
              <a:t>jsou povinni absolvovat následující pracovnělékařské prohlídky:</a:t>
            </a:r>
          </a:p>
          <a:p>
            <a:pPr marL="971550" lvl="1" indent="-285750">
              <a:lnSpc>
                <a:spcPct val="100000"/>
              </a:lnSpc>
              <a:spcBef>
                <a:spcPts val="300"/>
              </a:spcBef>
            </a:pPr>
            <a:r>
              <a:rPr lang="cs-CZ" sz="1400" b="1" dirty="0"/>
              <a:t>vstupní,</a:t>
            </a:r>
          </a:p>
          <a:p>
            <a:pPr marL="971550" lvl="1" indent="-285750">
              <a:lnSpc>
                <a:spcPct val="100000"/>
              </a:lnSpc>
              <a:spcBef>
                <a:spcPts val="300"/>
              </a:spcBef>
            </a:pPr>
            <a:r>
              <a:rPr lang="cs-CZ" sz="1400" b="1" dirty="0"/>
              <a:t>periodickou</a:t>
            </a:r>
            <a:r>
              <a:rPr lang="cs-CZ" sz="1400" dirty="0"/>
              <a:t> – ve lhůtách </a:t>
            </a:r>
            <a:r>
              <a:rPr lang="cs-CZ" sz="1400" b="1" dirty="0"/>
              <a:t>1 krát za 6 let </a:t>
            </a:r>
            <a:r>
              <a:rPr lang="cs-CZ" sz="1400" dirty="0"/>
              <a:t>– do 50 let věku, </a:t>
            </a:r>
            <a:r>
              <a:rPr lang="cs-CZ" sz="1400" b="1" dirty="0"/>
              <a:t>1 krát za 4 roky </a:t>
            </a:r>
            <a:r>
              <a:rPr lang="cs-CZ" sz="1400" dirty="0"/>
              <a:t>– nad 50 let věku </a:t>
            </a:r>
          </a:p>
          <a:p>
            <a:pPr marL="971550" lvl="1" indent="-285750">
              <a:lnSpc>
                <a:spcPct val="100000"/>
              </a:lnSpc>
              <a:spcBef>
                <a:spcPts val="300"/>
              </a:spcBef>
            </a:pPr>
            <a:r>
              <a:rPr lang="cs-CZ" sz="1400" b="1" dirty="0"/>
              <a:t>mimořádnou</a:t>
            </a:r>
            <a:r>
              <a:rPr lang="cs-CZ" sz="1400" dirty="0"/>
              <a:t> – zejména po přerušení výkonu práce na dobu delší než 6 měs., na žádost </a:t>
            </a:r>
            <a:endParaRPr lang="cs-CZ" sz="1400" dirty="0" smtClean="0"/>
          </a:p>
          <a:p>
            <a:pPr marL="971550" lvl="1" indent="-285750">
              <a:lnSpc>
                <a:spcPct val="100000"/>
              </a:lnSpc>
              <a:spcBef>
                <a:spcPts val="300"/>
              </a:spcBef>
            </a:pPr>
            <a:r>
              <a:rPr lang="cs-CZ" sz="1400" dirty="0" smtClean="0"/>
              <a:t>zaměstnance </a:t>
            </a:r>
            <a:r>
              <a:rPr lang="cs-CZ" sz="1400" dirty="0"/>
              <a:t>či na žádost </a:t>
            </a:r>
            <a:r>
              <a:rPr lang="cs-CZ" sz="1400" dirty="0" smtClean="0"/>
              <a:t>zaměstnavatele.</a:t>
            </a:r>
            <a:endParaRPr lang="cs-CZ" sz="1200" dirty="0" smtClean="0"/>
          </a:p>
          <a:p>
            <a:pPr algn="just"/>
            <a:endParaRPr lang="cs-CZ" sz="400" dirty="0" smtClean="0"/>
          </a:p>
          <a:p>
            <a:pPr algn="just"/>
            <a:r>
              <a:rPr lang="cs-CZ" dirty="0" smtClean="0"/>
              <a:t>Pokud zaměstnanec </a:t>
            </a:r>
            <a:r>
              <a:rPr lang="cs-CZ" b="1" dirty="0" smtClean="0"/>
              <a:t>odmítne podrobit se prohlídce</a:t>
            </a:r>
            <a:r>
              <a:rPr lang="cs-CZ" dirty="0" smtClean="0"/>
              <a:t>, na kterou byl zaměstnavatelem vyslán, nebo nedoručí-li ve stanovené lhůtě zaměstnavateli posudek o zdravotní způsobilosti, </a:t>
            </a:r>
            <a:r>
              <a:rPr lang="cs-CZ" b="1" dirty="0" smtClean="0"/>
              <a:t>nemůže mu být zaměstnavatelem nadále přidělována práce</a:t>
            </a:r>
            <a:r>
              <a:rPr lang="cs-CZ" dirty="0" smtClean="0"/>
              <a:t>. Současně vzniká právo zaměstnavatele řešit vzniklou situaci v souladu s ustanovením § 52 písm. f) zákoníku práce, tzn. výpovědí pro nesplnění předpokladů pro výkon práce.</a:t>
            </a:r>
          </a:p>
          <a:p>
            <a:pPr algn="just">
              <a:spcBef>
                <a:spcPts val="1800"/>
              </a:spcBef>
            </a:pPr>
            <a:endParaRPr lang="cs-CZ" i="1" dirty="0" smtClean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54F6CAE-15DC-4F80-ACDB-2C2634CD4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06" y="2467673"/>
            <a:ext cx="415151" cy="1789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7ABB268-7282-499C-BD6D-0484B0F1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47C4014-127B-4670-8FF1-39091BF91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Pracovní úraz je </a:t>
            </a:r>
            <a:r>
              <a:rPr lang="cs-CZ" b="1" dirty="0"/>
              <a:t>poškození zdraví </a:t>
            </a:r>
            <a:r>
              <a:rPr lang="cs-CZ" dirty="0"/>
              <a:t>nebo smrt zaměstnance, došlo-li k nim nezávisle na jeho vůli krátkodobým, náhlým a násilným působením zevních vlivů </a:t>
            </a:r>
            <a:r>
              <a:rPr lang="cs-CZ" b="1" dirty="0"/>
              <a:t>při plnění pracovních úkolů </a:t>
            </a:r>
            <a:r>
              <a:rPr lang="cs-CZ" dirty="0"/>
              <a:t>nebo </a:t>
            </a:r>
            <a:r>
              <a:rPr lang="cs-CZ" b="1" dirty="0"/>
              <a:t>v přímé souvislosti s ním.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chemeClr val="tx2"/>
                </a:solidFill>
              </a:rPr>
              <a:t>Co mám dělat, stane-li se úraz? </a:t>
            </a:r>
            <a:endParaRPr lang="cs-CZ" b="1" dirty="0"/>
          </a:p>
          <a:p>
            <a:pPr marL="74295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Zajistit bezpečnost sobě i ostatním</a:t>
            </a:r>
            <a:r>
              <a:rPr lang="cs-CZ" dirty="0"/>
              <a:t> – např.: vypnout el. proud či zařízení, označit</a:t>
            </a:r>
            <a:br>
              <a:rPr lang="cs-CZ" dirty="0"/>
            </a:br>
            <a:r>
              <a:rPr lang="cs-CZ" dirty="0"/>
              <a:t>nebezpečné místo, zamezit vstupu apod.</a:t>
            </a:r>
          </a:p>
          <a:p>
            <a:pPr marL="74295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Poskytnout první pomoc</a:t>
            </a:r>
            <a:r>
              <a:rPr lang="en-US" b="1" dirty="0"/>
              <a:t>.</a:t>
            </a:r>
            <a:r>
              <a:rPr lang="cs-CZ" b="1" dirty="0"/>
              <a:t> </a:t>
            </a:r>
          </a:p>
          <a:p>
            <a:pPr lvl="2" algn="just">
              <a:lnSpc>
                <a:spcPct val="100000"/>
              </a:lnSpc>
            </a:pPr>
            <a:r>
              <a:rPr lang="cs-CZ" dirty="0"/>
              <a:t>Laická první pomoc</a:t>
            </a:r>
            <a:r>
              <a:rPr lang="en-US" dirty="0"/>
              <a:t>:</a:t>
            </a:r>
            <a:endParaRPr lang="cs-CZ" dirty="0"/>
          </a:p>
          <a:p>
            <a:pPr lvl="3" algn="just">
              <a:lnSpc>
                <a:spcPct val="100000"/>
              </a:lnSpc>
            </a:pPr>
            <a:r>
              <a:rPr lang="cs-CZ" b="1" dirty="0"/>
              <a:t>lékárnička</a:t>
            </a:r>
            <a:r>
              <a:rPr lang="cs-CZ" dirty="0"/>
              <a:t> </a:t>
            </a:r>
            <a:r>
              <a:rPr lang="cs-CZ" dirty="0" smtClean="0"/>
              <a:t>je umístěna na vrátnici</a:t>
            </a:r>
            <a:endParaRPr lang="cs-CZ" dirty="0"/>
          </a:p>
          <a:p>
            <a:pPr lvl="3" algn="just">
              <a:lnSpc>
                <a:spcPct val="100000"/>
              </a:lnSpc>
            </a:pPr>
            <a:r>
              <a:rPr lang="cs-CZ" dirty="0"/>
              <a:t>pro případ nutné </a:t>
            </a:r>
            <a:r>
              <a:rPr lang="cs-CZ" b="1" dirty="0"/>
              <a:t>resuscitace</a:t>
            </a:r>
            <a:r>
              <a:rPr lang="cs-CZ" dirty="0"/>
              <a:t> je na vrátnici také </a:t>
            </a:r>
            <a:r>
              <a:rPr lang="cs-CZ" b="1" dirty="0"/>
              <a:t>AED</a:t>
            </a:r>
            <a:r>
              <a:rPr lang="en-US" b="1" dirty="0"/>
              <a:t>.</a:t>
            </a:r>
            <a:endParaRPr lang="cs-CZ" dirty="0"/>
          </a:p>
          <a:p>
            <a:pPr lvl="2" algn="just">
              <a:lnSpc>
                <a:spcPct val="100000"/>
              </a:lnSpc>
            </a:pPr>
            <a:r>
              <a:rPr lang="cs-CZ" dirty="0"/>
              <a:t>Odborné poskytnutí první pomoci – </a:t>
            </a:r>
            <a:r>
              <a:rPr lang="cs-CZ" b="1" dirty="0"/>
              <a:t>ZZS 155</a:t>
            </a:r>
            <a:r>
              <a:rPr lang="cs-CZ" dirty="0"/>
              <a:t> (z pevné linky </a:t>
            </a:r>
            <a:r>
              <a:rPr lang="cs-CZ" dirty="0" smtClean="0"/>
              <a:t>0155)</a:t>
            </a:r>
            <a:endParaRPr lang="cs-CZ" dirty="0"/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Ponechat místo úrazu beze změn – případně pořídit fotografie, videozáznam apod.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Bezodkladně oznámit</a:t>
            </a:r>
            <a:r>
              <a:rPr lang="cs-CZ" dirty="0"/>
              <a:t> svému </a:t>
            </a:r>
            <a:r>
              <a:rPr lang="cs-CZ" b="1" dirty="0"/>
              <a:t>nadřízenému vedoucímu zaměstnanci</a:t>
            </a:r>
            <a:r>
              <a:rPr lang="cs-CZ" dirty="0"/>
              <a:t> svůj úraz, pokud to zdravotní stav dovolí, a úraz jiného zaměstnance, popřípadě úraz jiné fyzické osoby, jehož jste </a:t>
            </a:r>
            <a:r>
              <a:rPr lang="cs-CZ" dirty="0" smtClean="0"/>
              <a:t>byl/a </a:t>
            </a:r>
            <a:r>
              <a:rPr lang="cs-CZ" dirty="0"/>
              <a:t>svědkem a spolupracovat při objasňování příčin úrazu</a:t>
            </a:r>
            <a:r>
              <a:rPr lang="en-US" dirty="0"/>
              <a:t>.</a:t>
            </a:r>
            <a:endParaRPr lang="cs-CZ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Vedoucí</a:t>
            </a:r>
            <a:r>
              <a:rPr lang="cs-CZ" dirty="0"/>
              <a:t> vyšetří příčiny a okolnosti vzniku úrazu a </a:t>
            </a:r>
            <a:r>
              <a:rPr lang="cs-CZ" b="1" dirty="0"/>
              <a:t>zaeviduje</a:t>
            </a:r>
            <a:r>
              <a:rPr lang="cs-CZ" dirty="0"/>
              <a:t> jej – vyplní </a:t>
            </a:r>
            <a:r>
              <a:rPr lang="cs-CZ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informační list o </a:t>
            </a:r>
            <a:r>
              <a:rPr lang="cs-CZ" u="sng" dirty="0" smtClean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úrazu</a:t>
            </a:r>
            <a:r>
              <a:rPr lang="cs-CZ" u="sng" dirty="0" smtClean="0">
                <a:solidFill>
                  <a:schemeClr val="tx2"/>
                </a:solidFill>
              </a:rPr>
              <a:t>.  </a:t>
            </a:r>
            <a:r>
              <a:rPr lang="cs-CZ" dirty="0" smtClean="0"/>
              <a:t>Vedoucí správy objektu  </a:t>
            </a:r>
            <a:r>
              <a:rPr lang="cs-CZ" dirty="0"/>
              <a:t>neprodleně </a:t>
            </a:r>
            <a:r>
              <a:rPr lang="cs-CZ" dirty="0" smtClean="0"/>
              <a:t>zašle informační list  manažeru </a:t>
            </a:r>
            <a:r>
              <a:rPr lang="cs-CZ" dirty="0" err="1" smtClean="0"/>
              <a:t>KŘ</a:t>
            </a:r>
            <a:r>
              <a:rPr lang="cs-CZ" dirty="0" smtClean="0"/>
              <a:t>, PO a </a:t>
            </a:r>
            <a:r>
              <a:rPr lang="cs-CZ" dirty="0" err="1" smtClean="0"/>
              <a:t>BOZP</a:t>
            </a:r>
            <a:r>
              <a:rPr lang="cs-CZ" dirty="0" smtClean="0"/>
              <a:t> MU. </a:t>
            </a:r>
            <a:r>
              <a:rPr lang="cs-CZ" dirty="0"/>
              <a:t>V případě vzniku pracovní neschopnosti vyhotoví vedoucí pracoviště </a:t>
            </a:r>
            <a:r>
              <a:rPr lang="cs-CZ" dirty="0" smtClean="0"/>
              <a:t> v spolupráci</a:t>
            </a:r>
            <a:r>
              <a:rPr lang="cs-CZ" dirty="0"/>
              <a:t> </a:t>
            </a:r>
            <a:r>
              <a:rPr lang="cs-CZ" dirty="0" smtClean="0"/>
              <a:t>s </a:t>
            </a:r>
            <a:r>
              <a:rPr lang="cs-CZ" dirty="0"/>
              <a:t>referentem BOZP a PO </a:t>
            </a:r>
            <a:r>
              <a:rPr lang="cs-CZ" dirty="0" smtClean="0"/>
              <a:t>fakulty </a:t>
            </a:r>
            <a:r>
              <a:rPr lang="cs-CZ" u="sng" dirty="0" smtClean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lc="http://schemas.openxmlformats.org/drawingml/2006/lockedCanvas" xmlns="" xmlns:ahyp="http://schemas.microsoft.com/office/drawing/2018/hyperlinkcolor" val="tx"/>
                    </a:ext>
                  </a:extLst>
                </a:hlinkClick>
              </a:rPr>
              <a:t>záznam o úrazu </a:t>
            </a:r>
            <a:r>
              <a:rPr lang="cs-CZ" u="sng" dirty="0" smtClean="0">
                <a:solidFill>
                  <a:schemeClr val="tx2"/>
                </a:solidFill>
              </a:rPr>
              <a:t>.</a:t>
            </a:r>
            <a:endParaRPr lang="cs-CZ" dirty="0"/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Vedoucí je povinen přijmout </a:t>
            </a:r>
            <a:r>
              <a:rPr lang="cs-CZ" b="1" dirty="0"/>
              <a:t>opatření proti opakování úrazu</a:t>
            </a:r>
            <a:r>
              <a:rPr lang="cs-CZ" dirty="0"/>
              <a:t>. </a:t>
            </a:r>
          </a:p>
          <a:p>
            <a:pPr marL="400050" indent="-342900" algn="just">
              <a:buFont typeface="+mj-lt"/>
              <a:buAutoNum type="arabicPeriod"/>
            </a:pPr>
            <a:endParaRPr lang="cs-CZ" dirty="0"/>
          </a:p>
          <a:p>
            <a:pPr marL="400050" indent="-342900" algn="just">
              <a:buFont typeface="+mj-lt"/>
              <a:buAutoNum type="arabicPeriod"/>
            </a:pPr>
            <a:endParaRPr lang="cs-CZ" dirty="0"/>
          </a:p>
          <a:p>
            <a:pPr marL="342900" indent="-342900" algn="just">
              <a:buFont typeface="+mj-lt"/>
              <a:buAutoNum type="arabicPeriod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78039346-5E26-4C7C-A80A-FC0F7FBDF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832" y="1289280"/>
            <a:ext cx="2354103" cy="1872297"/>
          </a:xfrm>
          <a:prstGeom prst="rect">
            <a:avLst/>
          </a:prstGeom>
        </p:spPr>
      </p:pic>
      <p:sp>
        <p:nvSpPr>
          <p:cNvPr id="7" name="Textové pole 1052">
            <a:extLst>
              <a:ext uri="{FF2B5EF4-FFF2-40B4-BE49-F238E27FC236}">
                <a16:creationId xmlns="" xmlns:a16="http://schemas.microsoft.com/office/drawing/2014/main" id="{ECA4884D-9DD2-40C8-924D-1FB5083513DC}"/>
              </a:ext>
            </a:extLst>
          </p:cNvPr>
          <p:cNvSpPr txBox="1"/>
          <p:nvPr/>
        </p:nvSpPr>
        <p:spPr>
          <a:xfrm>
            <a:off x="9014046" y="2819201"/>
            <a:ext cx="2287677" cy="369332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cs-CZ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Použití </a:t>
            </a:r>
            <a:r>
              <a:rPr lang="cs-CZ" sz="1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utomatického </a:t>
            </a:r>
            <a:r>
              <a:rPr lang="cs-CZ" sz="1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xterního </a:t>
            </a:r>
            <a:r>
              <a:rPr lang="cs-CZ" sz="1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cs-CZ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efibrilátoru</a:t>
            </a:r>
            <a:endParaRPr lang="cs-CZ" sz="9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1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6F9572C-1A2F-4147-B425-C3BF56E9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v dopravě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5E813C1-63D0-4184-BF95-ED0023D57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Zákon č. 361/2000 Sb., o provozu na pozemních komunikacích, </a:t>
            </a:r>
            <a:r>
              <a:rPr lang="cs-CZ" dirty="0"/>
              <a:t>ve znění pozdějších předpisů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Chodec musí užívat především </a:t>
            </a:r>
            <a:r>
              <a:rPr lang="cs-CZ" b="1" dirty="0"/>
              <a:t>chodníku</a:t>
            </a:r>
            <a:r>
              <a:rPr lang="cs-CZ" dirty="0"/>
              <a:t> pro chodce</a:t>
            </a:r>
            <a:r>
              <a:rPr lang="sk-SK" dirty="0"/>
              <a:t>.</a:t>
            </a:r>
            <a:endParaRPr lang="cs-CZ" dirty="0"/>
          </a:p>
          <a:p>
            <a:pPr lvl="1">
              <a:lnSpc>
                <a:spcPct val="100000"/>
              </a:lnSpc>
            </a:pPr>
            <a:r>
              <a:rPr lang="cs-CZ" dirty="0"/>
              <a:t>Kde není chodník nebo je-li neschůdný, chodí se po </a:t>
            </a:r>
            <a:r>
              <a:rPr lang="cs-CZ" b="1" dirty="0"/>
              <a:t>levé krajnici</a:t>
            </a:r>
            <a:r>
              <a:rPr lang="cs-CZ" dirty="0"/>
              <a:t>, a kde</a:t>
            </a:r>
            <a:br>
              <a:rPr lang="cs-CZ" dirty="0"/>
            </a:br>
            <a:r>
              <a:rPr lang="cs-CZ" dirty="0"/>
              <a:t>není krajnice nebo je-li neschůdná, chodí se co nejblíže při levém okraji vozovky</a:t>
            </a:r>
            <a:r>
              <a:rPr lang="sk-SK" dirty="0"/>
              <a:t>.</a:t>
            </a:r>
            <a:endParaRPr lang="cs-CZ" dirty="0"/>
          </a:p>
          <a:p>
            <a:pPr lvl="1">
              <a:lnSpc>
                <a:spcPct val="100000"/>
              </a:lnSpc>
            </a:pPr>
            <a:r>
              <a:rPr lang="cs-CZ" dirty="0"/>
              <a:t>Je-li blíže než 50 m křižovatka s řízeným provozem, </a:t>
            </a:r>
            <a:r>
              <a:rPr lang="cs-CZ" b="1" dirty="0"/>
              <a:t>přechod pro chodce</a:t>
            </a:r>
            <a:r>
              <a:rPr lang="cs-CZ" dirty="0"/>
              <a:t>, místo</a:t>
            </a:r>
            <a:br>
              <a:rPr lang="cs-CZ" dirty="0"/>
            </a:br>
            <a:r>
              <a:rPr lang="cs-CZ" dirty="0"/>
              <a:t>pro přecházení vozovky, nadchod nebo podchod, musí chodec přecházet jen </a:t>
            </a:r>
            <a:br>
              <a:rPr lang="cs-CZ" dirty="0"/>
            </a:br>
            <a:r>
              <a:rPr lang="cs-CZ" dirty="0"/>
              <a:t>na těchto místech. Na přechodu pro chodce se chodí vpravo.</a:t>
            </a:r>
            <a:br>
              <a:rPr lang="cs-CZ" dirty="0"/>
            </a:b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Základní požadavky na řízení motorového vozidla (služebního i soukromého):</a:t>
            </a:r>
            <a:endParaRPr lang="cs-CZ" b="1" u="sng" dirty="0"/>
          </a:p>
          <a:p>
            <a:pPr lvl="1">
              <a:lnSpc>
                <a:spcPct val="100000"/>
              </a:lnSpc>
            </a:pPr>
            <a:r>
              <a:rPr lang="cs-CZ" dirty="0" smtClean="0"/>
              <a:t>řádné </a:t>
            </a:r>
            <a:r>
              <a:rPr lang="cs-CZ" dirty="0"/>
              <a:t>seznámení s návodem k obsluze </a:t>
            </a:r>
            <a:r>
              <a:rPr lang="cs-CZ" dirty="0" smtClean="0"/>
              <a:t>vozidla,</a:t>
            </a:r>
            <a:endParaRPr lang="cs-CZ" dirty="0"/>
          </a:p>
          <a:p>
            <a:pPr lvl="1">
              <a:lnSpc>
                <a:spcPct val="100000"/>
              </a:lnSpc>
            </a:pPr>
            <a:r>
              <a:rPr lang="cs-CZ" dirty="0"/>
              <a:t>zaměstnanec je povinen dodržovat maximální dobu řízení, tj. 4,5 hodiny, pak</a:t>
            </a:r>
          </a:p>
          <a:p>
            <a:pPr lvl="2">
              <a:lnSpc>
                <a:spcPct val="100000"/>
              </a:lnSpc>
            </a:pPr>
            <a:r>
              <a:rPr lang="cs-CZ" b="1" dirty="0"/>
              <a:t>bezpečnostní přestávka </a:t>
            </a:r>
            <a:r>
              <a:rPr lang="cs-CZ" dirty="0"/>
              <a:t>v trvání nejméně 30 minut, </a:t>
            </a:r>
          </a:p>
          <a:p>
            <a:pPr lvl="2">
              <a:lnSpc>
                <a:spcPct val="100000"/>
              </a:lnSpc>
            </a:pPr>
            <a:r>
              <a:rPr lang="cs-CZ" dirty="0"/>
              <a:t>během bezpečnostní přestávky nesmí řidič vykonávat </a:t>
            </a:r>
            <a:r>
              <a:rPr lang="cs-CZ" b="1" dirty="0"/>
              <a:t>žádnou činnost </a:t>
            </a:r>
            <a:r>
              <a:rPr lang="cs-CZ" dirty="0"/>
              <a:t>vyplývající z jeho pracovních povinností.</a:t>
            </a:r>
          </a:p>
          <a:p>
            <a:pPr lvl="1"/>
            <a:endParaRPr lang="cs-CZ" dirty="0"/>
          </a:p>
          <a:p>
            <a:pPr marL="57150" indent="0">
              <a:buNone/>
            </a:pPr>
            <a:r>
              <a:rPr lang="cs-CZ" b="1" dirty="0"/>
              <a:t>Při ztrátě zdravotní způsobilosti</a:t>
            </a:r>
            <a:r>
              <a:rPr lang="cs-CZ" dirty="0"/>
              <a:t> k řízení motorových vozidel je zaměstnanec povinen neprodleně ohlásit tuto skutečnost svému nadřízenému zaměstnanci.</a:t>
            </a:r>
          </a:p>
          <a:p>
            <a:pPr marL="5715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8BFF4A8-EE29-48D6-8235-151F038C0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52" y="885706"/>
            <a:ext cx="1900236" cy="1904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04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ZP">
  <a:themeElements>
    <a:clrScheme name="barvy motiv">
      <a:dk1>
        <a:sysClr val="windowText" lastClr="000000"/>
      </a:dk1>
      <a:lt1>
        <a:sysClr val="window" lastClr="FFFFFF"/>
      </a:lt1>
      <a:dk2>
        <a:srgbClr val="0000DC"/>
      </a:dk2>
      <a:lt2>
        <a:srgbClr val="9100DC"/>
      </a:lt2>
      <a:accent1>
        <a:srgbClr val="F01928"/>
      </a:accent1>
      <a:accent2>
        <a:srgbClr val="FF7300"/>
      </a:accent2>
      <a:accent3>
        <a:srgbClr val="00AF3F"/>
      </a:accent3>
      <a:accent4>
        <a:srgbClr val="F2D45C"/>
      </a:accent4>
      <a:accent5>
        <a:srgbClr val="4BC8FF"/>
      </a:accent5>
      <a:accent6>
        <a:srgbClr val="70AF3F"/>
      </a:accent6>
      <a:hlink>
        <a:srgbClr val="0000DC"/>
      </a:hlink>
      <a:folHlink>
        <a:srgbClr val="000070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OZP" id="{9C091266-7837-450D-AF9D-824A7E0E64BC}" vid="{EF1AE5D3-4F6D-4F05-9F4C-012A4F65678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16525</TotalTime>
  <Words>1405</Words>
  <Application>Microsoft Office PowerPoint</Application>
  <PresentationFormat>Vlastní</PresentationFormat>
  <Paragraphs>294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BOZP</vt:lpstr>
      <vt:lpstr>Úvod</vt:lpstr>
      <vt:lpstr>Základní právní a ostatní předpisy k zajištění BOZP </vt:lpstr>
      <vt:lpstr>Prevence rizik</vt:lpstr>
      <vt:lpstr>Prevence rizik</vt:lpstr>
      <vt:lpstr>Poskytování OOPP </vt:lpstr>
      <vt:lpstr>Kategorizace prací</vt:lpstr>
      <vt:lpstr>Pracovnělékařské služby</vt:lpstr>
      <vt:lpstr>Úrazy</vt:lpstr>
      <vt:lpstr>Bezpečnost v dopravě</vt:lpstr>
      <vt:lpstr> Pracovní podmínky žen </vt:lpstr>
      <vt:lpstr>Skladování, ruční manipulace s břemeny</vt:lpstr>
      <vt:lpstr>Zásady správné a bezpečné manipulace s břemeny</vt:lpstr>
      <vt:lpstr>Práce ve výškách – žebříky, schůdky</vt:lpstr>
      <vt:lpstr>Pořádek na pracovišti, třídění odpadů</vt:lpstr>
      <vt:lpstr>Zákazy, příkazy a pokyny pro bezpečný pohyb a pobyt v objektu</vt:lpstr>
      <vt:lpstr>Základní právní a ostatní předpisy k zajištění PO</vt:lpstr>
      <vt:lpstr>Mimořádné události – požár, výbuch</vt:lpstr>
      <vt:lpstr>Evakuace  </vt:lpstr>
      <vt:lpstr>Evakuace osob</vt:lpstr>
      <vt:lpstr>Úniková cesta - závada</vt:lpstr>
      <vt:lpstr>Volný přistup k nouzovým východu - závada </vt:lpstr>
      <vt:lpstr>Požární dveře</vt:lpstr>
      <vt:lpstr>Požární dveře musí být zavřené a funkční - závada</vt:lpstr>
      <vt:lpstr>Požární dveře musí být zavřené a funkční - závada</vt:lpstr>
      <vt:lpstr>Otevřené požární dveře  - zakouřená úniková cesta </vt:lpstr>
      <vt:lpstr>Činností, u nichž hrozí nebezpečí vzniku požáru </vt:lpstr>
      <vt:lpstr>Požárně bezpečnostní zařízení –  V objektu fakulty se nachází tato požárně bezpečnostní zařízení a prostředky pro zjištění a zdolávání požáru:                                          </vt:lpstr>
      <vt:lpstr>Požárně bezpečnostní zařízení –  V objektu fakulty se nachází tato požárně bezpečnostní zařízení a prostředky pro zjištění a zdolávání požáru:</vt:lpstr>
      <vt:lpstr>Požárně bezpečnostní zařízení –  V objektu fakulty se nachází tato požárně bezpečnostní zařízení a prostředky pro zjištění a zdolávání požáru:</vt:lpstr>
      <vt:lpstr>Požárně bezpečnostní zařízení –  V objektu fakulty se nachází tato požárně bezpečnostní zařízení a prostředky pro zjištění a zdolávání požáru:</vt:lpstr>
      <vt:lpstr>Požárně bezpečnostní zařízení –  V objektu fakulty se nachází tato požárně bezpečnostní zařízení a prostředky pro zjištění a zdolávání požáru:</vt:lpstr>
      <vt:lpstr>Konec školení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Michalková</dc:creator>
  <cp:lastModifiedBy>Dragan</cp:lastModifiedBy>
  <cp:revision>177</cp:revision>
  <dcterms:created xsi:type="dcterms:W3CDTF">2019-04-29T11:20:07Z</dcterms:created>
  <dcterms:modified xsi:type="dcterms:W3CDTF">2019-10-19T17:00:11Z</dcterms:modified>
</cp:coreProperties>
</file>