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86" r:id="rId2"/>
    <p:sldId id="382" r:id="rId3"/>
    <p:sldId id="383" r:id="rId4"/>
    <p:sldId id="384" r:id="rId5"/>
    <p:sldId id="387" r:id="rId6"/>
    <p:sldId id="373" r:id="rId7"/>
    <p:sldId id="356" r:id="rId8"/>
    <p:sldId id="36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0000"/>
    <a:srgbClr val="FF6600"/>
    <a:srgbClr val="66FF66"/>
    <a:srgbClr val="00FFFF"/>
    <a:srgbClr val="66FF33"/>
    <a:srgbClr val="FFCC66"/>
    <a:srgbClr val="FFFF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0301" autoAdjust="0"/>
    <p:restoredTop sz="94660"/>
  </p:normalViewPr>
  <p:slideViewPr>
    <p:cSldViewPr>
      <p:cViewPr>
        <p:scale>
          <a:sx n="90" d="100"/>
          <a:sy n="90" d="100"/>
        </p:scale>
        <p:origin x="-702" y="-6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37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02B0459-7177-4782-AFD3-F41CF0B97B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B596AE-A1B8-4D42-8E10-6A9E0988FE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AA10-A054-4658-9DD9-C81C144840C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06568-9E1A-4A1C-A40C-755E8E29452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AF96-13DB-4410-84B5-1D7FDE186E5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CF32D-325C-482B-8FBD-B290711373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60D89-1277-4D57-B3B3-AA010485573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0BB00-9338-42A7-AFD1-CB8A8CE8497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9E589-39F9-4990-BC45-BAFF48A1430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4F16DE-11C5-44FE-9929-D14F371C41B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9FE74-6224-4B62-9F46-1212106BB1C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9F99DA-4D5B-41A6-AF56-8A1214A5D47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A442F8-AC97-4E10-85E5-7B9F5966E06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C30A455-30E2-4F1E-8B20-66FE3C00521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85800" y="-285776"/>
            <a:ext cx="7772400" cy="1033463"/>
          </a:xfrm>
        </p:spPr>
        <p:txBody>
          <a:bodyPr/>
          <a:lstStyle/>
          <a:p>
            <a:r>
              <a:rPr lang="cs-CZ" dirty="0" smtClean="0">
                <a:solidFill>
                  <a:srgbClr val="FFFF00"/>
                </a:solidFill>
              </a:rPr>
              <a:t>Registrace v systému INDARES</a:t>
            </a: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642918"/>
            <a:ext cx="9144000" cy="6218238"/>
          </a:xfrm>
          <a:noFill/>
        </p:spPr>
      </p:pic>
      <p:sp>
        <p:nvSpPr>
          <p:cNvPr id="15364" name="Blesk 4"/>
          <p:cNvSpPr>
            <a:spLocks noChangeArrowheads="1"/>
          </p:cNvSpPr>
          <p:nvPr/>
        </p:nvSpPr>
        <p:spPr bwMode="auto">
          <a:xfrm>
            <a:off x="142846" y="3286126"/>
            <a:ext cx="214312" cy="357188"/>
          </a:xfrm>
          <a:prstGeom prst="lightningBol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6387" name="Picture 2" descr="C:\DOCUME~1\mitas\LOCALS~1\Temp\msohtmlclip1\01\clip_image00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1438" y="303213"/>
            <a:ext cx="9010650" cy="6340475"/>
          </a:xfrm>
          <a:noFill/>
        </p:spPr>
      </p:pic>
      <p:sp>
        <p:nvSpPr>
          <p:cNvPr id="4" name="TextovéPole 3"/>
          <p:cNvSpPr txBox="1"/>
          <p:nvPr/>
        </p:nvSpPr>
        <p:spPr>
          <a:xfrm>
            <a:off x="5572125" y="3143250"/>
            <a:ext cx="3214688" cy="12001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cs-CZ" dirty="0">
                <a:solidFill>
                  <a:srgbClr val="C00000"/>
                </a:solidFill>
              </a:rPr>
              <a:t>Vyplňte si své osobní údaje, toto je jenom příklad!!!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17413" name="Picture 5" descr="C:\Documents and Settings\mitas\Plocha\INDARES\EXPRodinyJ2009\RegNovy_lidi_step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137" y="1785926"/>
            <a:ext cx="9240607" cy="32147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52" name="Picture 20" descr="C:\Documents and Settings\mitas\Plocha\INDARES\EXPRodinyJ2009\Brno\RegNovy_lidi_step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-50923"/>
            <a:ext cx="7715304" cy="6959847"/>
          </a:xfrm>
          <a:prstGeom prst="rect">
            <a:avLst/>
          </a:prstGeom>
          <a:noFill/>
        </p:spPr>
      </p:pic>
      <p:sp>
        <p:nvSpPr>
          <p:cNvPr id="18437" name="Zaoblený obdélník 5"/>
          <p:cNvSpPr>
            <a:spLocks noChangeArrowheads="1"/>
          </p:cNvSpPr>
          <p:nvPr/>
        </p:nvSpPr>
        <p:spPr bwMode="auto">
          <a:xfrm>
            <a:off x="1285852" y="2714620"/>
            <a:ext cx="2857520" cy="285752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cs-CZ"/>
          </a:p>
        </p:txBody>
      </p:sp>
      <p:sp>
        <p:nvSpPr>
          <p:cNvPr id="21" name="TextovéPole 20"/>
          <p:cNvSpPr txBox="1"/>
          <p:nvPr/>
        </p:nvSpPr>
        <p:spPr>
          <a:xfrm>
            <a:off x="5572125" y="2071678"/>
            <a:ext cx="2643213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cs-CZ" dirty="0" smtClean="0">
                <a:solidFill>
                  <a:srgbClr val="C00000"/>
                </a:solidFill>
              </a:rPr>
              <a:t>Zaregistrujte se tam, kam spadá regionální působnost studenta univerzity, který za vámi přišel!!!</a:t>
            </a:r>
            <a:endParaRPr lang="cs-CZ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5"/>
          <p:cNvSpPr>
            <a:spLocks noGrp="1"/>
          </p:cNvSpPr>
          <p:nvPr>
            <p:ph sz="half" idx="1"/>
          </p:nvPr>
        </p:nvSpPr>
        <p:spPr>
          <a:xfrm>
            <a:off x="214313" y="1981200"/>
            <a:ext cx="8929687" cy="1590675"/>
          </a:xfrm>
        </p:spPr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Přehledné informace o pohybové aktivitě a její skladbě</a:t>
            </a:r>
          </a:p>
          <a:p>
            <a:r>
              <a:rPr lang="cs-CZ" smtClean="0">
                <a:solidFill>
                  <a:srgbClr val="FFFF00"/>
                </a:solidFill>
              </a:rPr>
              <a:t>Porovnávání vlastních výsledků s ostatními členy dané skupiny</a:t>
            </a:r>
          </a:p>
        </p:txBody>
      </p:sp>
      <p:sp>
        <p:nvSpPr>
          <p:cNvPr id="20483" name="Zástupný symbol pro obsah 8"/>
          <p:cNvSpPr>
            <a:spLocks noGrp="1"/>
          </p:cNvSpPr>
          <p:nvPr>
            <p:ph sz="half" idx="2"/>
          </p:nvPr>
        </p:nvSpPr>
        <p:spPr>
          <a:xfrm>
            <a:off x="190500" y="3429000"/>
            <a:ext cx="3452813" cy="2000250"/>
          </a:xfrm>
        </p:spPr>
        <p:txBody>
          <a:bodyPr/>
          <a:lstStyle/>
          <a:p>
            <a:r>
              <a:rPr lang="cs-CZ" smtClean="0">
                <a:solidFill>
                  <a:srgbClr val="FFFF00"/>
                </a:solidFill>
              </a:rPr>
              <a:t>Stanovování vlastních cílů a kontrola jejich plnění</a:t>
            </a:r>
            <a:endParaRPr lang="cs-CZ" smtClean="0"/>
          </a:p>
          <a:p>
            <a:endParaRPr lang="cs-CZ" smtClean="0"/>
          </a:p>
        </p:txBody>
      </p:sp>
      <p:sp>
        <p:nvSpPr>
          <p:cNvPr id="20484" name="Text Box 7"/>
          <p:cNvSpPr txBox="1">
            <a:spLocks noChangeArrowheads="1"/>
          </p:cNvSpPr>
          <p:nvPr/>
        </p:nvSpPr>
        <p:spPr bwMode="auto">
          <a:xfrm>
            <a:off x="73025" y="115888"/>
            <a:ext cx="86423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4000" b="1" dirty="0">
                <a:solidFill>
                  <a:schemeClr val="bg1"/>
                </a:solidFill>
              </a:rPr>
              <a:t>Co získáte z monitorování </a:t>
            </a:r>
            <a:r>
              <a:rPr lang="cs-CZ" sz="4000" b="1" dirty="0" smtClean="0">
                <a:solidFill>
                  <a:schemeClr val="bg1"/>
                </a:solidFill>
              </a:rPr>
              <a:t>pedometrem a </a:t>
            </a:r>
            <a:r>
              <a:rPr lang="cs-CZ" sz="4000" b="1" dirty="0">
                <a:solidFill>
                  <a:schemeClr val="bg1"/>
                </a:solidFill>
              </a:rPr>
              <a:t>zápisem na INDARES?</a:t>
            </a:r>
          </a:p>
        </p:txBody>
      </p:sp>
      <p:pic>
        <p:nvPicPr>
          <p:cNvPr id="20485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24163" y="3214688"/>
            <a:ext cx="6319837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0963"/>
            <a:ext cx="7772400" cy="97155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Pedometr YAMAX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25538"/>
            <a:ext cx="8893175" cy="573246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Naučte se </a:t>
            </a:r>
            <a:r>
              <a:rPr lang="cs-CZ" b="1" u="sng" dirty="0" smtClean="0">
                <a:solidFill>
                  <a:srgbClr val="FF0000"/>
                </a:solidFill>
              </a:rPr>
              <a:t>nastavit</a:t>
            </a:r>
            <a:r>
              <a:rPr lang="cs-CZ" dirty="0" smtClean="0">
                <a:solidFill>
                  <a:srgbClr val="FFFF00"/>
                </a:solidFill>
              </a:rPr>
              <a:t> si pedometr podle svých osobních údajů (vaše hmotnost).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Držte se přiloženého návodu a nastavte si na pedometru správnou </a:t>
            </a:r>
            <a:r>
              <a:rPr lang="cs-CZ" b="1" u="sng" dirty="0" smtClean="0">
                <a:solidFill>
                  <a:srgbClr val="FF0000"/>
                </a:solidFill>
              </a:rPr>
              <a:t>délku kroku</a:t>
            </a:r>
            <a:r>
              <a:rPr lang="cs-CZ" dirty="0" smtClean="0">
                <a:solidFill>
                  <a:srgbClr val="FFFF00"/>
                </a:solidFill>
              </a:rPr>
              <a:t> (70 cm) a svoji vlastní </a:t>
            </a:r>
            <a:r>
              <a:rPr lang="cs-CZ" b="1" u="sng" dirty="0" smtClean="0">
                <a:solidFill>
                  <a:srgbClr val="FF0000"/>
                </a:solidFill>
              </a:rPr>
              <a:t>hmotnost</a:t>
            </a:r>
            <a:r>
              <a:rPr lang="cs-CZ" b="1" dirty="0" smtClean="0">
                <a:solidFill>
                  <a:srgbClr val="FFFF00"/>
                </a:solidFill>
              </a:rPr>
              <a:t> </a:t>
            </a:r>
            <a:r>
              <a:rPr lang="cs-CZ" dirty="0" smtClean="0">
                <a:solidFill>
                  <a:srgbClr val="FFFF00"/>
                </a:solidFill>
              </a:rPr>
              <a:t>(naučte se přístroj nastavovat).</a:t>
            </a:r>
            <a:endParaRPr lang="cs-CZ" b="1" dirty="0" smtClean="0">
              <a:solidFill>
                <a:srgbClr val="FFFF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dirty="0" smtClean="0">
                <a:solidFill>
                  <a:srgbClr val="FFFF00"/>
                </a:solidFill>
              </a:rPr>
              <a:t>Podívejte se, jak se přístroj nosí, dodržujte to! (nesprávné nošení znamená ochuzení záznamu).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u="sng" dirty="0" smtClean="0">
                <a:solidFill>
                  <a:srgbClr val="FF0000"/>
                </a:solidFill>
              </a:rPr>
              <a:t>Zapisujte si co nejpodrobněji</a:t>
            </a:r>
            <a:r>
              <a:rPr lang="cs-CZ" dirty="0" smtClean="0">
                <a:solidFill>
                  <a:srgbClr val="FFFF00"/>
                </a:solidFill>
              </a:rPr>
              <a:t> do záznamového archu a </a:t>
            </a:r>
            <a:r>
              <a:rPr lang="cs-CZ" dirty="0" err="1" smtClean="0">
                <a:solidFill>
                  <a:srgbClr val="FFFF00"/>
                </a:solidFill>
              </a:rPr>
              <a:t>INDARESu</a:t>
            </a:r>
            <a:r>
              <a:rPr lang="cs-CZ" dirty="0" smtClean="0">
                <a:solidFill>
                  <a:srgbClr val="FFFF00"/>
                </a:solidFill>
              </a:rPr>
              <a:t> všechny aktivity, zpětná vazba pro vás bude přesnější! Nezapomeňte </a:t>
            </a:r>
            <a:r>
              <a:rPr lang="cs-CZ" u="sng" dirty="0" smtClean="0">
                <a:solidFill>
                  <a:srgbClr val="FFFF00"/>
                </a:solidFill>
              </a:rPr>
              <a:t>vyplnit všechny údaje potřebné pro zadávání</a:t>
            </a:r>
            <a:r>
              <a:rPr lang="cs-CZ" dirty="0" smtClean="0">
                <a:solidFill>
                  <a:srgbClr val="FFFF00"/>
                </a:solidFill>
              </a:rPr>
              <a:t> (jméno a příjmení, hmotnost, výška, věk, pohlaví).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6" name="Picture 4" descr="doporuceni"/>
          <p:cNvPicPr>
            <a:picLocks noChangeAspect="1" noChangeArrowheads="1"/>
          </p:cNvPicPr>
          <p:nvPr/>
        </p:nvPicPr>
        <p:blipFill>
          <a:blip r:embed="rId2"/>
          <a:srcRect t="14679"/>
          <a:stretch>
            <a:fillRect/>
          </a:stretch>
        </p:blipFill>
        <p:spPr bwMode="auto">
          <a:xfrm>
            <a:off x="0" y="1412875"/>
            <a:ext cx="91440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395288" y="130175"/>
            <a:ext cx="82454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200" b="1">
                <a:solidFill>
                  <a:schemeClr val="bg1"/>
                </a:solidFill>
              </a:rPr>
              <a:t>Vybraná zdravotní doporučení pro týdenní pohybovou aktivitu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8" name="Rectangle 4"/>
          <p:cNvSpPr>
            <a:spLocks noChangeArrowheads="1"/>
          </p:cNvSpPr>
          <p:nvPr/>
        </p:nvSpPr>
        <p:spPr bwMode="auto">
          <a:xfrm>
            <a:off x="0" y="1196975"/>
            <a:ext cx="9144000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FFFF00"/>
                </a:solidFill>
              </a:rPr>
              <a:t>Celodenní </a:t>
            </a:r>
            <a:r>
              <a:rPr lang="cs-CZ" sz="3200">
                <a:solidFill>
                  <a:srgbClr val="FF0000"/>
                </a:solidFill>
              </a:rPr>
              <a:t>pobyt v bytě</a:t>
            </a:r>
            <a:r>
              <a:rPr lang="cs-CZ" sz="3200">
                <a:solidFill>
                  <a:srgbClr val="FFFF00"/>
                </a:solidFill>
              </a:rPr>
              <a:t> s pohybem omezujícím se pouze na chůzi mezi ledničkou, televizí, sociálním zařízením, koupelnou a postelí – může představovat jen  </a:t>
            </a:r>
            <a:r>
              <a:rPr lang="cs-CZ" sz="3200" b="1" u="sng">
                <a:solidFill>
                  <a:srgbClr val="FF0000"/>
                </a:solidFill>
              </a:rPr>
              <a:t>2000 kroků</a:t>
            </a:r>
            <a:r>
              <a:rPr lang="cs-CZ" sz="3200">
                <a:solidFill>
                  <a:srgbClr val="FFFF00"/>
                </a:solidFill>
              </a:rPr>
              <a:t>.</a:t>
            </a:r>
            <a:r>
              <a:rPr lang="cs-CZ" sz="2800">
                <a:solidFill>
                  <a:srgbClr val="FFFF00"/>
                </a:solidFill>
              </a:rPr>
              <a:t>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cs-CZ" sz="1400">
              <a:solidFill>
                <a:srgbClr val="FFFF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FFFF00"/>
                </a:solidFill>
              </a:rPr>
              <a:t>Denní počet kolem </a:t>
            </a:r>
            <a:r>
              <a:rPr lang="cs-CZ" sz="3200" b="1" u="sng">
                <a:solidFill>
                  <a:srgbClr val="FF0000"/>
                </a:solidFill>
              </a:rPr>
              <a:t>5500 kroků</a:t>
            </a:r>
            <a:r>
              <a:rPr lang="cs-CZ" sz="3200">
                <a:solidFill>
                  <a:srgbClr val="FFFF00"/>
                </a:solidFill>
              </a:rPr>
              <a:t> zahrnuje pobyt v bytě s prováděním domácích prací nebo cestu do a ze školy (resp. sedavého zaměstnání).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cs-CZ" sz="1400">
              <a:solidFill>
                <a:srgbClr val="FFFF00"/>
              </a:solidFill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3200">
                <a:solidFill>
                  <a:srgbClr val="FF0000"/>
                </a:solidFill>
              </a:rPr>
              <a:t>Vysoce intenzivní tréninkové</a:t>
            </a:r>
            <a:r>
              <a:rPr lang="cs-CZ" sz="3200">
                <a:solidFill>
                  <a:srgbClr val="FFFF00"/>
                </a:solidFill>
              </a:rPr>
              <a:t> fotbalové či basketbalové utkání v tělocvičně s průměrným čistým časem hry v rozmezí 60 až 75 minut představuje </a:t>
            </a:r>
            <a:r>
              <a:rPr lang="cs-CZ" sz="3200" b="1" u="sng">
                <a:solidFill>
                  <a:srgbClr val="FF0000"/>
                </a:solidFill>
              </a:rPr>
              <a:t>4000-7000 kroků</a:t>
            </a:r>
            <a:r>
              <a:rPr lang="cs-CZ" sz="320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27651" name="Text Box 6"/>
          <p:cNvSpPr txBox="1">
            <a:spLocks noChangeArrowheads="1"/>
          </p:cNvSpPr>
          <p:nvPr/>
        </p:nvSpPr>
        <p:spPr bwMode="auto">
          <a:xfrm>
            <a:off x="360363" y="115888"/>
            <a:ext cx="8604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>
                <a:solidFill>
                  <a:schemeClr val="bg1"/>
                </a:solidFill>
              </a:rPr>
              <a:t>Příklady počtu kroků v různých situacích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8" grpId="0"/>
    </p:bldLst>
  </p:timing>
</p:sld>
</file>

<file path=ppt/theme/theme1.xml><?xml version="1.0" encoding="utf-8"?>
<a:theme xmlns:a="http://schemas.openxmlformats.org/drawingml/2006/main" name="Prázdná prezentace">
  <a:themeElements>
    <a:clrScheme name="Prázdná 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ázdná prezenta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ázdná 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ázdná prezenta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ázdná prezenta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Office\Sablony\Prázdná prezentace.pot</Template>
  <TotalTime>5514</TotalTime>
  <Words>178</Words>
  <Application>Microsoft PowerPoint</Application>
  <PresentationFormat>Předvádění na obrazovce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Prázdná prezentace</vt:lpstr>
      <vt:lpstr>Registrace v systému INDARES</vt:lpstr>
      <vt:lpstr>Snímek 2</vt:lpstr>
      <vt:lpstr>Snímek 3</vt:lpstr>
      <vt:lpstr>Snímek 4</vt:lpstr>
      <vt:lpstr>Snímek 5</vt:lpstr>
      <vt:lpstr>Pedometr YAMAX</vt:lpstr>
      <vt:lpstr>Snímek 7</vt:lpstr>
      <vt:lpstr>Snímek 8</vt:lpstr>
    </vt:vector>
  </TitlesOfParts>
  <Company>FTK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Monitoring PA</dc:title>
  <dc:creator>Josef Mitáš</dc:creator>
  <cp:lastModifiedBy>Josef Mitáš</cp:lastModifiedBy>
  <cp:revision>294</cp:revision>
  <cp:lastPrinted>2001-12-19T14:51:37Z</cp:lastPrinted>
  <dcterms:created xsi:type="dcterms:W3CDTF">2000-08-21T11:23:16Z</dcterms:created>
  <dcterms:modified xsi:type="dcterms:W3CDTF">2009-02-26T12:27:16Z</dcterms:modified>
</cp:coreProperties>
</file>