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4" r:id="rId8"/>
    <p:sldId id="261" r:id="rId9"/>
    <p:sldId id="262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EDBB-8EF4-47F7-AD06-1675C8796CBB}" type="datetimeFigureOut">
              <a:rPr lang="cs-CZ" smtClean="0"/>
              <a:t>15.4.2010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034-AD89-41CE-B9E1-B6655A6CEBD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EDBB-8EF4-47F7-AD06-1675C8796CBB}" type="datetimeFigureOut">
              <a:rPr lang="cs-CZ" smtClean="0"/>
              <a:t>15.4.2010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034-AD89-41CE-B9E1-B6655A6CEBD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EDBB-8EF4-47F7-AD06-1675C8796CBB}" type="datetimeFigureOut">
              <a:rPr lang="cs-CZ" smtClean="0"/>
              <a:t>15.4.2010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034-AD89-41CE-B9E1-B6655A6CEBD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EDBB-8EF4-47F7-AD06-1675C8796CBB}" type="datetimeFigureOut">
              <a:rPr lang="cs-CZ" smtClean="0"/>
              <a:t>15.4.2010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034-AD89-41CE-B9E1-B6655A6CEBD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EDBB-8EF4-47F7-AD06-1675C8796CBB}" type="datetimeFigureOut">
              <a:rPr lang="cs-CZ" smtClean="0"/>
              <a:t>15.4.2010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034-AD89-41CE-B9E1-B6655A6CEBD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EDBB-8EF4-47F7-AD06-1675C8796CBB}" type="datetimeFigureOut">
              <a:rPr lang="cs-CZ" smtClean="0"/>
              <a:t>15.4.2010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034-AD89-41CE-B9E1-B6655A6CEBD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EDBB-8EF4-47F7-AD06-1675C8796CBB}" type="datetimeFigureOut">
              <a:rPr lang="cs-CZ" smtClean="0"/>
              <a:t>15.4.2010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034-AD89-41CE-B9E1-B6655A6CEBD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EDBB-8EF4-47F7-AD06-1675C8796CBB}" type="datetimeFigureOut">
              <a:rPr lang="cs-CZ" smtClean="0"/>
              <a:t>15.4.2010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034-AD89-41CE-B9E1-B6655A6CEBD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EDBB-8EF4-47F7-AD06-1675C8796CBB}" type="datetimeFigureOut">
              <a:rPr lang="cs-CZ" smtClean="0"/>
              <a:t>15.4.2010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034-AD89-41CE-B9E1-B6655A6CEBD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EDBB-8EF4-47F7-AD06-1675C8796CBB}" type="datetimeFigureOut">
              <a:rPr lang="cs-CZ" smtClean="0"/>
              <a:t>15.4.2010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034-AD89-41CE-B9E1-B6655A6CEBD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2EDBB-8EF4-47F7-AD06-1675C8796CBB}" type="datetimeFigureOut">
              <a:rPr lang="cs-CZ" smtClean="0"/>
              <a:t>15.4.2010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034-AD89-41CE-B9E1-B6655A6CEBD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2EDBB-8EF4-47F7-AD06-1675C8796CBB}" type="datetimeFigureOut">
              <a:rPr lang="cs-CZ" smtClean="0"/>
              <a:t>15.4.2010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84034-AD89-41CE-B9E1-B6655A6CEBD1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Rovensky_strelba_M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/>
          <a:lstStyle/>
          <a:p>
            <a:r>
              <a:rPr lang="cs-CZ" b="1" dirty="0" smtClean="0">
                <a:solidFill>
                  <a:srgbClr val="FFFF00"/>
                </a:solidFill>
              </a:rPr>
              <a:t>Střelné zbraně palné</a:t>
            </a:r>
            <a:endParaRPr lang="cs-CZ" b="1" dirty="0">
              <a:solidFill>
                <a:srgbClr val="FFFF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b="1" dirty="0">
                <a:solidFill>
                  <a:srgbClr val="FFFF00"/>
                </a:solidFill>
              </a:rPr>
              <a:t>Vypracovali:</a:t>
            </a:r>
            <a:endParaRPr lang="cs-CZ" dirty="0">
              <a:solidFill>
                <a:srgbClr val="FFFF00"/>
              </a:solidFill>
            </a:endParaRPr>
          </a:p>
          <a:p>
            <a:r>
              <a:rPr lang="cs-CZ" dirty="0">
                <a:solidFill>
                  <a:srgbClr val="FFFF00"/>
                </a:solidFill>
              </a:rPr>
              <a:t>Bc. Jaroslav </a:t>
            </a:r>
            <a:r>
              <a:rPr lang="cs-CZ" dirty="0" err="1">
                <a:solidFill>
                  <a:srgbClr val="FFFF00"/>
                </a:solidFill>
              </a:rPr>
              <a:t>Prchlík</a:t>
            </a:r>
            <a:r>
              <a:rPr lang="cs-CZ" dirty="0">
                <a:solidFill>
                  <a:srgbClr val="FFFF00"/>
                </a:solidFill>
              </a:rPr>
              <a:t> UČO 236522</a:t>
            </a:r>
          </a:p>
          <a:p>
            <a:r>
              <a:rPr lang="cs-CZ" dirty="0">
                <a:solidFill>
                  <a:srgbClr val="FFFF00"/>
                </a:solidFill>
              </a:rPr>
              <a:t>Bc. Martin </a:t>
            </a:r>
            <a:r>
              <a:rPr lang="cs-CZ" dirty="0" err="1">
                <a:solidFill>
                  <a:srgbClr val="FFFF00"/>
                </a:solidFill>
              </a:rPr>
              <a:t>Tiefenbach</a:t>
            </a:r>
            <a:r>
              <a:rPr lang="cs-CZ" dirty="0">
                <a:solidFill>
                  <a:srgbClr val="FFFF00"/>
                </a:solidFill>
              </a:rPr>
              <a:t> UČO 213812</a:t>
            </a:r>
          </a:p>
          <a:p>
            <a:r>
              <a:rPr lang="cs-CZ" b="1" dirty="0">
                <a:solidFill>
                  <a:srgbClr val="FFFF00"/>
                </a:solidFill>
              </a:rPr>
              <a:t>ASEBS </a:t>
            </a:r>
            <a:r>
              <a:rPr lang="cs-CZ" b="1" dirty="0" err="1">
                <a:solidFill>
                  <a:srgbClr val="FFFF00"/>
                </a:solidFill>
              </a:rPr>
              <a:t>II.semestr</a:t>
            </a:r>
            <a:endParaRPr lang="cs-CZ" b="1" dirty="0">
              <a:solidFill>
                <a:srgbClr val="FFFF00"/>
              </a:solidFill>
            </a:endParaRPr>
          </a:p>
          <a:p>
            <a:r>
              <a:rPr lang="cs-CZ" b="1" dirty="0">
                <a:solidFill>
                  <a:srgbClr val="FFFF00"/>
                </a:solidFill>
              </a:rPr>
              <a:t>2010</a:t>
            </a:r>
            <a:endParaRPr lang="cs-CZ" dirty="0">
              <a:solidFill>
                <a:srgbClr val="FFFF00"/>
              </a:solidFill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Rovensky_strelba_M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FF00"/>
                </a:solidFill>
              </a:rPr>
              <a:t>Historie střelných zbraní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1600" dirty="0" smtClean="0">
                <a:solidFill>
                  <a:srgbClr val="FFFF00"/>
                </a:solidFill>
              </a:rPr>
              <a:t>15.stol.př.n.l. první záznam o soutěži lukostřelců</a:t>
            </a:r>
          </a:p>
          <a:p>
            <a:pPr>
              <a:buFontTx/>
              <a:buChar char="-"/>
            </a:pPr>
            <a:r>
              <a:rPr lang="cs-CZ" sz="1600" dirty="0" smtClean="0">
                <a:solidFill>
                  <a:srgbClr val="FFFF00"/>
                </a:solidFill>
              </a:rPr>
              <a:t>Středověk  - obrovský rozmach </a:t>
            </a:r>
            <a:r>
              <a:rPr lang="cs-CZ" sz="1600" dirty="0" err="1" smtClean="0">
                <a:solidFill>
                  <a:srgbClr val="FFFF00"/>
                </a:solidFill>
              </a:rPr>
              <a:t>lučištnictví</a:t>
            </a:r>
            <a:r>
              <a:rPr lang="cs-CZ" sz="1600" dirty="0" smtClean="0">
                <a:solidFill>
                  <a:srgbClr val="FFFF00"/>
                </a:solidFill>
              </a:rPr>
              <a:t> – cechy lukařů</a:t>
            </a:r>
          </a:p>
          <a:p>
            <a:pPr>
              <a:buFontTx/>
              <a:buChar char="-"/>
            </a:pPr>
            <a:r>
              <a:rPr lang="cs-CZ" sz="1600" dirty="0" smtClean="0">
                <a:solidFill>
                  <a:srgbClr val="FFFF00"/>
                </a:solidFill>
              </a:rPr>
              <a:t>14 stol.n.l.  - vynález střelného prachu- první palné střelné zbraně: </a:t>
            </a:r>
            <a:r>
              <a:rPr lang="cs-CZ" sz="1600" dirty="0" err="1" smtClean="0">
                <a:solidFill>
                  <a:srgbClr val="FFFF00"/>
                </a:solidFill>
                <a:cs typeface="Arial" pitchFamily="34" charset="0"/>
              </a:rPr>
              <a:t>Prmitivní</a:t>
            </a:r>
            <a:r>
              <a:rPr lang="cs-CZ" sz="1600" dirty="0" smtClean="0">
                <a:solidFill>
                  <a:srgbClr val="FFFF00"/>
                </a:solidFill>
                <a:cs typeface="Arial" pitchFamily="34" charset="0"/>
              </a:rPr>
              <a:t> děla</a:t>
            </a:r>
          </a:p>
          <a:p>
            <a:pPr>
              <a:buFontTx/>
              <a:buChar char="-"/>
            </a:pPr>
            <a:r>
              <a:rPr lang="cs-CZ" sz="1600" dirty="0" smtClean="0">
                <a:solidFill>
                  <a:srgbClr val="FFFF00"/>
                </a:solidFill>
                <a:cs typeface="Arial" pitchFamily="34" charset="0"/>
              </a:rPr>
              <a:t>15.stol. n.l. První ruční palné zbraně- předovky</a:t>
            </a:r>
          </a:p>
          <a:p>
            <a:pPr>
              <a:buFontTx/>
              <a:buChar char="-"/>
            </a:pPr>
            <a:r>
              <a:rPr lang="cs-CZ" sz="1600" dirty="0" smtClean="0">
                <a:solidFill>
                  <a:srgbClr val="FFFF00"/>
                </a:solidFill>
                <a:cs typeface="Arial" pitchFamily="34" charset="0"/>
              </a:rPr>
              <a:t>16.stol.n.l.  Technické zdokonalení ručních palných zbraní- dostřel, přesnost</a:t>
            </a:r>
          </a:p>
          <a:p>
            <a:pPr>
              <a:buFontTx/>
              <a:buChar char="-"/>
            </a:pPr>
            <a:r>
              <a:rPr lang="cs-CZ" sz="1600" dirty="0" smtClean="0">
                <a:solidFill>
                  <a:srgbClr val="FFFF00"/>
                </a:solidFill>
                <a:cs typeface="Arial" pitchFamily="34" charset="0"/>
              </a:rPr>
              <a:t>19. stol.n.l.  Zavedení jednotného náboje – zadovky</a:t>
            </a:r>
          </a:p>
          <a:p>
            <a:pPr>
              <a:buFontTx/>
              <a:buChar char="-"/>
            </a:pPr>
            <a:r>
              <a:rPr lang="cs-CZ" sz="1600" dirty="0" smtClean="0">
                <a:solidFill>
                  <a:srgbClr val="FFFF00"/>
                </a:solidFill>
                <a:cs typeface="Arial" pitchFamily="34" charset="0"/>
              </a:rPr>
              <a:t>Současnost- maximální technické zdokonalení zbraní na jednotný náboj- automatické zbraně</a:t>
            </a:r>
          </a:p>
          <a:p>
            <a:pPr>
              <a:buFontTx/>
              <a:buChar char="-"/>
            </a:pPr>
            <a:r>
              <a:rPr lang="cs-CZ" sz="1600" dirty="0" smtClean="0">
                <a:solidFill>
                  <a:srgbClr val="FFFF00"/>
                </a:solidFill>
                <a:cs typeface="Arial" pitchFamily="34" charset="0"/>
              </a:rPr>
              <a:t>Očekávaný vývoj- rozmach sonických a  pulzních zbraní</a:t>
            </a:r>
          </a:p>
          <a:p>
            <a:pPr lvl="1">
              <a:buNone/>
            </a:pPr>
            <a:endParaRPr lang="cs-CZ" sz="1200" dirty="0" smtClean="0"/>
          </a:p>
          <a:p>
            <a:pPr>
              <a:buFontTx/>
              <a:buChar char="-"/>
            </a:pPr>
            <a:endParaRPr lang="cs-CZ" sz="1600" dirty="0"/>
          </a:p>
        </p:txBody>
      </p:sp>
      <p:pic>
        <p:nvPicPr>
          <p:cNvPr id="5" name="Obrázek 4" descr="kuse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4000504"/>
            <a:ext cx="2667019" cy="1500198"/>
          </a:xfrm>
          <a:prstGeom prst="rect">
            <a:avLst/>
          </a:prstGeom>
        </p:spPr>
      </p:pic>
      <p:pic>
        <p:nvPicPr>
          <p:cNvPr id="6" name="Obrázek 5" descr="getimg.ph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5140" y="5143512"/>
            <a:ext cx="1934516" cy="1285884"/>
          </a:xfrm>
          <a:prstGeom prst="rect">
            <a:avLst/>
          </a:prstGeom>
        </p:spPr>
      </p:pic>
      <p:pic>
        <p:nvPicPr>
          <p:cNvPr id="7" name="Obrázek 6" descr="musketa_1094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00430" y="4714884"/>
            <a:ext cx="2777589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Rovensky_strelba_M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FF00"/>
                </a:solidFill>
              </a:rPr>
              <a:t>Dělení střelných zbraní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cs-CZ" b="1" dirty="0" smtClean="0">
                <a:solidFill>
                  <a:srgbClr val="FFFF00"/>
                </a:solidFill>
              </a:rPr>
              <a:t>Základní </a:t>
            </a:r>
            <a:r>
              <a:rPr lang="cs-CZ" b="1" dirty="0">
                <a:solidFill>
                  <a:srgbClr val="FFFF00"/>
                </a:solidFill>
              </a:rPr>
              <a:t>dělení</a:t>
            </a:r>
            <a:r>
              <a:rPr lang="cs-CZ" b="1" dirty="0" smtClean="0">
                <a:solidFill>
                  <a:srgbClr val="FFFF00"/>
                </a:solidFill>
              </a:rPr>
              <a:t>:</a:t>
            </a:r>
          </a:p>
          <a:p>
            <a:pPr>
              <a:buNone/>
            </a:pPr>
            <a:endParaRPr lang="cs-CZ" dirty="0">
              <a:solidFill>
                <a:srgbClr val="FFFF00"/>
              </a:solidFill>
            </a:endParaRPr>
          </a:p>
          <a:p>
            <a:r>
              <a:rPr lang="cs-CZ" b="1" dirty="0" smtClean="0">
                <a:solidFill>
                  <a:srgbClr val="FFFF00"/>
                </a:solidFill>
              </a:rPr>
              <a:t>Palná </a:t>
            </a:r>
            <a:r>
              <a:rPr lang="cs-CZ" b="1" dirty="0">
                <a:solidFill>
                  <a:srgbClr val="FFFF00"/>
                </a:solidFill>
              </a:rPr>
              <a:t>zbraň</a:t>
            </a:r>
            <a:endParaRPr lang="cs-CZ" dirty="0">
              <a:solidFill>
                <a:srgbClr val="FFFF00"/>
              </a:solidFill>
            </a:endParaRPr>
          </a:p>
          <a:p>
            <a:r>
              <a:rPr lang="cs-CZ" dirty="0">
                <a:solidFill>
                  <a:srgbClr val="FFFF00"/>
                </a:solidFill>
              </a:rPr>
              <a:t>Zbraň, u které je funkce odvozena od okamžitého uvolnění chemické energie.</a:t>
            </a:r>
          </a:p>
          <a:p>
            <a:r>
              <a:rPr lang="cs-CZ" b="1" dirty="0">
                <a:solidFill>
                  <a:srgbClr val="FFFF00"/>
                </a:solidFill>
              </a:rPr>
              <a:t>Plynová zbraň</a:t>
            </a:r>
            <a:endParaRPr lang="cs-CZ" dirty="0">
              <a:solidFill>
                <a:srgbClr val="FFFF00"/>
              </a:solidFill>
            </a:endParaRPr>
          </a:p>
          <a:p>
            <a:r>
              <a:rPr lang="cs-CZ" dirty="0">
                <a:solidFill>
                  <a:srgbClr val="FFFF00"/>
                </a:solidFill>
              </a:rPr>
              <a:t>Zbraň, u které je střela uvedena do pohybu tlakem vzduchu nebo jiného plynu.</a:t>
            </a:r>
          </a:p>
          <a:p>
            <a:r>
              <a:rPr lang="cs-CZ" b="1" dirty="0">
                <a:solidFill>
                  <a:srgbClr val="FFFF00"/>
                </a:solidFill>
              </a:rPr>
              <a:t>Mechanická zbraň</a:t>
            </a:r>
            <a:endParaRPr lang="cs-CZ" dirty="0">
              <a:solidFill>
                <a:srgbClr val="FFFF00"/>
              </a:solidFill>
            </a:endParaRPr>
          </a:p>
          <a:p>
            <a:r>
              <a:rPr lang="cs-CZ" dirty="0">
                <a:solidFill>
                  <a:srgbClr val="FFFF00"/>
                </a:solidFill>
              </a:rPr>
              <a:t>Zbraň, u které střelu uvádí do pohybu mechanická energie.</a:t>
            </a:r>
          </a:p>
          <a:p>
            <a:r>
              <a:rPr lang="cs-CZ" b="1" dirty="0">
                <a:solidFill>
                  <a:srgbClr val="FFFF00"/>
                </a:solidFill>
              </a:rPr>
              <a:t>Expanzní zbraň</a:t>
            </a:r>
            <a:endParaRPr lang="cs-CZ" dirty="0">
              <a:solidFill>
                <a:srgbClr val="FFFF00"/>
              </a:solidFill>
            </a:endParaRPr>
          </a:p>
          <a:p>
            <a:r>
              <a:rPr lang="cs-CZ" dirty="0">
                <a:solidFill>
                  <a:srgbClr val="FFFF00"/>
                </a:solidFill>
              </a:rPr>
              <a:t>Jako palná zbraň, avšak vylučuje použití kulového náboje nebo náboje s hromadnou střelou (narkotizační puška).</a:t>
            </a:r>
          </a:p>
          <a:p>
            <a:r>
              <a:rPr lang="cs-CZ" b="1" dirty="0">
                <a:solidFill>
                  <a:srgbClr val="FFFF00"/>
                </a:solidFill>
              </a:rPr>
              <a:t>Akustická zbraň</a:t>
            </a:r>
            <a:endParaRPr lang="cs-CZ" dirty="0">
              <a:solidFill>
                <a:srgbClr val="FFFF00"/>
              </a:solidFill>
            </a:endParaRPr>
          </a:p>
          <a:p>
            <a:r>
              <a:rPr lang="cs-CZ" dirty="0">
                <a:solidFill>
                  <a:srgbClr val="FFFF00"/>
                </a:solidFill>
              </a:rPr>
              <a:t>Jako expanzní zbraň, konstruovaná pro vytváření hlukového efektu ( akustické nábojky).</a:t>
            </a:r>
          </a:p>
          <a:p>
            <a:r>
              <a:rPr lang="cs-CZ" b="1" dirty="0">
                <a:solidFill>
                  <a:srgbClr val="FFFF00"/>
                </a:solidFill>
              </a:rPr>
              <a:t>Plynovka</a:t>
            </a:r>
            <a:endParaRPr lang="cs-CZ" dirty="0">
              <a:solidFill>
                <a:srgbClr val="FFFF00"/>
              </a:solidFill>
            </a:endParaRPr>
          </a:p>
          <a:p>
            <a:r>
              <a:rPr lang="cs-CZ" dirty="0">
                <a:solidFill>
                  <a:srgbClr val="FFFF00"/>
                </a:solidFill>
              </a:rPr>
              <a:t>Jako expanzní zbraň, konstruovaná pro vystřelení látky s dráždivým účinkem.</a:t>
            </a:r>
          </a:p>
          <a:p>
            <a:r>
              <a:rPr lang="cs-CZ" b="1" dirty="0">
                <a:solidFill>
                  <a:srgbClr val="FFFF00"/>
                </a:solidFill>
              </a:rPr>
              <a:t>Signální zbraň</a:t>
            </a:r>
            <a:endParaRPr lang="cs-CZ" dirty="0">
              <a:solidFill>
                <a:srgbClr val="FFFF00"/>
              </a:solidFill>
            </a:endParaRPr>
          </a:p>
          <a:p>
            <a:r>
              <a:rPr lang="cs-CZ" dirty="0">
                <a:solidFill>
                  <a:srgbClr val="FFFF00"/>
                </a:solidFill>
              </a:rPr>
              <a:t>Jednoúčelové zařízení na principu palné zbraně pro použití signálních nábojů větší ráže než 18 mm.</a:t>
            </a:r>
          </a:p>
          <a:p>
            <a:endParaRPr lang="cs-CZ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Rovensky_strelba_M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FF00"/>
                </a:solidFill>
              </a:rPr>
              <a:t>Příklady druhů zbraní</a:t>
            </a:r>
            <a:endParaRPr lang="cs-CZ" dirty="0">
              <a:solidFill>
                <a:srgbClr val="FFFF00"/>
              </a:solidFill>
            </a:endParaRPr>
          </a:p>
        </p:txBody>
      </p:sp>
      <p:pic>
        <p:nvPicPr>
          <p:cNvPr id="4" name="Zástupný symbol pro obsah 3" descr="3786949_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57224" y="3000372"/>
            <a:ext cx="1676395" cy="1257296"/>
          </a:xfrm>
        </p:spPr>
      </p:pic>
      <p:pic>
        <p:nvPicPr>
          <p:cNvPr id="5" name="Obrázek 4" descr="startovaci-pisto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1214422"/>
            <a:ext cx="1543712" cy="1285883"/>
          </a:xfrm>
          <a:prstGeom prst="rect">
            <a:avLst/>
          </a:prstGeom>
        </p:spPr>
      </p:pic>
      <p:pic>
        <p:nvPicPr>
          <p:cNvPr id="6" name="Obrázek 5" descr="kusehaw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1357298"/>
            <a:ext cx="1928430" cy="2026994"/>
          </a:xfrm>
          <a:prstGeom prst="rect">
            <a:avLst/>
          </a:prstGeom>
        </p:spPr>
      </p:pic>
      <p:pic>
        <p:nvPicPr>
          <p:cNvPr id="7" name="Obrázek 6" descr="Ekol_ASI_V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3504" y="3571876"/>
            <a:ext cx="2714644" cy="2786082"/>
          </a:xfrm>
          <a:prstGeom prst="rect">
            <a:avLst/>
          </a:prstGeom>
        </p:spPr>
      </p:pic>
      <p:pic>
        <p:nvPicPr>
          <p:cNvPr id="8" name="Obrázek 7" descr="MR_30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2910" y="4714884"/>
            <a:ext cx="2828925" cy="1647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Rovensky_strelba_M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FF00"/>
                </a:solidFill>
              </a:rPr>
              <a:t>Dělení střelných zbraní dle využití: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>
                <a:solidFill>
                  <a:srgbClr val="FFFF00"/>
                </a:solidFill>
              </a:rPr>
              <a:t>Zbraně </a:t>
            </a:r>
            <a:r>
              <a:rPr lang="cs-CZ" sz="2400" dirty="0">
                <a:solidFill>
                  <a:srgbClr val="FFFF00"/>
                </a:solidFill>
              </a:rPr>
              <a:t>určené k ochraně</a:t>
            </a:r>
            <a:r>
              <a:rPr lang="cs-CZ" sz="2400" b="1" dirty="0">
                <a:solidFill>
                  <a:srgbClr val="FFFF00"/>
                </a:solidFill>
              </a:rPr>
              <a:t> </a:t>
            </a:r>
            <a:r>
              <a:rPr lang="cs-CZ" sz="2400" dirty="0">
                <a:solidFill>
                  <a:srgbClr val="FFFF00"/>
                </a:solidFill>
              </a:rPr>
              <a:t>zdraví, života a majetku</a:t>
            </a:r>
          </a:p>
          <a:p>
            <a:r>
              <a:rPr lang="cs-CZ" sz="2400" dirty="0">
                <a:solidFill>
                  <a:srgbClr val="FFFF00"/>
                </a:solidFill>
              </a:rPr>
              <a:t>Vojenské zbraně</a:t>
            </a:r>
          </a:p>
          <a:p>
            <a:r>
              <a:rPr lang="cs-CZ" sz="2400" dirty="0">
                <a:solidFill>
                  <a:srgbClr val="FFFF00"/>
                </a:solidFill>
              </a:rPr>
              <a:t>Lovecké zbraně</a:t>
            </a:r>
          </a:p>
          <a:p>
            <a:r>
              <a:rPr lang="cs-CZ" sz="2400" dirty="0">
                <a:solidFill>
                  <a:srgbClr val="FFFF00"/>
                </a:solidFill>
              </a:rPr>
              <a:t>Sportovní zbraně</a:t>
            </a:r>
          </a:p>
          <a:p>
            <a:r>
              <a:rPr lang="cs-CZ" sz="2400" dirty="0">
                <a:solidFill>
                  <a:srgbClr val="FFFF00"/>
                </a:solidFill>
              </a:rPr>
              <a:t>Historické zbraně (zbraně vyrobené do r. 1890)</a:t>
            </a:r>
          </a:p>
        </p:txBody>
      </p:sp>
      <p:pic>
        <p:nvPicPr>
          <p:cNvPr id="5" name="Obrázek 4" descr="21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4714884"/>
            <a:ext cx="2910437" cy="928694"/>
          </a:xfrm>
          <a:prstGeom prst="rect">
            <a:avLst/>
          </a:prstGeom>
        </p:spPr>
      </p:pic>
      <p:pic>
        <p:nvPicPr>
          <p:cNvPr id="6" name="Obrázek 5" descr="AR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4714884"/>
            <a:ext cx="2738438" cy="928688"/>
          </a:xfrm>
          <a:prstGeom prst="rect">
            <a:avLst/>
          </a:prstGeom>
        </p:spPr>
      </p:pic>
      <p:pic>
        <p:nvPicPr>
          <p:cNvPr id="7" name="Obrázek 6" descr="RIMG013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4214818"/>
            <a:ext cx="2190765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Rovensky_strelba_M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FF00"/>
                </a:solidFill>
              </a:rPr>
              <a:t>Dělení palných střelných zbraní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cs-CZ" sz="2000" b="1" dirty="0">
                <a:solidFill>
                  <a:srgbClr val="FFFF00"/>
                </a:solidFill>
              </a:rPr>
              <a:t>Palné zbraně těžké (vesměs vojenské zbraně – </a:t>
            </a:r>
            <a:r>
              <a:rPr lang="cs-CZ" sz="2000" b="1" dirty="0" smtClean="0">
                <a:solidFill>
                  <a:srgbClr val="FFFF00"/>
                </a:solidFill>
              </a:rPr>
              <a:t>děla)</a:t>
            </a:r>
            <a:endParaRPr lang="cs-CZ" sz="2000" dirty="0">
              <a:solidFill>
                <a:srgbClr val="FFFF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cs-CZ" sz="2000" b="1" dirty="0">
                <a:solidFill>
                  <a:srgbClr val="FFFF00"/>
                </a:solidFill>
              </a:rPr>
              <a:t>Palné zbraně </a:t>
            </a:r>
            <a:r>
              <a:rPr lang="cs-CZ" sz="2000" b="1" dirty="0" smtClean="0">
                <a:solidFill>
                  <a:srgbClr val="FFFF00"/>
                </a:solidFill>
              </a:rPr>
              <a:t>lehké </a:t>
            </a:r>
            <a:r>
              <a:rPr lang="cs-CZ" sz="2000" b="1" dirty="0" smtClean="0">
                <a:solidFill>
                  <a:srgbClr val="FFFF00"/>
                </a:solidFill>
              </a:rPr>
              <a:t>(minomety)</a:t>
            </a:r>
            <a:endParaRPr lang="cs-CZ" sz="2000" dirty="0">
              <a:solidFill>
                <a:srgbClr val="FFFF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cs-CZ" sz="2000" b="1" dirty="0">
                <a:solidFill>
                  <a:srgbClr val="FFFF00"/>
                </a:solidFill>
              </a:rPr>
              <a:t>Ruční </a:t>
            </a:r>
            <a:r>
              <a:rPr lang="cs-CZ" sz="2000" b="1" dirty="0" smtClean="0">
                <a:solidFill>
                  <a:srgbClr val="FFFF00"/>
                </a:solidFill>
              </a:rPr>
              <a:t>zbraně:</a:t>
            </a:r>
          </a:p>
          <a:p>
            <a:pPr lvl="1"/>
            <a:r>
              <a:rPr lang="cs-CZ" sz="2000" b="1" dirty="0">
                <a:solidFill>
                  <a:srgbClr val="FFFF00"/>
                </a:solidFill>
              </a:rPr>
              <a:t>Krátké ruční palné zbraně dělíme:</a:t>
            </a:r>
            <a:endParaRPr lang="cs-CZ" sz="2000" dirty="0">
              <a:solidFill>
                <a:srgbClr val="FFFF00"/>
              </a:solidFill>
            </a:endParaRPr>
          </a:p>
          <a:p>
            <a:pPr lvl="2"/>
            <a:r>
              <a:rPr lang="cs-CZ" sz="2000" b="1" i="1" dirty="0">
                <a:solidFill>
                  <a:srgbClr val="FFFF00"/>
                </a:solidFill>
              </a:rPr>
              <a:t>R</a:t>
            </a:r>
            <a:r>
              <a:rPr lang="cs-CZ" sz="2000" b="1" i="1" dirty="0" smtClean="0">
                <a:solidFill>
                  <a:srgbClr val="FFFF00"/>
                </a:solidFill>
              </a:rPr>
              <a:t>evolvery  </a:t>
            </a:r>
            <a:r>
              <a:rPr lang="cs-CZ" sz="2000" i="1" dirty="0" smtClean="0">
                <a:solidFill>
                  <a:srgbClr val="FFFF00"/>
                </a:solidFill>
              </a:rPr>
              <a:t>(</a:t>
            </a:r>
            <a:r>
              <a:rPr lang="cs-CZ" sz="2000" dirty="0" smtClean="0">
                <a:solidFill>
                  <a:srgbClr val="FFFF00"/>
                </a:solidFill>
              </a:rPr>
              <a:t>náboje </a:t>
            </a:r>
            <a:r>
              <a:rPr lang="cs-CZ" sz="2000" dirty="0">
                <a:solidFill>
                  <a:srgbClr val="FFFF00"/>
                </a:solidFill>
              </a:rPr>
              <a:t>jsou uloženy v otočném válci)</a:t>
            </a:r>
            <a:endParaRPr lang="cs-CZ" sz="2000" b="1" i="1" dirty="0" smtClean="0">
              <a:solidFill>
                <a:srgbClr val="FFFF00"/>
              </a:solidFill>
            </a:endParaRPr>
          </a:p>
          <a:p>
            <a:pPr lvl="2"/>
            <a:r>
              <a:rPr lang="cs-CZ" sz="2000" b="1" i="1" dirty="0">
                <a:solidFill>
                  <a:srgbClr val="FFFF00"/>
                </a:solidFill>
              </a:rPr>
              <a:t>pistole</a:t>
            </a:r>
            <a:r>
              <a:rPr lang="cs-CZ" sz="2000" dirty="0">
                <a:solidFill>
                  <a:srgbClr val="FFFF00"/>
                </a:solidFill>
              </a:rPr>
              <a:t> (</a:t>
            </a:r>
            <a:r>
              <a:rPr lang="cs-CZ" sz="2000" i="1" dirty="0">
                <a:solidFill>
                  <a:srgbClr val="FFFF00"/>
                </a:solidFill>
              </a:rPr>
              <a:t>jednoranné, samonabíjecí, </a:t>
            </a:r>
            <a:r>
              <a:rPr lang="cs-CZ" sz="2000" i="1" dirty="0" smtClean="0">
                <a:solidFill>
                  <a:srgbClr val="FFFF00"/>
                </a:solidFill>
              </a:rPr>
              <a:t>automatické)</a:t>
            </a:r>
            <a:endParaRPr lang="cs-CZ" sz="2000" dirty="0">
              <a:solidFill>
                <a:srgbClr val="FFFF00"/>
              </a:solidFill>
            </a:endParaRPr>
          </a:p>
          <a:p>
            <a:pPr lvl="1"/>
            <a:r>
              <a:rPr lang="cs-CZ" sz="2000" dirty="0" smtClean="0">
                <a:solidFill>
                  <a:srgbClr val="FFFF00"/>
                </a:solidFill>
              </a:rPr>
              <a:t> </a:t>
            </a:r>
            <a:r>
              <a:rPr lang="cs-CZ" sz="2000" b="1" dirty="0">
                <a:solidFill>
                  <a:srgbClr val="FFFF00"/>
                </a:solidFill>
              </a:rPr>
              <a:t>Dlouhé palné </a:t>
            </a:r>
            <a:r>
              <a:rPr lang="cs-CZ" sz="2000" b="1" dirty="0" smtClean="0">
                <a:solidFill>
                  <a:srgbClr val="FFFF00"/>
                </a:solidFill>
              </a:rPr>
              <a:t>zbraně:</a:t>
            </a:r>
          </a:p>
          <a:p>
            <a:pPr lvl="2"/>
            <a:r>
              <a:rPr lang="cs-CZ" sz="2000" dirty="0" smtClean="0">
                <a:solidFill>
                  <a:srgbClr val="FFFF00"/>
                </a:solidFill>
              </a:rPr>
              <a:t> </a:t>
            </a:r>
            <a:r>
              <a:rPr lang="cs-CZ" sz="2000" b="1" i="1" dirty="0">
                <a:solidFill>
                  <a:srgbClr val="FFFF00"/>
                </a:solidFill>
              </a:rPr>
              <a:t>lovecké a sportovní pušky</a:t>
            </a:r>
            <a:endParaRPr lang="cs-CZ" sz="2000" dirty="0">
              <a:solidFill>
                <a:srgbClr val="FFFF00"/>
              </a:solidFill>
            </a:endParaRPr>
          </a:p>
          <a:p>
            <a:pPr lvl="2"/>
            <a:r>
              <a:rPr lang="cs-CZ" sz="2000" b="1" i="1" dirty="0">
                <a:solidFill>
                  <a:srgbClr val="FFFF00"/>
                </a:solidFill>
              </a:rPr>
              <a:t>vojenské a útočné pušky a </a:t>
            </a:r>
            <a:r>
              <a:rPr lang="cs-CZ" sz="2000" b="1" i="1" dirty="0" smtClean="0">
                <a:solidFill>
                  <a:srgbClr val="FFFF00"/>
                </a:solidFill>
              </a:rPr>
              <a:t>samopaly</a:t>
            </a:r>
          </a:p>
          <a:p>
            <a:pPr lvl="2"/>
            <a:r>
              <a:rPr lang="cs-CZ" sz="2000" b="1" dirty="0" smtClean="0">
                <a:solidFill>
                  <a:srgbClr val="FFFF00"/>
                </a:solidFill>
              </a:rPr>
              <a:t>Kulomety</a:t>
            </a:r>
          </a:p>
          <a:p>
            <a:pPr lvl="2">
              <a:buNone/>
            </a:pPr>
            <a:endParaRPr lang="cs-CZ" sz="2000" b="1" dirty="0">
              <a:solidFill>
                <a:srgbClr val="FFFF00"/>
              </a:solidFill>
            </a:endParaRPr>
          </a:p>
          <a:p>
            <a:pPr lvl="2">
              <a:buNone/>
            </a:pPr>
            <a:r>
              <a:rPr lang="cs-CZ" sz="2000" b="1" dirty="0" smtClean="0">
                <a:solidFill>
                  <a:srgbClr val="FFFF00"/>
                </a:solidFill>
              </a:rPr>
              <a:t>Automatické </a:t>
            </a:r>
            <a:r>
              <a:rPr lang="cs-CZ" sz="2000" b="1" dirty="0">
                <a:solidFill>
                  <a:srgbClr val="FFFF00"/>
                </a:solidFill>
              </a:rPr>
              <a:t>zbraně (zvláštní skupina zbraní)</a:t>
            </a:r>
            <a:endParaRPr lang="cs-CZ" sz="2000" dirty="0">
              <a:solidFill>
                <a:srgbClr val="FFFF00"/>
              </a:solidFill>
            </a:endParaRPr>
          </a:p>
          <a:p>
            <a:pPr lvl="2"/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 descr="Rovensky_strelba_M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9" name="Zástupný symbol pro obsah 8" descr="RUSKO_BM37_8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2682978" cy="2532731"/>
          </a:xfrm>
        </p:spPr>
      </p:pic>
      <p:pic>
        <p:nvPicPr>
          <p:cNvPr id="10" name="Obrázek 9" descr="ShKH-vz.77_imagelar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43570" y="214290"/>
            <a:ext cx="3346451" cy="2509838"/>
          </a:xfrm>
          <a:prstGeom prst="rect">
            <a:avLst/>
          </a:prstGeom>
        </p:spPr>
      </p:pic>
      <p:pic>
        <p:nvPicPr>
          <p:cNvPr id="11" name="Obrázek 10" descr="197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5000636"/>
            <a:ext cx="2930514" cy="1578923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285984" y="3286124"/>
            <a:ext cx="4947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dirty="0" smtClean="0">
                <a:solidFill>
                  <a:srgbClr val="FFFF00"/>
                </a:solidFill>
              </a:rPr>
              <a:t>Příklady palných zbraní</a:t>
            </a:r>
            <a:endParaRPr lang="cs-CZ" sz="4000" dirty="0">
              <a:solidFill>
                <a:srgbClr val="FFFF00"/>
              </a:solidFill>
            </a:endParaRPr>
          </a:p>
        </p:txBody>
      </p:sp>
      <p:pic>
        <p:nvPicPr>
          <p:cNvPr id="14" name="Obrázek 13" descr="354488vz3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7686" y="4143380"/>
            <a:ext cx="4582629" cy="2466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Rovensky_strelba_M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FF00"/>
                </a:solidFill>
              </a:rPr>
              <a:t>Palné střelné zbraně v sebeobraně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dirty="0">
                <a:solidFill>
                  <a:srgbClr val="FFFF00"/>
                </a:solidFill>
              </a:rPr>
              <a:t>Pro účely osobní sebeobrany lze použít krátké palné zbraně. Jen ve výjimečných případech lze použít v podstatě jakákoli zbraň, ať už chladná či palná. Krátké palné zbraně umožňují skryté nošení a proto je lze nejsnáze použít při sebeobraně. Zmíněné skryté nošení je mimo ozbrojené složky vyžadováno zákonným nařízením. Dlouhé palné zbraně se převážně využívají v profesní sebeobraně jako např. Policie, armáda, nebo v civilním sektoru k ochraně majetku.</a:t>
            </a:r>
          </a:p>
          <a:p>
            <a:r>
              <a:rPr lang="cs-CZ" sz="2200" dirty="0">
                <a:solidFill>
                  <a:srgbClr val="FFFF00"/>
                </a:solidFill>
              </a:rPr>
              <a:t>Další kategorií palných zbraní v oblastí sebeobrany jsou zbraně útočníků. Patří sem zejména palné zbraně zákeřné, které svým vzhledem předmětů denní potřeby, mají skrýt svůj pravý účel. </a:t>
            </a:r>
          </a:p>
          <a:p>
            <a:endParaRPr lang="cs-CZ" dirty="0"/>
          </a:p>
        </p:txBody>
      </p:sp>
      <p:pic>
        <p:nvPicPr>
          <p:cNvPr id="5" name="Obrázek 4" descr="CIA_Sting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5214950"/>
            <a:ext cx="4024324" cy="1472903"/>
          </a:xfrm>
          <a:prstGeom prst="rect">
            <a:avLst/>
          </a:prstGeom>
        </p:spPr>
      </p:pic>
      <p:pic>
        <p:nvPicPr>
          <p:cNvPr id="6" name="Obrázek 5" descr="119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5200380"/>
            <a:ext cx="2286016" cy="1560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Rovensky_strelba_M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cs-CZ" sz="4000" b="1" dirty="0" smtClean="0">
                <a:solidFill>
                  <a:srgbClr val="FFFF00"/>
                </a:solidFill>
                <a:latin typeface="+mn-lt"/>
              </a:rPr>
            </a:br>
            <a:r>
              <a:rPr lang="cs-CZ" sz="4000" b="1" dirty="0" smtClean="0">
                <a:solidFill>
                  <a:srgbClr val="FFFF00"/>
                </a:solidFill>
                <a:latin typeface="+mn-lt"/>
              </a:rPr>
              <a:t>Legislativa </a:t>
            </a:r>
            <a:r>
              <a:rPr lang="cs-CZ" sz="4000" b="1" dirty="0">
                <a:solidFill>
                  <a:srgbClr val="FFFF00"/>
                </a:solidFill>
                <a:latin typeface="+mn-lt"/>
              </a:rPr>
              <a:t>upravující oblast dostupnosti, držení a použití zbraní</a:t>
            </a:r>
            <a:r>
              <a:rPr lang="cs-CZ" sz="2400" dirty="0">
                <a:solidFill>
                  <a:srgbClr val="FFFF00"/>
                </a:solidFill>
                <a:latin typeface="+mn-lt"/>
              </a:rPr>
              <a:t/>
            </a:r>
            <a:br>
              <a:rPr lang="cs-CZ" sz="2400" dirty="0">
                <a:solidFill>
                  <a:srgbClr val="FFFF00"/>
                </a:solidFill>
                <a:latin typeface="+mn-lt"/>
              </a:rPr>
            </a:br>
            <a:endParaRPr lang="cs-CZ" sz="2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sz="2400" dirty="0" smtClean="0">
              <a:solidFill>
                <a:srgbClr val="FFFF00"/>
              </a:solidFill>
            </a:endParaRPr>
          </a:p>
          <a:p>
            <a:endParaRPr lang="cs-CZ" sz="2400" dirty="0">
              <a:solidFill>
                <a:srgbClr val="FFFF00"/>
              </a:solidFill>
            </a:endParaRPr>
          </a:p>
          <a:p>
            <a:r>
              <a:rPr lang="cs-CZ" sz="2400" dirty="0" smtClean="0">
                <a:solidFill>
                  <a:srgbClr val="FFFF00"/>
                </a:solidFill>
              </a:rPr>
              <a:t>Základní </a:t>
            </a:r>
            <a:r>
              <a:rPr lang="cs-CZ" sz="2400" dirty="0">
                <a:solidFill>
                  <a:srgbClr val="FFFF00"/>
                </a:solidFill>
              </a:rPr>
              <a:t>právní normou upravující danou problematiku </a:t>
            </a:r>
            <a:r>
              <a:rPr lang="cs-CZ" sz="2400" dirty="0" smtClean="0">
                <a:solidFill>
                  <a:srgbClr val="FFFF00"/>
                </a:solidFill>
              </a:rPr>
              <a:t>je zákon </a:t>
            </a:r>
            <a:r>
              <a:rPr lang="cs-CZ" sz="2400" dirty="0">
                <a:solidFill>
                  <a:srgbClr val="FFFF00"/>
                </a:solidFill>
              </a:rPr>
              <a:t>č. 119/2002 Sb., o střelných zbraních a </a:t>
            </a:r>
            <a:r>
              <a:rPr lang="cs-CZ" sz="2400" dirty="0" smtClean="0">
                <a:solidFill>
                  <a:srgbClr val="FFFF00"/>
                </a:solidFill>
              </a:rPr>
              <a:t>střelivu</a:t>
            </a:r>
          </a:p>
          <a:p>
            <a:r>
              <a:rPr lang="cs-CZ" sz="2400" dirty="0">
                <a:solidFill>
                  <a:srgbClr val="FFFF00"/>
                </a:solidFill>
              </a:rPr>
              <a:t>Další právní normou je trestní zákoník č. 40/2009 sb., který upravuje použití zbraní v civilním sektoru. </a:t>
            </a:r>
          </a:p>
          <a:p>
            <a:r>
              <a:rPr lang="cs-CZ" sz="2400" dirty="0">
                <a:solidFill>
                  <a:srgbClr val="FFFF00"/>
                </a:solidFill>
              </a:rPr>
              <a:t>Použití zbraní u ozbrojených složek upravují další právní normy jako např. Zákon o policii č. 273/2008 sb.</a:t>
            </a:r>
          </a:p>
          <a:p>
            <a:pPr>
              <a:buNone/>
            </a:pPr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268</Words>
  <Application>Microsoft Office PowerPoint</Application>
  <PresentationFormat>Předvádění na obrazovce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Střelné zbraně palné</vt:lpstr>
      <vt:lpstr>Historie střelných zbraní</vt:lpstr>
      <vt:lpstr>Dělení střelných zbraní</vt:lpstr>
      <vt:lpstr>Příklady druhů zbraní</vt:lpstr>
      <vt:lpstr>Dělení střelných zbraní dle využití:</vt:lpstr>
      <vt:lpstr>Dělení palných střelných zbraní</vt:lpstr>
      <vt:lpstr>Snímek 7</vt:lpstr>
      <vt:lpstr>Palné střelné zbraně v sebeobraně</vt:lpstr>
      <vt:lpstr> Legislativa upravující oblast dostupnosti, držení a použití zbraní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Střelné zbraně palné</dc:title>
  <dc:creator>martin</dc:creator>
  <cp:lastModifiedBy>martin</cp:lastModifiedBy>
  <cp:revision>21</cp:revision>
  <dcterms:created xsi:type="dcterms:W3CDTF">2010-04-15T16:56:47Z</dcterms:created>
  <dcterms:modified xsi:type="dcterms:W3CDTF">2010-04-15T19:30:36Z</dcterms:modified>
</cp:coreProperties>
</file>