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20.4.2010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20.4.2010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20.4.2010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20.4.2010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20.4.2010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20.4.2010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20.4.2010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20.4.2010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20.4.2010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20.4.2010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20.4.2010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2481B-5154-415F-B752-558547769AA3}" type="datetimeFigureOut">
              <a:rPr lang="cs-CZ" smtClean="0"/>
              <a:pPr/>
              <a:t>20.4.2010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14348" y="1071546"/>
            <a:ext cx="7772400" cy="2571768"/>
          </a:xfrm>
        </p:spPr>
        <p:txBody>
          <a:bodyPr>
            <a:normAutofit/>
          </a:bodyPr>
          <a:lstStyle/>
          <a:p>
            <a:r>
              <a:rPr lang="cs-CZ" sz="3600" dirty="0" smtClean="0"/>
              <a:t>Technické prostředky sebeobrany</a:t>
            </a:r>
            <a:r>
              <a:rPr lang="cs-CZ" sz="1200" dirty="0" smtClean="0"/>
              <a:t/>
            </a:r>
            <a:br>
              <a:rPr lang="cs-CZ" sz="1200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sz="6000" b="1" dirty="0" smtClean="0"/>
              <a:t>Jiné zákeřné zbraně</a:t>
            </a:r>
            <a:endParaRPr lang="cs-CZ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4500570"/>
            <a:ext cx="2271706" cy="1138230"/>
          </a:xfrm>
        </p:spPr>
        <p:txBody>
          <a:bodyPr>
            <a:normAutofit/>
          </a:bodyPr>
          <a:lstStyle/>
          <a:p>
            <a:r>
              <a:rPr lang="cs-CZ" sz="2000" dirty="0" smtClean="0"/>
              <a:t>Bc. Vojtěch </a:t>
            </a:r>
            <a:r>
              <a:rPr lang="cs-CZ" sz="2000" dirty="0" err="1" smtClean="0"/>
              <a:t>Malčík</a:t>
            </a:r>
            <a:endParaRPr lang="cs-CZ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4800" dirty="0" smtClean="0">
                <a:solidFill>
                  <a:schemeClr val="accent5">
                    <a:lumMod val="75000"/>
                  </a:schemeClr>
                </a:solidFill>
              </a:rPr>
              <a:t>Sebevražedný atentátník</a:t>
            </a:r>
            <a:endParaRPr lang="cs-CZ" sz="4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cs-CZ" sz="3600" b="1" dirty="0" smtClean="0"/>
              <a:t>	Sebevražedný </a:t>
            </a:r>
            <a:r>
              <a:rPr lang="cs-CZ" sz="3600" b="1" dirty="0" smtClean="0"/>
              <a:t>útok</a:t>
            </a:r>
            <a:r>
              <a:rPr lang="cs-CZ" sz="3600" dirty="0" smtClean="0"/>
              <a:t> či </a:t>
            </a:r>
            <a:r>
              <a:rPr lang="cs-CZ" sz="3600" b="1" dirty="0" smtClean="0"/>
              <a:t>sebevražedný atentát</a:t>
            </a:r>
            <a:r>
              <a:rPr lang="cs-CZ" sz="3600" dirty="0" smtClean="0"/>
              <a:t> je útok, při kterém útočník (buď jedna osoba nebo skupina osob) plánuje zabít větší množství lidí a při útoku sám, v jeho důsledku, zemře.</a:t>
            </a:r>
            <a:endParaRPr lang="cs-CZ" sz="3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4800" dirty="0" smtClean="0">
                <a:solidFill>
                  <a:schemeClr val="accent5">
                    <a:lumMod val="75000"/>
                  </a:schemeClr>
                </a:solidFill>
              </a:rPr>
              <a:t>Slzotvorné prostředky</a:t>
            </a:r>
            <a:endParaRPr lang="cs-CZ" sz="4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	Přesněji </a:t>
            </a:r>
            <a:r>
              <a:rPr lang="cs-CZ" dirty="0" smtClean="0"/>
              <a:t>chemické prostředky s dráždivou látkou. </a:t>
            </a:r>
            <a:r>
              <a:rPr lang="cs-CZ" b="1" dirty="0" smtClean="0"/>
              <a:t>Slzný plyn</a:t>
            </a:r>
            <a:r>
              <a:rPr lang="cs-CZ" dirty="0" smtClean="0"/>
              <a:t> je nespecifické označení pro skupinu </a:t>
            </a:r>
            <a:r>
              <a:rPr lang="cs-CZ" dirty="0" smtClean="0"/>
              <a:t>bojových látek, </a:t>
            </a:r>
            <a:r>
              <a:rPr lang="cs-CZ" dirty="0" smtClean="0"/>
              <a:t>které dráždí </a:t>
            </a:r>
            <a:r>
              <a:rPr lang="cs-CZ" dirty="0" smtClean="0"/>
              <a:t>oční a sliznici </a:t>
            </a:r>
            <a:r>
              <a:rPr lang="cs-CZ" dirty="0" smtClean="0"/>
              <a:t>a obvykle také </a:t>
            </a:r>
            <a:r>
              <a:rPr lang="cs-CZ" dirty="0" smtClean="0"/>
              <a:t>dýchací cesty. </a:t>
            </a:r>
          </a:p>
          <a:p>
            <a:pPr>
              <a:buNone/>
            </a:pPr>
            <a:r>
              <a:rPr lang="cs-CZ" dirty="0" smtClean="0"/>
              <a:t>	Slzný </a:t>
            </a:r>
            <a:r>
              <a:rPr lang="cs-CZ" dirty="0" smtClean="0"/>
              <a:t>plyn používá např. </a:t>
            </a:r>
            <a:r>
              <a:rPr lang="cs-CZ" dirty="0" smtClean="0"/>
              <a:t>policie </a:t>
            </a:r>
            <a:r>
              <a:rPr lang="cs-CZ" dirty="0" smtClean="0"/>
              <a:t>při rozhánění </a:t>
            </a:r>
            <a:r>
              <a:rPr lang="cs-CZ" dirty="0" smtClean="0"/>
              <a:t>nepokojů </a:t>
            </a:r>
            <a:r>
              <a:rPr lang="cs-CZ" dirty="0" smtClean="0"/>
              <a:t>a demonstrací. 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Zástupný symbol pro obrázek 6" descr="spray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5823" b="15823"/>
          <a:stretch>
            <a:fillRect/>
          </a:stretch>
        </p:blipFill>
        <p:spPr>
          <a:xfrm>
            <a:off x="642910" y="642918"/>
            <a:ext cx="3357586" cy="2518190"/>
          </a:xfrm>
        </p:spPr>
      </p:pic>
      <p:pic>
        <p:nvPicPr>
          <p:cNvPr id="9" name="Obrázek 8" descr="large_G_per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5074" y="1071546"/>
            <a:ext cx="1904995" cy="1904995"/>
          </a:xfrm>
          <a:prstGeom prst="rect">
            <a:avLst/>
          </a:prstGeom>
        </p:spPr>
      </p:pic>
      <p:pic>
        <p:nvPicPr>
          <p:cNvPr id="10" name="Obrázek 9" descr="pen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7818" y="3143248"/>
            <a:ext cx="1609725" cy="2381250"/>
          </a:xfrm>
          <a:prstGeom prst="rect">
            <a:avLst/>
          </a:prstGeom>
        </p:spPr>
      </p:pic>
      <p:pic>
        <p:nvPicPr>
          <p:cNvPr id="11" name="Obrázek 10" descr="large_product_13651_sabre_red_pink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0100" y="3643314"/>
            <a:ext cx="2754314" cy="275431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4800" dirty="0" smtClean="0">
                <a:solidFill>
                  <a:schemeClr val="accent5">
                    <a:lumMod val="75000"/>
                  </a:schemeClr>
                </a:solidFill>
              </a:rPr>
              <a:t>Chemické zbraně</a:t>
            </a:r>
            <a:endParaRPr lang="cs-CZ" sz="4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 smtClean="0"/>
              <a:t>	</a:t>
            </a:r>
            <a:r>
              <a:rPr lang="cs-CZ" dirty="0" smtClean="0"/>
              <a:t>Jeden z druhů zbraní hromadného ničení, určený k vyčerpávání živé síly a k zamořování bojové techniky a terénu. Patří k nim bojové otravné látky a prostředky, pomocí nichž se otravné látky používají (chemická munice, speciální vozidla a letouny, přístroje). 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pPr algn="ctr">
              <a:buNone/>
            </a:pPr>
            <a:r>
              <a:rPr lang="cs-CZ" dirty="0" smtClean="0"/>
              <a:t>	</a:t>
            </a:r>
            <a:r>
              <a:rPr lang="cs-CZ" dirty="0" smtClean="0"/>
              <a:t>Základem ničivých vlastností chemických zbraní jsou vysoce toxické a rychle účinkující otravné látky, které v průběhu bojové činnosti mohou být použity v plynném nebo kapalném stavu. </a:t>
            </a:r>
            <a:endParaRPr lang="cs-CZ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pPr algn="ctr">
              <a:buNone/>
            </a:pPr>
            <a:r>
              <a:rPr lang="cs-CZ" dirty="0" smtClean="0"/>
              <a:t>	</a:t>
            </a:r>
            <a:r>
              <a:rPr lang="cs-CZ" sz="6000" dirty="0" smtClean="0"/>
              <a:t>Děkuji za pozornost.</a:t>
            </a:r>
          </a:p>
          <a:p>
            <a:pPr algn="ctr">
              <a:buNone/>
            </a:pPr>
            <a:endParaRPr lang="cs-CZ" sz="6000" dirty="0" smtClean="0"/>
          </a:p>
          <a:p>
            <a:pPr algn="ctr">
              <a:buNone/>
            </a:pPr>
            <a:r>
              <a:rPr lang="cs-CZ" sz="6000" dirty="0" smtClean="0"/>
              <a:t>Dotazy ?</a:t>
            </a:r>
            <a:endParaRPr lang="cs-CZ" sz="6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4800" dirty="0" smtClean="0">
                <a:solidFill>
                  <a:schemeClr val="accent5">
                    <a:lumMod val="75000"/>
                  </a:schemeClr>
                </a:solidFill>
              </a:rPr>
              <a:t>Definice</a:t>
            </a:r>
            <a:endParaRPr lang="cs-CZ" sz="4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3554419"/>
          </a:xfrm>
        </p:spPr>
        <p:txBody>
          <a:bodyPr/>
          <a:lstStyle/>
          <a:p>
            <a:pPr algn="ctr">
              <a:buNone/>
            </a:pPr>
            <a:r>
              <a:rPr lang="cs-CZ" b="1" dirty="0" smtClean="0"/>
              <a:t>Zákeřnou zbraň</a:t>
            </a:r>
            <a:r>
              <a:rPr lang="cs-CZ" dirty="0" smtClean="0"/>
              <a:t> lze definovat jako </a:t>
            </a:r>
            <a:r>
              <a:rPr lang="cs-CZ" b="1" dirty="0" smtClean="0"/>
              <a:t>zbraň nestandardní konstrukce</a:t>
            </a:r>
            <a:r>
              <a:rPr lang="cs-CZ" dirty="0" smtClean="0"/>
              <a:t>, </a:t>
            </a:r>
            <a:r>
              <a:rPr lang="cs-CZ" b="1" dirty="0" smtClean="0"/>
              <a:t>která se při použití v boji vyznačuje pro okolí nečekanými funkcemi a překvapivými účinky.</a:t>
            </a:r>
            <a:endParaRPr lang="cs-CZ" dirty="0" smtClean="0"/>
          </a:p>
          <a:p>
            <a:pPr algn="ctr"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4800" dirty="0" smtClean="0">
                <a:solidFill>
                  <a:schemeClr val="accent5">
                    <a:lumMod val="75000"/>
                  </a:schemeClr>
                </a:solidFill>
              </a:rPr>
              <a:t>Rozdělení zákeřných zbraní</a:t>
            </a:r>
            <a:endParaRPr lang="cs-CZ" sz="4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cs-CZ" sz="4000" dirty="0" smtClean="0"/>
              <a:t>Uživatel (jednotlivec, kolektiv)</a:t>
            </a:r>
            <a:endParaRPr lang="cs-CZ" sz="3600" dirty="0" smtClean="0"/>
          </a:p>
          <a:p>
            <a:pPr lvl="0"/>
            <a:r>
              <a:rPr lang="cs-CZ" sz="4000" dirty="0" smtClean="0"/>
              <a:t>Objekt </a:t>
            </a:r>
            <a:r>
              <a:rPr lang="cs-CZ" sz="4000" dirty="0" smtClean="0"/>
              <a:t>působení (charakter cíle</a:t>
            </a:r>
            <a:r>
              <a:rPr lang="cs-CZ" sz="4000" dirty="0" smtClean="0"/>
              <a:t>) – živé, neživé cíle a univerzální</a:t>
            </a:r>
          </a:p>
          <a:p>
            <a:pPr lvl="0"/>
            <a:r>
              <a:rPr lang="cs-CZ" sz="4000" dirty="0" smtClean="0"/>
              <a:t>Fyzikální </a:t>
            </a:r>
            <a:r>
              <a:rPr lang="cs-CZ" sz="4000" dirty="0" smtClean="0"/>
              <a:t>princip </a:t>
            </a:r>
            <a:endParaRPr lang="cs-CZ" sz="3600" dirty="0" smtClean="0"/>
          </a:p>
          <a:p>
            <a:pPr lvl="0"/>
            <a:r>
              <a:rPr lang="cs-CZ" sz="4000" dirty="0" smtClean="0"/>
              <a:t>Způsobu </a:t>
            </a:r>
            <a:r>
              <a:rPr lang="cs-CZ" sz="4000" dirty="0" smtClean="0"/>
              <a:t>použití (podle charakteru působení zbraně na cíl</a:t>
            </a:r>
            <a:r>
              <a:rPr lang="cs-CZ" sz="4000" dirty="0" smtClean="0"/>
              <a:t>) – chladné, střelné, ostatní, kombinované</a:t>
            </a:r>
            <a:endParaRPr lang="cs-CZ" sz="3600" dirty="0" smtClean="0"/>
          </a:p>
          <a:p>
            <a:pPr lvl="0"/>
            <a:r>
              <a:rPr lang="cs-CZ" sz="4000" dirty="0" smtClean="0"/>
              <a:t>Zbraně </a:t>
            </a:r>
            <a:r>
              <a:rPr lang="cs-CZ" sz="4000" dirty="0" smtClean="0"/>
              <a:t>nepřímého použití – používané člověkem nepřímo, kdy k uvedení </a:t>
            </a:r>
            <a:r>
              <a:rPr lang="cs-CZ" sz="4000" dirty="0" smtClean="0"/>
              <a:t>zbraně </a:t>
            </a:r>
            <a:r>
              <a:rPr lang="cs-CZ" sz="4000" dirty="0" smtClean="0"/>
              <a:t>do funkce není využit přímý aktivační podnět nebo pohyb útočníka. </a:t>
            </a:r>
            <a:endParaRPr lang="cs-CZ" sz="3600" dirty="0" smtClean="0"/>
          </a:p>
          <a:p>
            <a:pPr lvl="0"/>
            <a:r>
              <a:rPr lang="cs-CZ" sz="4000" dirty="0" smtClean="0"/>
              <a:t>Primární </a:t>
            </a:r>
            <a:r>
              <a:rPr lang="cs-CZ" sz="4000" dirty="0" smtClean="0"/>
              <a:t>určení</a:t>
            </a:r>
            <a:endParaRPr lang="cs-CZ" sz="3600" dirty="0" smtClean="0"/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 smtClean="0">
                <a:solidFill>
                  <a:schemeClr val="accent5">
                    <a:lumMod val="75000"/>
                  </a:schemeClr>
                </a:solidFill>
              </a:rPr>
              <a:t>Elektrické zbraně</a:t>
            </a:r>
            <a:endParaRPr lang="cs-CZ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</p:spPr>
        <p:txBody>
          <a:bodyPr/>
          <a:lstStyle/>
          <a:p>
            <a:pPr algn="ctr">
              <a:buNone/>
            </a:pPr>
            <a:r>
              <a:rPr lang="cs-CZ" dirty="0" smtClean="0"/>
              <a:t>Působí na cíl zpravidla účinkem vysokonapěťového výboje, mohou však </a:t>
            </a:r>
            <a:r>
              <a:rPr lang="cs-CZ" dirty="0" smtClean="0"/>
              <a:t>působit </a:t>
            </a:r>
            <a:r>
              <a:rPr lang="cs-CZ" dirty="0" smtClean="0"/>
              <a:t>i elektrickou energií nízkého napětí. </a:t>
            </a:r>
            <a:endParaRPr lang="cs-CZ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Taser</a:t>
            </a:r>
            <a:endParaRPr lang="cs-CZ" dirty="0"/>
          </a:p>
        </p:txBody>
      </p:sp>
      <p:pic>
        <p:nvPicPr>
          <p:cNvPr id="5" name="Zástupný symbol pro obrázek 4" descr="taser-rosa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2500" b="12500"/>
          <a:stretch>
            <a:fillRect/>
          </a:stretch>
        </p:blipFill>
        <p:spPr/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85918" y="2571744"/>
            <a:ext cx="5486400" cy="566738"/>
          </a:xfrm>
        </p:spPr>
        <p:txBody>
          <a:bodyPr>
            <a:normAutofit/>
          </a:bodyPr>
          <a:lstStyle/>
          <a:p>
            <a:r>
              <a:rPr lang="cs-CZ" dirty="0" smtClean="0"/>
              <a:t>Elektrický paralyzér – se svítilnou</a:t>
            </a:r>
            <a:endParaRPr lang="cs-CZ" dirty="0"/>
          </a:p>
        </p:txBody>
      </p:sp>
      <p:pic>
        <p:nvPicPr>
          <p:cNvPr id="5" name="Zástupný symbol pro obrázek 4"/>
          <p:cNvPicPr>
            <a:picLocks noGrp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86116" y="642918"/>
            <a:ext cx="2743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3214686"/>
            <a:ext cx="5486400" cy="2957514"/>
          </a:xfrm>
        </p:spPr>
        <p:txBody>
          <a:bodyPr>
            <a:normAutofit fontScale="92500" lnSpcReduction="10000"/>
          </a:bodyPr>
          <a:lstStyle/>
          <a:p>
            <a:r>
              <a:rPr lang="cs-CZ" dirty="0" smtClean="0"/>
              <a:t>129KV vytváří na předních kontaktech velmi silný elektrický </a:t>
            </a:r>
            <a:r>
              <a:rPr lang="cs-CZ" dirty="0" smtClean="0"/>
              <a:t>výboj</a:t>
            </a:r>
            <a:endParaRPr lang="cs-CZ" dirty="0" smtClean="0"/>
          </a:p>
          <a:p>
            <a:r>
              <a:rPr lang="cs-CZ" dirty="0" smtClean="0"/>
              <a:t>Nepotřebujete žádné akumulátory. Ke svítilně je přiložen kabel který zajistí v případě potřeby nabití ze sítě 230V</a:t>
            </a:r>
          </a:p>
          <a:p>
            <a:r>
              <a:rPr lang="cs-CZ" dirty="0" smtClean="0"/>
              <a:t>+ nylonová kapsička</a:t>
            </a:r>
          </a:p>
          <a:p>
            <a:r>
              <a:rPr lang="cs-CZ" dirty="0" err="1" smtClean="0"/>
              <a:t>Tech.data</a:t>
            </a:r>
            <a:r>
              <a:rPr lang="cs-CZ" dirty="0" smtClean="0"/>
              <a:t>:</a:t>
            </a:r>
          </a:p>
          <a:p>
            <a:pPr lvl="0"/>
            <a:r>
              <a:rPr lang="cs-CZ" dirty="0" smtClean="0"/>
              <a:t>Vestavěný akumulátor 4,8V</a:t>
            </a:r>
          </a:p>
          <a:p>
            <a:pPr lvl="0"/>
            <a:r>
              <a:rPr lang="cs-CZ" dirty="0" smtClean="0"/>
              <a:t>Nabíjení 230V  (pomocí přiloženého kabelu)</a:t>
            </a:r>
          </a:p>
          <a:p>
            <a:pPr lvl="0"/>
            <a:r>
              <a:rPr lang="cs-CZ" dirty="0" smtClean="0"/>
              <a:t>Výstupní napětí </a:t>
            </a:r>
            <a:r>
              <a:rPr lang="cs-CZ" dirty="0" err="1" smtClean="0"/>
              <a:t>paralyzeru</a:t>
            </a:r>
            <a:r>
              <a:rPr lang="cs-CZ" dirty="0" smtClean="0"/>
              <a:t> 120 KV</a:t>
            </a:r>
          </a:p>
          <a:p>
            <a:pPr lvl="0"/>
            <a:r>
              <a:rPr lang="cs-CZ" dirty="0" smtClean="0"/>
              <a:t>Rozměry 110x50x22mm</a:t>
            </a:r>
          </a:p>
          <a:p>
            <a:pPr lvl="0"/>
            <a:r>
              <a:rPr lang="cs-CZ" dirty="0" smtClean="0"/>
              <a:t>Příslušenství nabíjecí přívod, pouzdro, anglický manuál</a:t>
            </a:r>
          </a:p>
          <a:p>
            <a:r>
              <a:rPr lang="cs-CZ" dirty="0" smtClean="0"/>
              <a:t>Prodejné pouze osobám starším 18-ti let! Zákazník svou případnou objednávkou závazně stvrzuje, že již dosáhnul věku plnoletosti a je způsobilý k právním úkonům. V opačném případě se vystavuje riziku vážných právních následků.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4800" dirty="0" smtClean="0">
                <a:solidFill>
                  <a:schemeClr val="accent5">
                    <a:lumMod val="75000"/>
                  </a:schemeClr>
                </a:solidFill>
              </a:rPr>
              <a:t>Ionizující záření</a:t>
            </a:r>
            <a:endParaRPr lang="cs-CZ" sz="4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Zdrojem ionizujícího záření jsou jaderné zbraně. Její ničivé účinky jsou </a:t>
            </a:r>
            <a:r>
              <a:rPr lang="cs-CZ" dirty="0" smtClean="0"/>
              <a:t>založeny na </a:t>
            </a:r>
            <a:r>
              <a:rPr lang="cs-CZ" dirty="0" smtClean="0"/>
              <a:t>uvolnění jaderné energie.</a:t>
            </a:r>
          </a:p>
          <a:p>
            <a:r>
              <a:rPr lang="cs-CZ" dirty="0" smtClean="0"/>
              <a:t>K</a:t>
            </a:r>
            <a:r>
              <a:rPr lang="cs-CZ" dirty="0" smtClean="0"/>
              <a:t> ničivým účinkům jaderného výbuchu působícím proti živé síle, se řadí</a:t>
            </a:r>
          </a:p>
          <a:p>
            <a:pPr lvl="1"/>
            <a:r>
              <a:rPr lang="cs-CZ" dirty="0" smtClean="0"/>
              <a:t>Tlaková vlna,</a:t>
            </a:r>
          </a:p>
          <a:p>
            <a:pPr lvl="1"/>
            <a:r>
              <a:rPr lang="cs-CZ" dirty="0" smtClean="0"/>
              <a:t>Světelné záření</a:t>
            </a:r>
          </a:p>
          <a:p>
            <a:pPr lvl="1"/>
            <a:r>
              <a:rPr lang="cs-CZ" dirty="0" smtClean="0"/>
              <a:t>Pronikavá radiace</a:t>
            </a:r>
          </a:p>
          <a:p>
            <a:pPr lvl="1"/>
            <a:r>
              <a:rPr lang="cs-CZ" dirty="0" smtClean="0"/>
              <a:t>Radioaktivní zamoření 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4800" dirty="0" smtClean="0">
                <a:solidFill>
                  <a:schemeClr val="accent5">
                    <a:lumMod val="75000"/>
                  </a:schemeClr>
                </a:solidFill>
              </a:rPr>
              <a:t>Miny</a:t>
            </a:r>
            <a:endParaRPr lang="cs-CZ" sz="4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cs-CZ" dirty="0" smtClean="0"/>
              <a:t>	Mina </a:t>
            </a:r>
            <a:r>
              <a:rPr lang="cs-CZ" dirty="0" smtClean="0"/>
              <a:t>je vojenská </a:t>
            </a:r>
            <a:r>
              <a:rPr lang="cs-CZ" dirty="0" smtClean="0"/>
              <a:t>zbraň sloužící </a:t>
            </a:r>
            <a:r>
              <a:rPr lang="cs-CZ" dirty="0" smtClean="0"/>
              <a:t>k pasivnímu vyřazování nepřátelských sil. Mina funguje na principu tlakového snímače, který se zapne, když na ni oběť </a:t>
            </a:r>
            <a:r>
              <a:rPr lang="cs-CZ" dirty="0" smtClean="0"/>
              <a:t>stoupne. Tlakem </a:t>
            </a:r>
            <a:r>
              <a:rPr lang="cs-CZ" dirty="0" smtClean="0"/>
              <a:t>aktivuje roznětku, která odpálí umístěnou nálož. Výbuch je směřován vzhůru do míst, kde je cíl. Mina se instaluje pod zem, čímž se zmenšuje její šance na odhalení.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Voják s detektorem kovů hledající nevybuchlou munici</a:t>
            </a:r>
            <a:endParaRPr lang="cs-CZ" dirty="0"/>
          </a:p>
        </p:txBody>
      </p:sp>
      <p:pic>
        <p:nvPicPr>
          <p:cNvPr id="5" name="Zástupný symbol pro obrázek 4" descr="Metal_Detector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7908" b="7908"/>
          <a:stretch>
            <a:fillRect/>
          </a:stretch>
        </p:blipFill>
        <p:spPr/>
      </p:pic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</TotalTime>
  <Words>134</Words>
  <PresentationFormat>Předvádění na obrazovce (4:3)</PresentationFormat>
  <Paragraphs>46</Paragraphs>
  <Slides>15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Motiv sady Office</vt:lpstr>
      <vt:lpstr>Technické prostředky sebeobrany  Jiné zákeřné zbraně</vt:lpstr>
      <vt:lpstr>Definice</vt:lpstr>
      <vt:lpstr>Rozdělení zákeřných zbraní</vt:lpstr>
      <vt:lpstr>Elektrické zbraně</vt:lpstr>
      <vt:lpstr>Taser</vt:lpstr>
      <vt:lpstr>Elektrický paralyzér – se svítilnou</vt:lpstr>
      <vt:lpstr>Ionizující záření</vt:lpstr>
      <vt:lpstr>Miny</vt:lpstr>
      <vt:lpstr>Voják s detektorem kovů hledající nevybuchlou munici</vt:lpstr>
      <vt:lpstr>Sebevražedný atentátník</vt:lpstr>
      <vt:lpstr>Slzotvorné prostředky</vt:lpstr>
      <vt:lpstr>Snímek 12</vt:lpstr>
      <vt:lpstr>Chemické zbraně</vt:lpstr>
      <vt:lpstr>Snímek 14</vt:lpstr>
      <vt:lpstr>Snímek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Technické prostředky sebeobrany  Jiné zákeřné zbraně</dc:title>
  <cp:lastModifiedBy>Vojta</cp:lastModifiedBy>
  <cp:revision>6</cp:revision>
  <dcterms:modified xsi:type="dcterms:W3CDTF">2010-04-20T20:47:56Z</dcterms:modified>
</cp:coreProperties>
</file>