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77" r:id="rId2"/>
    <p:sldId id="278" r:id="rId3"/>
    <p:sldId id="279" r:id="rId4"/>
    <p:sldId id="280" r:id="rId5"/>
    <p:sldId id="281" r:id="rId6"/>
    <p:sldId id="282" r:id="rId7"/>
    <p:sldId id="284" r:id="rId8"/>
    <p:sldId id="272" r:id="rId9"/>
    <p:sldId id="283" r:id="rId10"/>
    <p:sldId id="285" r:id="rId11"/>
    <p:sldId id="286" r:id="rId12"/>
    <p:sldId id="287" r:id="rId13"/>
    <p:sldId id="274" r:id="rId14"/>
    <p:sldId id="288" r:id="rId15"/>
    <p:sldId id="273" r:id="rId16"/>
    <p:sldId id="275" r:id="rId17"/>
    <p:sldId id="276" r:id="rId18"/>
    <p:sldId id="269" r:id="rId1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EB758"/>
    <a:srgbClr val="FFFF00"/>
    <a:srgbClr val="FF0000"/>
    <a:srgbClr val="FFFF99"/>
    <a:srgbClr val="33CC33"/>
    <a:srgbClr val="66FF33"/>
    <a:srgbClr val="99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57" autoAdjust="0"/>
  </p:normalViewPr>
  <p:slideViewPr>
    <p:cSldViewPr>
      <p:cViewPr varScale="1">
        <p:scale>
          <a:sx n="70" d="100"/>
          <a:sy n="70" d="100"/>
        </p:scale>
        <p:origin x="-137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cs-CZ" dirty="0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cs-CZ" dirty="0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cs-CZ" dirty="0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cs-CZ" dirty="0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cs-CZ" dirty="0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cs-CZ" dirty="0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cs-CZ" dirty="0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cs-CZ" dirty="0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cs-CZ" dirty="0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cs-CZ" dirty="0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cs-CZ" dirty="0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cs-CZ" dirty="0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cs-CZ" dirty="0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cs-CZ" dirty="0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cs-CZ" dirty="0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3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cs-CZ" dirty="0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cs-CZ" dirty="0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cs-CZ" dirty="0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cs-CZ" dirty="0"/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cs-CZ" dirty="0"/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cs-CZ" dirty="0"/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cs-CZ" dirty="0"/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cs-CZ" dirty="0"/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cs-CZ" dirty="0"/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cs-CZ" dirty="0"/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cs-CZ" dirty="0"/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cs-CZ" dirty="0"/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cs-CZ" dirty="0"/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cs-CZ" dirty="0"/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cs-CZ" dirty="0"/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cs-CZ" dirty="0"/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cs-CZ" dirty="0"/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</p:grpSp>
      <p:sp>
        <p:nvSpPr>
          <p:cNvPr id="533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533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82B76-3508-45AA-A82D-81E94FCAFA5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FCDC6-DC3A-4FFE-AF5E-09CD1DC35D2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4AF3F-0D6A-46BE-9866-01BE3A3FC83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08837-15B1-4F8E-A8A1-EB9AE4C2D96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F2123-A7AE-4E64-9DDD-D65715B2149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B95A9-8C51-4135-BA56-FA380894FCC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96E20-2CCC-4E64-83BD-83B00E472F5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4677C-1EEF-49E5-A324-25EAA3B0152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8E86A-9637-4D03-B2FF-35FC6A5BB99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90266F-A804-47BC-A3F2-73C6A6BDF89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5B2F28-923C-4EFF-AFC4-6346AFE13EF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cs-CZ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cs-CZ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cs-CZ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cs-CZ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cs-CZ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cs-CZ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cs-CZ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cs-CZ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cs-CZ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cs-CZ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cs-CZ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cs-CZ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cs-CZ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cs-CZ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cs-CZ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cs-CZ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cs-CZ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cs-CZ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cs-CZ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cs-CZ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cs-CZ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cs-CZ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cs-CZ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cs-CZ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cs-CZ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cs-CZ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cs-CZ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cs-CZ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cs-CZ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cs-CZ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cs-CZ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cs-CZ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3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3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3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4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4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4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4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4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4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4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4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4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4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5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5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5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5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5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5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5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5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5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5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6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6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6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6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6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6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6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6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6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6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7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7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7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7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7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7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7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7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7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7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8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8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8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8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8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8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8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8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8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8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9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9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9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9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9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9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9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9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9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19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0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0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0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0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0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0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0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0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0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0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1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1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1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1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1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1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1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1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1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1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2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2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2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2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2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2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2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2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2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2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3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3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3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3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3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3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3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3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3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3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4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4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4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4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4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4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4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4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4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4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5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5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5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5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5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5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5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5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5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5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6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6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6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6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6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6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6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6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6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6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7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7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7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7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7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7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7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7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7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7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8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8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8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8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8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8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8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8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8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8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9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9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9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9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9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9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9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9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9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29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30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30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30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30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30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30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30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30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30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30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31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31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31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431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</p:grpSp>
      <p:sp>
        <p:nvSpPr>
          <p:cNvPr id="431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519F6E8-B363-4D71-A782-EBED27AD411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431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1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1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31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9220" name="WordArt 4"/>
          <p:cNvSpPr>
            <a:spLocks noChangeArrowheads="1" noChangeShapeType="1" noTextEdit="1"/>
          </p:cNvSpPr>
          <p:nvPr/>
        </p:nvSpPr>
        <p:spPr bwMode="auto">
          <a:xfrm>
            <a:off x="1928794" y="714356"/>
            <a:ext cx="5473700" cy="73026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FF99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Motorické testy</a:t>
            </a:r>
            <a:endParaRPr lang="cs-CZ" sz="2800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FF9900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 Black"/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714348" y="1785926"/>
            <a:ext cx="8001056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b="1" dirty="0"/>
              <a:t>	</a:t>
            </a:r>
            <a:r>
              <a:rPr lang="cs-CZ" sz="3200" b="1" dirty="0" smtClean="0">
                <a:solidFill>
                  <a:srgbClr val="FFFF00"/>
                </a:solidFill>
              </a:rPr>
              <a:t>TEST</a:t>
            </a:r>
          </a:p>
          <a:p>
            <a:endParaRPr lang="cs-CZ" sz="2000" b="1" dirty="0" smtClean="0">
              <a:solidFill>
                <a:srgbClr val="FFFF00"/>
              </a:solidFill>
            </a:endParaRPr>
          </a:p>
          <a:p>
            <a:r>
              <a:rPr lang="cs-CZ" sz="2400" dirty="0" smtClean="0"/>
              <a:t>Vědecky podložená zkouška, jejímž cílem je dosáhnutí kvantifikovatelného výsledku</a:t>
            </a:r>
            <a:endParaRPr lang="cs-CZ" sz="2400" dirty="0"/>
          </a:p>
          <a:p>
            <a:endParaRPr lang="cs-CZ" sz="2000" dirty="0"/>
          </a:p>
          <a:p>
            <a:r>
              <a:rPr lang="cs-CZ" sz="2000" b="1" dirty="0" smtClean="0">
                <a:solidFill>
                  <a:srgbClr val="FFFF00"/>
                </a:solidFill>
              </a:rPr>
              <a:t>		</a:t>
            </a:r>
            <a:r>
              <a:rPr lang="cs-CZ" sz="3200" b="1" dirty="0" smtClean="0">
                <a:solidFill>
                  <a:srgbClr val="FFFF00"/>
                </a:solidFill>
              </a:rPr>
              <a:t>TESTOVÁNÍ</a:t>
            </a:r>
            <a:r>
              <a:rPr lang="cs-CZ" sz="2000" dirty="0"/>
              <a:t>	</a:t>
            </a:r>
            <a:endParaRPr lang="cs-CZ" sz="2000" dirty="0" smtClean="0"/>
          </a:p>
          <a:p>
            <a:endParaRPr lang="cs-CZ" sz="2000" dirty="0" smtClean="0"/>
          </a:p>
          <a:p>
            <a:pPr lvl="2">
              <a:buFontTx/>
              <a:buChar char="-"/>
            </a:pPr>
            <a:r>
              <a:rPr lang="cs-CZ" sz="2000" dirty="0" smtClean="0"/>
              <a:t> provedení zkoušky ve smyslu procedury</a:t>
            </a:r>
          </a:p>
          <a:p>
            <a:pPr>
              <a:buFontTx/>
              <a:buChar char="-"/>
            </a:pPr>
            <a:endParaRPr lang="cs-CZ" sz="2000" dirty="0" smtClean="0"/>
          </a:p>
          <a:p>
            <a:pPr lvl="2">
              <a:buFontTx/>
              <a:buChar char="-"/>
            </a:pPr>
            <a:r>
              <a:rPr lang="cs-CZ" sz="2000" dirty="0" smtClean="0"/>
              <a:t> </a:t>
            </a:r>
            <a:r>
              <a:rPr lang="cs-CZ" sz="2000" dirty="0" smtClean="0"/>
              <a:t>přiřazování čísel, jež jsme nazývali měřením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10244" name="WordArt 4"/>
          <p:cNvSpPr>
            <a:spLocks noChangeArrowheads="1" noChangeShapeType="1" noTextEdit="1"/>
          </p:cNvSpPr>
          <p:nvPr/>
        </p:nvSpPr>
        <p:spPr bwMode="auto">
          <a:xfrm>
            <a:off x="1619250" y="908050"/>
            <a:ext cx="60960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12700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Dělení motorických testů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900113" y="1628775"/>
            <a:ext cx="7488237" cy="5070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1100" dirty="0"/>
          </a:p>
          <a:p>
            <a:pPr>
              <a:spcBef>
                <a:spcPct val="50000"/>
              </a:spcBef>
            </a:pPr>
            <a:r>
              <a:rPr lang="cs-CZ" sz="2800" b="1" dirty="0">
                <a:solidFill>
                  <a:srgbClr val="FFC000"/>
                </a:solidFill>
              </a:rPr>
              <a:t>Dle počtu osob:</a:t>
            </a:r>
            <a:r>
              <a:rPr lang="cs-CZ" sz="2800" dirty="0"/>
              <a:t>	</a:t>
            </a:r>
            <a:endParaRPr lang="cs-CZ" sz="2800" dirty="0" smtClean="0"/>
          </a:p>
          <a:p>
            <a:pPr>
              <a:spcBef>
                <a:spcPct val="50000"/>
              </a:spcBef>
            </a:pPr>
            <a:endParaRPr lang="cs-CZ" sz="2800" dirty="0" smtClean="0"/>
          </a:p>
          <a:p>
            <a:pPr>
              <a:spcBef>
                <a:spcPct val="50000"/>
              </a:spcBef>
            </a:pPr>
            <a:r>
              <a:rPr lang="cs-CZ" sz="2800" dirty="0" smtClean="0"/>
              <a:t>		</a:t>
            </a:r>
            <a:r>
              <a:rPr lang="cs-CZ" sz="2800" b="1" dirty="0" smtClean="0">
                <a:solidFill>
                  <a:srgbClr val="FFFF00"/>
                </a:solidFill>
              </a:rPr>
              <a:t>individuální</a:t>
            </a:r>
          </a:p>
          <a:p>
            <a:pPr>
              <a:spcBef>
                <a:spcPct val="50000"/>
              </a:spcBef>
            </a:pPr>
            <a:r>
              <a:rPr lang="cs-CZ" sz="1600" dirty="0" smtClean="0"/>
              <a:t>(každý jedinec testován samostatně, zachování soukromí, většina laboratorních testů)</a:t>
            </a:r>
            <a:endParaRPr lang="cs-CZ" sz="2400" dirty="0"/>
          </a:p>
          <a:p>
            <a:pPr>
              <a:spcBef>
                <a:spcPct val="50000"/>
              </a:spcBef>
            </a:pPr>
            <a:r>
              <a:rPr lang="cs-CZ" sz="2800" dirty="0"/>
              <a:t>		</a:t>
            </a:r>
            <a:r>
              <a:rPr lang="cs-CZ" sz="2800" b="1" dirty="0" smtClean="0">
                <a:solidFill>
                  <a:srgbClr val="FFFF00"/>
                </a:solidFill>
              </a:rPr>
              <a:t>skupinové</a:t>
            </a:r>
          </a:p>
          <a:p>
            <a:pPr>
              <a:spcBef>
                <a:spcPct val="50000"/>
              </a:spcBef>
            </a:pPr>
            <a:r>
              <a:rPr lang="cs-CZ" sz="1600" dirty="0" smtClean="0"/>
              <a:t>(více jedinců současně, časově méně náročné, motiv soutěžení, většinou terénní)</a:t>
            </a:r>
            <a:endParaRPr lang="cs-CZ" sz="2400" dirty="0"/>
          </a:p>
          <a:p>
            <a:pPr>
              <a:spcBef>
                <a:spcPct val="50000"/>
              </a:spcBef>
            </a:pPr>
            <a:endParaRPr lang="cs-CZ" sz="1100" dirty="0"/>
          </a:p>
          <a:p>
            <a:pPr>
              <a:spcBef>
                <a:spcPct val="50000"/>
              </a:spcBef>
            </a:pPr>
            <a:r>
              <a:rPr lang="cs-CZ" sz="3200" b="1" dirty="0">
                <a:solidFill>
                  <a:srgbClr val="FF0000"/>
                </a:solidFill>
              </a:rPr>
              <a:t>	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10244" name="WordArt 4"/>
          <p:cNvSpPr>
            <a:spLocks noChangeArrowheads="1" noChangeShapeType="1" noTextEdit="1"/>
          </p:cNvSpPr>
          <p:nvPr/>
        </p:nvSpPr>
        <p:spPr bwMode="auto">
          <a:xfrm>
            <a:off x="1619250" y="908050"/>
            <a:ext cx="60960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12700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Dělení motorických testů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900113" y="1628775"/>
            <a:ext cx="7488237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800" dirty="0"/>
          </a:p>
          <a:p>
            <a:pPr>
              <a:spcBef>
                <a:spcPct val="50000"/>
              </a:spcBef>
            </a:pPr>
            <a:r>
              <a:rPr lang="cs-CZ" sz="2400" b="1" dirty="0" smtClean="0">
                <a:solidFill>
                  <a:srgbClr val="FFC000"/>
                </a:solidFill>
              </a:rPr>
              <a:t>Dle </a:t>
            </a:r>
            <a:r>
              <a:rPr lang="cs-CZ" sz="2400" b="1" dirty="0">
                <a:solidFill>
                  <a:srgbClr val="FFC000"/>
                </a:solidFill>
              </a:rPr>
              <a:t>stupně standardizace:</a:t>
            </a:r>
            <a:r>
              <a:rPr lang="cs-CZ" sz="2400" dirty="0"/>
              <a:t>	</a:t>
            </a:r>
            <a:endParaRPr lang="cs-CZ" sz="2400" dirty="0" smtClean="0"/>
          </a:p>
          <a:p>
            <a:pPr algn="ctr">
              <a:spcBef>
                <a:spcPct val="50000"/>
              </a:spcBef>
            </a:pPr>
            <a:endParaRPr lang="cs-CZ" sz="2400" dirty="0" smtClean="0"/>
          </a:p>
          <a:p>
            <a:pPr algn="ctr">
              <a:spcBef>
                <a:spcPct val="50000"/>
              </a:spcBef>
            </a:pPr>
            <a:r>
              <a:rPr lang="cs-CZ" sz="2400" b="1" dirty="0" smtClean="0">
                <a:solidFill>
                  <a:srgbClr val="FFFF00"/>
                </a:solidFill>
              </a:rPr>
              <a:t>plně </a:t>
            </a:r>
            <a:r>
              <a:rPr lang="cs-CZ" sz="2400" b="1" dirty="0">
                <a:solidFill>
                  <a:srgbClr val="FFFF00"/>
                </a:solidFill>
              </a:rPr>
              <a:t>standardizované</a:t>
            </a:r>
          </a:p>
          <a:p>
            <a:pPr>
              <a:spcBef>
                <a:spcPct val="50000"/>
              </a:spcBef>
            </a:pPr>
            <a:r>
              <a:rPr lang="cs-CZ" sz="2400" dirty="0" smtClean="0"/>
              <a:t>(</a:t>
            </a:r>
            <a:r>
              <a:rPr lang="cs-CZ" sz="1600" dirty="0" smtClean="0"/>
              <a:t>přesně formulovaný účel, efektivní výběr jednotlivých testů, které jsou již ověřeny, </a:t>
            </a:r>
            <a:r>
              <a:rPr lang="cs-CZ" sz="1600" dirty="0" smtClean="0">
                <a:solidFill>
                  <a:srgbClr val="FFFF00"/>
                </a:solidFill>
              </a:rPr>
              <a:t>tabulky norem</a:t>
            </a:r>
            <a:r>
              <a:rPr lang="cs-CZ" sz="1600" dirty="0" smtClean="0"/>
              <a:t>, literatura)</a:t>
            </a:r>
          </a:p>
          <a:p>
            <a:pPr>
              <a:spcBef>
                <a:spcPct val="50000"/>
              </a:spcBef>
            </a:pPr>
            <a:endParaRPr lang="cs-CZ" sz="2400" dirty="0" smtClean="0"/>
          </a:p>
          <a:p>
            <a:pPr algn="ctr">
              <a:spcBef>
                <a:spcPct val="50000"/>
              </a:spcBef>
            </a:pPr>
            <a:r>
              <a:rPr lang="cs-CZ" sz="2400" b="1" dirty="0" smtClean="0">
                <a:solidFill>
                  <a:srgbClr val="FFFF00"/>
                </a:solidFill>
              </a:rPr>
              <a:t>částečně standardizované – vlastní konstrukce</a:t>
            </a:r>
          </a:p>
          <a:p>
            <a:pPr>
              <a:spcBef>
                <a:spcPct val="50000"/>
              </a:spcBef>
            </a:pPr>
            <a:r>
              <a:rPr lang="cs-CZ" sz="1600" dirty="0" smtClean="0"/>
              <a:t>(obsah lze přizpůsobit pedagogickým nebo výzkumným cílům, lze je měnit, upravit podle vnějších podmínek,…)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10244" name="WordArt 4"/>
          <p:cNvSpPr>
            <a:spLocks noChangeArrowheads="1" noChangeShapeType="1" noTextEdit="1"/>
          </p:cNvSpPr>
          <p:nvPr/>
        </p:nvSpPr>
        <p:spPr bwMode="auto">
          <a:xfrm>
            <a:off x="1619250" y="908050"/>
            <a:ext cx="60960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 dirty="0" smtClean="0">
                <a:ln w="12700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Testové systémy</a:t>
            </a:r>
            <a:endParaRPr lang="cs-CZ" sz="2800" kern="10" dirty="0">
              <a:ln w="12700">
                <a:solidFill>
                  <a:srgbClr val="3366FF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 Black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900113" y="1628775"/>
            <a:ext cx="7488237" cy="4662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dirty="0" smtClean="0"/>
              <a:t>Složené z většího počtu (minimálně dvou) samostatných testů, předkládaných při jedné příležitosti.</a:t>
            </a:r>
          </a:p>
          <a:p>
            <a:pPr>
              <a:spcBef>
                <a:spcPct val="50000"/>
              </a:spcBef>
            </a:pPr>
            <a:r>
              <a:rPr lang="cs-CZ" sz="2400" b="1" dirty="0" smtClean="0">
                <a:solidFill>
                  <a:srgbClr val="FEB758"/>
                </a:solidFill>
              </a:rPr>
              <a:t>TESTOVÁ BATERIE</a:t>
            </a:r>
          </a:p>
          <a:p>
            <a:pPr>
              <a:spcBef>
                <a:spcPct val="50000"/>
              </a:spcBef>
            </a:pPr>
            <a:r>
              <a:rPr lang="cs-CZ" dirty="0" smtClean="0"/>
              <a:t>Všechny testy v ní obsažené jsou standardizovány současně a výsledky jednotlivých testů se kumulují do celkového výsledku (skóre baterie)</a:t>
            </a:r>
          </a:p>
          <a:p>
            <a:pPr>
              <a:spcBef>
                <a:spcPct val="50000"/>
              </a:spcBef>
            </a:pPr>
            <a:r>
              <a:rPr lang="cs-CZ" sz="2000" dirty="0" smtClean="0"/>
              <a:t>	</a:t>
            </a:r>
            <a:r>
              <a:rPr lang="cs-CZ" sz="2000" dirty="0" smtClean="0"/>
              <a:t>- homogenní</a:t>
            </a:r>
          </a:p>
          <a:p>
            <a:pPr>
              <a:spcBef>
                <a:spcPct val="50000"/>
              </a:spcBef>
            </a:pPr>
            <a:r>
              <a:rPr lang="cs-CZ" sz="2000" dirty="0" smtClean="0"/>
              <a:t>	</a:t>
            </a:r>
            <a:r>
              <a:rPr lang="cs-CZ" sz="2000" dirty="0" smtClean="0"/>
              <a:t>- heterogenní</a:t>
            </a:r>
          </a:p>
          <a:p>
            <a:pPr>
              <a:spcBef>
                <a:spcPct val="50000"/>
              </a:spcBef>
            </a:pPr>
            <a:endParaRPr lang="cs-CZ" sz="2000" dirty="0" smtClean="0"/>
          </a:p>
          <a:p>
            <a:pPr>
              <a:spcBef>
                <a:spcPct val="50000"/>
              </a:spcBef>
            </a:pPr>
            <a:r>
              <a:rPr lang="cs-CZ" sz="2400" b="1" dirty="0" smtClean="0">
                <a:solidFill>
                  <a:srgbClr val="FEB758"/>
                </a:solidFill>
              </a:rPr>
              <a:t>TESTOVÝ PROFIL</a:t>
            </a:r>
          </a:p>
          <a:p>
            <a:pPr>
              <a:spcBef>
                <a:spcPct val="50000"/>
              </a:spcBef>
            </a:pPr>
            <a:r>
              <a:rPr lang="cs-CZ" sz="2000" dirty="0" smtClean="0"/>
              <a:t>volnější seskupení testů, souhrnný výsledek se neurčuje – např. atletický profil žáka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11268" name="WordArt 4"/>
          <p:cNvSpPr>
            <a:spLocks noChangeArrowheads="1" noChangeShapeType="1" noTextEdit="1"/>
          </p:cNvSpPr>
          <p:nvPr/>
        </p:nvSpPr>
        <p:spPr bwMode="auto">
          <a:xfrm>
            <a:off x="714375" y="908050"/>
            <a:ext cx="7858125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12700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Charakteristika motorických testů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900113" y="1628775"/>
            <a:ext cx="7488237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solidFill>
                  <a:srgbClr val="FEB758"/>
                </a:solidFill>
              </a:rPr>
              <a:t>validita  -  platnost</a:t>
            </a:r>
          </a:p>
          <a:p>
            <a:pPr>
              <a:spcBef>
                <a:spcPct val="50000"/>
              </a:spcBef>
            </a:pPr>
            <a:r>
              <a:rPr lang="cs-CZ" b="1"/>
              <a:t>	do jaké míry test skutečně měří, co chce měřit</a:t>
            </a:r>
          </a:p>
          <a:p>
            <a:pPr>
              <a:spcBef>
                <a:spcPct val="50000"/>
              </a:spcBef>
            </a:pPr>
            <a:r>
              <a:rPr lang="cs-CZ" b="1"/>
              <a:t>	vyjádřena indexem </a:t>
            </a:r>
            <a:r>
              <a:rPr lang="cs-CZ" b="1">
                <a:solidFill>
                  <a:srgbClr val="00B050"/>
                </a:solidFill>
              </a:rPr>
              <a:t>r</a:t>
            </a:r>
            <a:r>
              <a:rPr lang="cs-CZ" b="1"/>
              <a:t>  </a:t>
            </a:r>
            <a:r>
              <a:rPr lang="en-US" b="1"/>
              <a:t>[ 0 </a:t>
            </a:r>
            <a:r>
              <a:rPr lang="en-US"/>
              <a:t>min</a:t>
            </a:r>
            <a:r>
              <a:rPr lang="en-US" b="1"/>
              <a:t> – 1 </a:t>
            </a:r>
            <a:r>
              <a:rPr lang="en-US"/>
              <a:t>max</a:t>
            </a:r>
            <a:r>
              <a:rPr lang="en-US" b="1"/>
              <a:t>]</a:t>
            </a:r>
          </a:p>
          <a:p>
            <a:pPr>
              <a:spcBef>
                <a:spcPct val="50000"/>
              </a:spcBef>
            </a:pPr>
            <a:endParaRPr lang="en-US" b="1"/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FEB758"/>
                </a:solidFill>
              </a:rPr>
              <a:t>reliabilita  -  spolehlivost</a:t>
            </a:r>
          </a:p>
          <a:p>
            <a:pPr>
              <a:spcBef>
                <a:spcPct val="50000"/>
              </a:spcBef>
            </a:pPr>
            <a:r>
              <a:rPr lang="en-US" b="1"/>
              <a:t>	dosa</a:t>
            </a:r>
            <a:r>
              <a:rPr lang="cs-CZ" b="1"/>
              <a:t>žení stejného výsledku u stejné osoby při opakování</a:t>
            </a:r>
          </a:p>
          <a:p>
            <a:pPr>
              <a:spcBef>
                <a:spcPct val="50000"/>
              </a:spcBef>
            </a:pPr>
            <a:r>
              <a:rPr lang="cs-CZ" b="1"/>
              <a:t>	testu</a:t>
            </a:r>
          </a:p>
          <a:p>
            <a:pPr>
              <a:spcBef>
                <a:spcPct val="50000"/>
              </a:spcBef>
            </a:pPr>
            <a:endParaRPr lang="cs-CZ" b="1"/>
          </a:p>
          <a:p>
            <a:pPr>
              <a:spcBef>
                <a:spcPct val="50000"/>
              </a:spcBef>
            </a:pPr>
            <a:r>
              <a:rPr lang="cs-CZ" b="1">
                <a:solidFill>
                  <a:srgbClr val="FEB758"/>
                </a:solidFill>
              </a:rPr>
              <a:t>objektivita  -  souhlasnost</a:t>
            </a:r>
          </a:p>
          <a:p>
            <a:pPr>
              <a:spcBef>
                <a:spcPct val="50000"/>
              </a:spcBef>
            </a:pPr>
            <a:r>
              <a:rPr lang="cs-CZ" b="1"/>
              <a:t>	dosažení podobných výsledku při testování jinou osobou</a:t>
            </a:r>
          </a:p>
          <a:p>
            <a:pPr>
              <a:spcBef>
                <a:spcPct val="50000"/>
              </a:spcBef>
            </a:pPr>
            <a:r>
              <a:rPr lang="cs-CZ" b="1"/>
              <a:t>	na jiném místě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714348" y="1643050"/>
            <a:ext cx="7786742" cy="121444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11268" name="WordArt 4"/>
          <p:cNvSpPr>
            <a:spLocks noChangeArrowheads="1" noChangeShapeType="1" noTextEdit="1"/>
          </p:cNvSpPr>
          <p:nvPr/>
        </p:nvSpPr>
        <p:spPr bwMode="auto">
          <a:xfrm>
            <a:off x="714348" y="571480"/>
            <a:ext cx="7858125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 dirty="0" smtClean="0">
                <a:ln w="12700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Účel testování</a:t>
            </a:r>
            <a:endParaRPr lang="cs-CZ" sz="2800" kern="10" dirty="0">
              <a:ln w="12700">
                <a:solidFill>
                  <a:srgbClr val="3366FF"/>
                </a:solidFill>
                <a:round/>
                <a:headEnd/>
                <a:tailEnd/>
              </a:ln>
              <a:solidFill>
                <a:srgbClr val="FFC000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 Black"/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900113" y="1628775"/>
            <a:ext cx="7488237" cy="4939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Jako zdroj informací pro řízení a plánování tělovýchovného procesu.</a:t>
            </a:r>
          </a:p>
          <a:p>
            <a:pPr algn="ctr"/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Nejčastěji je testování využíváno ke kontrole trénovanosti, rozvoje, zdatnosti, zdravotního stavu.</a:t>
            </a:r>
          </a:p>
          <a:p>
            <a:endParaRPr lang="cs-CZ" b="1" dirty="0" smtClean="0">
              <a:solidFill>
                <a:srgbClr val="FFFF00"/>
              </a:solidFill>
            </a:endParaRPr>
          </a:p>
          <a:p>
            <a:r>
              <a:rPr lang="cs-CZ" b="1" dirty="0" smtClean="0">
                <a:solidFill>
                  <a:srgbClr val="FFFF00"/>
                </a:solidFill>
              </a:rPr>
              <a:t>Selekce</a:t>
            </a:r>
            <a:r>
              <a:rPr lang="cs-CZ" dirty="0" smtClean="0"/>
              <a:t>		výběr talentů, kondičně nedostatečných, porovnání s populací – tvorba homogenních skupin</a:t>
            </a:r>
          </a:p>
          <a:p>
            <a:r>
              <a:rPr lang="cs-CZ" b="1" dirty="0" smtClean="0">
                <a:solidFill>
                  <a:srgbClr val="FFFF00"/>
                </a:solidFill>
              </a:rPr>
              <a:t>Predikce</a:t>
            </a:r>
            <a:r>
              <a:rPr lang="cs-CZ" b="1" dirty="0" smtClean="0"/>
              <a:t>	</a:t>
            </a:r>
            <a:r>
              <a:rPr lang="cs-CZ" dirty="0" smtClean="0"/>
              <a:t>odhad do budoucnosti, odhalení rizik</a:t>
            </a:r>
          </a:p>
          <a:p>
            <a:r>
              <a:rPr lang="cs-CZ" b="1" dirty="0" smtClean="0">
                <a:solidFill>
                  <a:srgbClr val="FFFF00"/>
                </a:solidFill>
              </a:rPr>
              <a:t>Poradenství</a:t>
            </a:r>
            <a:endParaRPr lang="cs-CZ" b="1" dirty="0" smtClean="0">
              <a:solidFill>
                <a:srgbClr val="FFFF00"/>
              </a:solidFill>
            </a:endParaRPr>
          </a:p>
          <a:p>
            <a:r>
              <a:rPr lang="cs-CZ" b="1" dirty="0" smtClean="0">
                <a:solidFill>
                  <a:srgbClr val="FFFF00"/>
                </a:solidFill>
              </a:rPr>
              <a:t>Trénink</a:t>
            </a:r>
            <a:r>
              <a:rPr lang="cs-CZ" b="1" dirty="0" smtClean="0">
                <a:solidFill>
                  <a:srgbClr val="FF3300"/>
                </a:solidFill>
              </a:rPr>
              <a:t>		</a:t>
            </a:r>
            <a:r>
              <a:rPr lang="cs-CZ" dirty="0" smtClean="0"/>
              <a:t>účinnost metody, úspěšnost a cílení, motivace</a:t>
            </a:r>
          </a:p>
          <a:p>
            <a:endParaRPr lang="cs-CZ" dirty="0" smtClean="0">
              <a:solidFill>
                <a:srgbClr val="FF3300"/>
              </a:solidFill>
            </a:endParaRPr>
          </a:p>
          <a:p>
            <a:r>
              <a:rPr lang="cs-CZ" b="1" dirty="0" smtClean="0">
                <a:solidFill>
                  <a:srgbClr val="FFFF00"/>
                </a:solidFill>
              </a:rPr>
              <a:t>Experimentální účely</a:t>
            </a:r>
          </a:p>
          <a:p>
            <a:r>
              <a:rPr lang="cs-CZ" dirty="0" smtClean="0"/>
              <a:t>	</a:t>
            </a:r>
            <a:r>
              <a:rPr lang="cs-CZ" dirty="0" smtClean="0"/>
              <a:t>- přijímání nebo zamítání vědeckých hypotéz</a:t>
            </a:r>
          </a:p>
          <a:p>
            <a:r>
              <a:rPr lang="cs-CZ" dirty="0" smtClean="0"/>
              <a:t>	</a:t>
            </a:r>
            <a:r>
              <a:rPr lang="cs-CZ" dirty="0" smtClean="0"/>
              <a:t>- </a:t>
            </a:r>
            <a:r>
              <a:rPr lang="cs-CZ" dirty="0" smtClean="0"/>
              <a:t>analýza motorické výkonnosti populace</a:t>
            </a:r>
          </a:p>
          <a:p>
            <a:r>
              <a:rPr lang="cs-CZ" dirty="0" smtClean="0"/>
              <a:t>	- porovnání výkonu sportovní – nesportovní populace</a:t>
            </a:r>
          </a:p>
          <a:p>
            <a:r>
              <a:rPr lang="cs-CZ" dirty="0" smtClean="0"/>
              <a:t>	- vývojové studie motorické výkonnosti populace</a:t>
            </a:r>
          </a:p>
          <a:p>
            <a:pPr>
              <a:spcBef>
                <a:spcPct val="50000"/>
              </a:spcBef>
            </a:pP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12292" name="WordArt 4"/>
          <p:cNvSpPr>
            <a:spLocks noChangeArrowheads="1" noChangeShapeType="1" noTextEdit="1"/>
          </p:cNvSpPr>
          <p:nvPr/>
        </p:nvSpPr>
        <p:spPr bwMode="auto">
          <a:xfrm>
            <a:off x="1619250" y="908050"/>
            <a:ext cx="60960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12700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Historie motorických testů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900113" y="1628775"/>
            <a:ext cx="7672387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solidFill>
                  <a:srgbClr val="FFFF00"/>
                </a:solidFill>
              </a:rPr>
              <a:t>Př. n. l.</a:t>
            </a:r>
            <a:r>
              <a:rPr lang="cs-CZ" b="1">
                <a:solidFill>
                  <a:srgbClr val="FF0000"/>
                </a:solidFill>
              </a:rPr>
              <a:t>		</a:t>
            </a:r>
            <a:r>
              <a:rPr lang="cs-CZ" b="1">
                <a:solidFill>
                  <a:srgbClr val="FFC000"/>
                </a:solidFill>
              </a:rPr>
              <a:t>Řecko</a:t>
            </a:r>
            <a:r>
              <a:rPr lang="cs-CZ"/>
              <a:t>	Sparta, armádní</a:t>
            </a:r>
          </a:p>
          <a:p>
            <a:pPr>
              <a:spcBef>
                <a:spcPct val="50000"/>
              </a:spcBef>
            </a:pPr>
            <a:endParaRPr lang="cs-CZ"/>
          </a:p>
          <a:p>
            <a:pPr>
              <a:spcBef>
                <a:spcPct val="50000"/>
              </a:spcBef>
            </a:pPr>
            <a:r>
              <a:rPr lang="cs-CZ" b="1">
                <a:solidFill>
                  <a:srgbClr val="FFFF00"/>
                </a:solidFill>
              </a:rPr>
              <a:t>17. a 18 stol</a:t>
            </a:r>
            <a:r>
              <a:rPr lang="cs-CZ"/>
              <a:t>	první testy ve </a:t>
            </a:r>
            <a:r>
              <a:rPr lang="cs-CZ">
                <a:solidFill>
                  <a:srgbClr val="FFC000"/>
                </a:solidFill>
              </a:rPr>
              <a:t>FR</a:t>
            </a:r>
            <a:r>
              <a:rPr lang="cs-CZ"/>
              <a:t> a </a:t>
            </a:r>
            <a:r>
              <a:rPr lang="cs-CZ">
                <a:solidFill>
                  <a:srgbClr val="FFC000"/>
                </a:solidFill>
              </a:rPr>
              <a:t>ENG</a:t>
            </a:r>
            <a:r>
              <a:rPr lang="cs-CZ"/>
              <a:t>  (1 kůň = 5 ENG = 7 FR)</a:t>
            </a:r>
          </a:p>
          <a:p>
            <a:pPr>
              <a:spcBef>
                <a:spcPct val="50000"/>
              </a:spcBef>
            </a:pPr>
            <a:endParaRPr lang="cs-CZ"/>
          </a:p>
          <a:p>
            <a:pPr>
              <a:spcBef>
                <a:spcPct val="50000"/>
              </a:spcBef>
            </a:pPr>
            <a:r>
              <a:rPr lang="cs-CZ" b="1">
                <a:solidFill>
                  <a:srgbClr val="FFFF00"/>
                </a:solidFill>
              </a:rPr>
              <a:t>19.stol</a:t>
            </a:r>
            <a:r>
              <a:rPr lang="cs-CZ"/>
              <a:t>		využití jednoduché dynamometrie</a:t>
            </a:r>
          </a:p>
          <a:p>
            <a:pPr>
              <a:spcBef>
                <a:spcPct val="50000"/>
              </a:spcBef>
            </a:pPr>
            <a:r>
              <a:rPr lang="cs-CZ"/>
              <a:t>		</a:t>
            </a:r>
            <a:r>
              <a:rPr lang="cs-CZ">
                <a:solidFill>
                  <a:srgbClr val="FFC000"/>
                </a:solidFill>
              </a:rPr>
              <a:t>GER</a:t>
            </a:r>
            <a:r>
              <a:rPr lang="cs-CZ"/>
              <a:t>  Eiselen	rozdělení cviků v TV podle obtížnosti</a:t>
            </a:r>
          </a:p>
          <a:p>
            <a:pPr>
              <a:spcBef>
                <a:spcPct val="50000"/>
              </a:spcBef>
            </a:pPr>
            <a:r>
              <a:rPr lang="cs-CZ"/>
              <a:t>				vypracování tabulek (turnéři)</a:t>
            </a:r>
          </a:p>
          <a:p>
            <a:pPr>
              <a:spcBef>
                <a:spcPct val="50000"/>
              </a:spcBef>
            </a:pPr>
            <a:r>
              <a:rPr lang="cs-CZ"/>
              <a:t>		zapojení medicíny a psychologie</a:t>
            </a:r>
          </a:p>
          <a:p>
            <a:pPr>
              <a:spcBef>
                <a:spcPct val="50000"/>
              </a:spcBef>
            </a:pPr>
            <a:r>
              <a:rPr lang="cs-CZ"/>
              <a:t>		antropometrie</a:t>
            </a:r>
          </a:p>
          <a:p>
            <a:pPr>
              <a:spcBef>
                <a:spcPct val="50000"/>
              </a:spcBef>
            </a:pPr>
            <a:r>
              <a:rPr lang="cs-CZ"/>
              <a:t>		v </a:t>
            </a:r>
            <a:r>
              <a:rPr lang="cs-CZ">
                <a:solidFill>
                  <a:srgbClr val="FFC000"/>
                </a:solidFill>
              </a:rPr>
              <a:t>USA</a:t>
            </a:r>
            <a:r>
              <a:rPr lang="cs-CZ"/>
              <a:t> první testové baterie  -  1890 (Guilick) </a:t>
            </a:r>
          </a:p>
          <a:p>
            <a:pPr>
              <a:spcBef>
                <a:spcPct val="50000"/>
              </a:spcBef>
            </a:pPr>
            <a:r>
              <a:rPr lang="cs-CZ"/>
              <a:t>		...atheltic-YMCA </a:t>
            </a:r>
            <a:r>
              <a:rPr lang="cs-CZ" sz="1400"/>
              <a:t>(100 yard, skok vysoký, trojskok, koule, šplh)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13316" name="WordArt 4"/>
          <p:cNvSpPr>
            <a:spLocks noChangeArrowheads="1" noChangeShapeType="1" noTextEdit="1"/>
          </p:cNvSpPr>
          <p:nvPr/>
        </p:nvSpPr>
        <p:spPr bwMode="auto">
          <a:xfrm>
            <a:off x="1619250" y="908050"/>
            <a:ext cx="60960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12700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Historie motorických testů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900113" y="1628775"/>
            <a:ext cx="7672387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solidFill>
                  <a:srgbClr val="FFFF00"/>
                </a:solidFill>
              </a:rPr>
              <a:t>20. stol</a:t>
            </a:r>
            <a:r>
              <a:rPr lang="cs-CZ" b="1">
                <a:solidFill>
                  <a:srgbClr val="FF0000"/>
                </a:solidFill>
              </a:rPr>
              <a:t>		</a:t>
            </a:r>
            <a:r>
              <a:rPr lang="cs-CZ" b="1">
                <a:solidFill>
                  <a:srgbClr val="FFC000"/>
                </a:solidFill>
              </a:rPr>
              <a:t>FR </a:t>
            </a:r>
            <a:r>
              <a:rPr lang="cs-CZ"/>
              <a:t>Norbert  -  komplexní test</a:t>
            </a:r>
          </a:p>
          <a:p>
            <a:pPr>
              <a:spcBef>
                <a:spcPct val="50000"/>
              </a:spcBef>
            </a:pPr>
            <a:r>
              <a:rPr lang="cs-CZ"/>
              <a:t>		(běhy, skoky, vrh, vzpírání,plavání, potápění)</a:t>
            </a:r>
          </a:p>
          <a:p>
            <a:pPr>
              <a:spcBef>
                <a:spcPct val="50000"/>
              </a:spcBef>
            </a:pPr>
            <a:endParaRPr lang="cs-CZ"/>
          </a:p>
          <a:p>
            <a:pPr>
              <a:spcBef>
                <a:spcPct val="50000"/>
              </a:spcBef>
            </a:pPr>
            <a:r>
              <a:rPr lang="cs-CZ"/>
              <a:t>		SPORTOVNÍ ODZNAKY	</a:t>
            </a:r>
            <a:r>
              <a:rPr lang="cs-CZ" b="1">
                <a:solidFill>
                  <a:srgbClr val="FFC000"/>
                </a:solidFill>
              </a:rPr>
              <a:t>SWE, GER, USA</a:t>
            </a:r>
          </a:p>
          <a:p>
            <a:pPr>
              <a:spcBef>
                <a:spcPct val="50000"/>
              </a:spcBef>
            </a:pPr>
            <a:endParaRPr lang="cs-CZ">
              <a:solidFill>
                <a:srgbClr val="FFFF00"/>
              </a:solidFill>
            </a:endParaRPr>
          </a:p>
          <a:p>
            <a:pPr>
              <a:spcBef>
                <a:spcPct val="50000"/>
              </a:spcBef>
            </a:pPr>
            <a:r>
              <a:rPr lang="cs-CZ">
                <a:solidFill>
                  <a:srgbClr val="FFFF00"/>
                </a:solidFill>
              </a:rPr>
              <a:t>20.- 40.</a:t>
            </a:r>
            <a:r>
              <a:rPr lang="cs-CZ"/>
              <a:t>		velký rozvoj testování...	např. IOWA–BRYCE </a:t>
            </a:r>
            <a:r>
              <a:rPr lang="cs-CZ" sz="1400"/>
              <a:t>(docilita)</a:t>
            </a:r>
            <a:endParaRPr lang="cs-CZ"/>
          </a:p>
          <a:p>
            <a:pPr>
              <a:spcBef>
                <a:spcPct val="50000"/>
              </a:spcBef>
            </a:pPr>
            <a:r>
              <a:rPr lang="cs-CZ"/>
              <a:t>		</a:t>
            </a:r>
          </a:p>
          <a:p>
            <a:pPr>
              <a:spcBef>
                <a:spcPct val="50000"/>
              </a:spcBef>
            </a:pPr>
            <a:r>
              <a:rPr lang="cs-CZ"/>
              <a:t>		nárůst městské populace » snížení výkonnosti » </a:t>
            </a:r>
          </a:p>
          <a:p>
            <a:pPr>
              <a:spcBef>
                <a:spcPct val="50000"/>
              </a:spcBef>
            </a:pPr>
            <a:r>
              <a:rPr lang="cs-CZ"/>
              <a:t>		testování pro armádu</a:t>
            </a:r>
          </a:p>
          <a:p>
            <a:pPr>
              <a:spcBef>
                <a:spcPct val="50000"/>
              </a:spcBef>
            </a:pPr>
            <a:r>
              <a:rPr lang="cs-CZ"/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14340" name="WordArt 4"/>
          <p:cNvSpPr>
            <a:spLocks noChangeArrowheads="1" noChangeShapeType="1" noTextEdit="1"/>
          </p:cNvSpPr>
          <p:nvPr/>
        </p:nvSpPr>
        <p:spPr bwMode="auto">
          <a:xfrm>
            <a:off x="1619250" y="908050"/>
            <a:ext cx="60960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12700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Historie motorických testů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900113" y="1628775"/>
            <a:ext cx="7672387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solidFill>
                  <a:srgbClr val="00FF00"/>
                </a:solidFill>
              </a:rPr>
              <a:t>20. stol</a:t>
            </a:r>
            <a:endParaRPr lang="cs-CZ">
              <a:solidFill>
                <a:srgbClr val="00FF00"/>
              </a:solidFill>
            </a:endParaRPr>
          </a:p>
          <a:p>
            <a:pPr>
              <a:spcBef>
                <a:spcPct val="50000"/>
              </a:spcBef>
            </a:pPr>
            <a:r>
              <a:rPr lang="cs-CZ">
                <a:solidFill>
                  <a:srgbClr val="FFFF00"/>
                </a:solidFill>
              </a:rPr>
              <a:t>    50 » </a:t>
            </a:r>
            <a:r>
              <a:rPr lang="cs-CZ"/>
              <a:t>		u nás organizovaně – </a:t>
            </a:r>
            <a:r>
              <a:rPr lang="cs-CZ" sz="1200"/>
              <a:t>střediska vrcholového sportu, odznak zdatnosti</a:t>
            </a:r>
            <a:endParaRPr lang="cs-CZ"/>
          </a:p>
          <a:p>
            <a:pPr>
              <a:spcBef>
                <a:spcPct val="50000"/>
              </a:spcBef>
            </a:pPr>
            <a:endParaRPr lang="cs-CZ"/>
          </a:p>
          <a:p>
            <a:pPr>
              <a:spcBef>
                <a:spcPct val="50000"/>
              </a:spcBef>
            </a:pPr>
            <a:r>
              <a:rPr lang="cs-CZ"/>
              <a:t>		další snižování výkonnosti populace</a:t>
            </a:r>
          </a:p>
          <a:p>
            <a:pPr>
              <a:spcBef>
                <a:spcPct val="50000"/>
              </a:spcBef>
            </a:pPr>
            <a:r>
              <a:rPr lang="cs-CZ"/>
              <a:t>		 » projekty a testy na podporu pohybové aktivity </a:t>
            </a:r>
          </a:p>
          <a:p>
            <a:pPr>
              <a:spcBef>
                <a:spcPct val="50000"/>
              </a:spcBef>
            </a:pPr>
            <a:r>
              <a:rPr lang="cs-CZ"/>
              <a:t>			např. USA  Cooper</a:t>
            </a:r>
          </a:p>
          <a:p>
            <a:pPr>
              <a:spcBef>
                <a:spcPct val="50000"/>
              </a:spcBef>
            </a:pPr>
            <a:endParaRPr lang="cs-CZ"/>
          </a:p>
          <a:p>
            <a:pPr>
              <a:spcBef>
                <a:spcPct val="50000"/>
              </a:spcBef>
            </a:pPr>
            <a:r>
              <a:rPr lang="cs-CZ"/>
              <a:t>		zásadní oddělení rekreačního a výkonnostního sportu</a:t>
            </a:r>
          </a:p>
          <a:p>
            <a:pPr>
              <a:spcBef>
                <a:spcPct val="50000"/>
              </a:spcBef>
            </a:pPr>
            <a:endParaRPr lang="cs-CZ"/>
          </a:p>
          <a:p>
            <a:pPr>
              <a:spcBef>
                <a:spcPct val="50000"/>
              </a:spcBef>
            </a:pPr>
            <a:r>
              <a:rPr lang="cs-CZ"/>
              <a:t>		zapojení WHO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547813" y="333375"/>
            <a:ext cx="61928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b="1"/>
              <a:t>Faktory ovlivňující atletický desetiboj</a:t>
            </a:r>
          </a:p>
        </p:txBody>
      </p:sp>
      <p:pic>
        <p:nvPicPr>
          <p:cNvPr id="15365" name="Picture 5" descr="vyuziti testu"/>
          <p:cNvPicPr>
            <a:picLocks noChangeAspect="1" noChangeArrowheads="1"/>
          </p:cNvPicPr>
          <p:nvPr/>
        </p:nvPicPr>
        <p:blipFill>
          <a:blip r:embed="rId2" cstate="print">
            <a:lum contrast="36000"/>
          </a:blip>
          <a:srcRect/>
          <a:stretch>
            <a:fillRect/>
          </a:stretch>
        </p:blipFill>
        <p:spPr bwMode="auto">
          <a:xfrm>
            <a:off x="2195513" y="908050"/>
            <a:ext cx="4752975" cy="536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9220" name="WordArt 4"/>
          <p:cNvSpPr>
            <a:spLocks noChangeArrowheads="1" noChangeShapeType="1" noTextEdit="1"/>
          </p:cNvSpPr>
          <p:nvPr/>
        </p:nvSpPr>
        <p:spPr bwMode="auto">
          <a:xfrm>
            <a:off x="1928794" y="714356"/>
            <a:ext cx="5473700" cy="73026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FF99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Motorické testy</a:t>
            </a:r>
            <a:endParaRPr lang="cs-CZ" sz="2800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FF9900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 Black"/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714348" y="1785926"/>
            <a:ext cx="800105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/>
              <a:t>Jedinec podrobený testování </a:t>
            </a:r>
          </a:p>
          <a:p>
            <a:r>
              <a:rPr lang="cs-CZ" sz="2800" b="1" dirty="0" smtClean="0">
                <a:solidFill>
                  <a:srgbClr val="FFFF00"/>
                </a:solidFill>
              </a:rPr>
              <a:t>	</a:t>
            </a:r>
            <a:r>
              <a:rPr lang="cs-CZ" sz="2800" b="1" dirty="0" smtClean="0">
                <a:solidFill>
                  <a:srgbClr val="FFFF00"/>
                </a:solidFill>
              </a:rPr>
              <a:t>		- testovaná osoba (TO)</a:t>
            </a:r>
          </a:p>
          <a:p>
            <a:r>
              <a:rPr lang="cs-CZ" sz="2800" b="1" dirty="0" smtClean="0">
                <a:solidFill>
                  <a:srgbClr val="FFFF00"/>
                </a:solidFill>
              </a:rPr>
              <a:t>	</a:t>
            </a:r>
            <a:r>
              <a:rPr lang="cs-CZ" sz="2800" b="1" dirty="0" smtClean="0">
                <a:solidFill>
                  <a:srgbClr val="FFFF00"/>
                </a:solidFill>
              </a:rPr>
              <a:t>		- proband</a:t>
            </a:r>
          </a:p>
          <a:p>
            <a:r>
              <a:rPr lang="cs-CZ" sz="2800" b="1" dirty="0" smtClean="0">
                <a:solidFill>
                  <a:srgbClr val="FFFF00"/>
                </a:solidFill>
              </a:rPr>
              <a:t>	</a:t>
            </a:r>
            <a:r>
              <a:rPr lang="cs-CZ" sz="2800" b="1" dirty="0" smtClean="0">
                <a:solidFill>
                  <a:srgbClr val="FFFF00"/>
                </a:solidFill>
              </a:rPr>
              <a:t>		- respondent</a:t>
            </a:r>
          </a:p>
          <a:p>
            <a:endParaRPr lang="cs-CZ" sz="2800" b="1" dirty="0" smtClean="0">
              <a:solidFill>
                <a:srgbClr val="FFFF00"/>
              </a:solidFill>
            </a:endParaRPr>
          </a:p>
          <a:p>
            <a:r>
              <a:rPr lang="cs-CZ" sz="2800" b="1" dirty="0" smtClean="0"/>
              <a:t>Jedinec provádějící proces testování</a:t>
            </a:r>
          </a:p>
          <a:p>
            <a:r>
              <a:rPr lang="cs-CZ" sz="2800" b="1" dirty="0" smtClean="0">
                <a:solidFill>
                  <a:srgbClr val="FFFF00"/>
                </a:solidFill>
              </a:rPr>
              <a:t>	</a:t>
            </a:r>
            <a:r>
              <a:rPr lang="cs-CZ" sz="2800" b="1" dirty="0" smtClean="0">
                <a:solidFill>
                  <a:srgbClr val="FFFF00"/>
                </a:solidFill>
              </a:rPr>
              <a:t>		- testující</a:t>
            </a:r>
          </a:p>
          <a:p>
            <a:r>
              <a:rPr lang="cs-CZ" sz="2800" b="1" dirty="0" smtClean="0">
                <a:solidFill>
                  <a:srgbClr val="FFFF00"/>
                </a:solidFill>
              </a:rPr>
              <a:t>	</a:t>
            </a:r>
            <a:r>
              <a:rPr lang="cs-CZ" sz="2800" b="1" dirty="0" smtClean="0">
                <a:solidFill>
                  <a:srgbClr val="FFFF00"/>
                </a:solidFill>
              </a:rPr>
              <a:t>		- examinátor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9220" name="WordArt 4"/>
          <p:cNvSpPr>
            <a:spLocks noChangeArrowheads="1" noChangeShapeType="1" noTextEdit="1"/>
          </p:cNvSpPr>
          <p:nvPr/>
        </p:nvSpPr>
        <p:spPr bwMode="auto">
          <a:xfrm>
            <a:off x="1928794" y="714356"/>
            <a:ext cx="5473700" cy="73026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FF99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Motorické testy</a:t>
            </a:r>
            <a:endParaRPr lang="cs-CZ" sz="2800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FF9900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 Black"/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714348" y="1785926"/>
            <a:ext cx="8001056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/>
              <a:t>V </a:t>
            </a:r>
            <a:r>
              <a:rPr lang="cs-CZ" sz="2800" b="1" dirty="0" err="1" smtClean="0"/>
              <a:t>antropomotorice</a:t>
            </a:r>
            <a:r>
              <a:rPr lang="cs-CZ" sz="2800" b="1" dirty="0" smtClean="0"/>
              <a:t> je jevem který testujeme </a:t>
            </a:r>
            <a:r>
              <a:rPr lang="cs-CZ" sz="2800" b="1" dirty="0" smtClean="0">
                <a:solidFill>
                  <a:srgbClr val="FFFF00"/>
                </a:solidFill>
              </a:rPr>
              <a:t>chování člověka</a:t>
            </a:r>
            <a:r>
              <a:rPr lang="cs-CZ" sz="2800" b="1" dirty="0" smtClean="0"/>
              <a:t>.</a:t>
            </a:r>
          </a:p>
          <a:p>
            <a:endParaRPr lang="cs-CZ" sz="2800" b="1" dirty="0" smtClean="0"/>
          </a:p>
          <a:p>
            <a:endParaRPr lang="cs-CZ" sz="2800" b="1" dirty="0" smtClean="0"/>
          </a:p>
          <a:p>
            <a:r>
              <a:rPr lang="cs-CZ" sz="2800" b="1" dirty="0" smtClean="0"/>
              <a:t>Při testování dodržujeme </a:t>
            </a:r>
            <a:r>
              <a:rPr lang="cs-CZ" sz="2800" b="1" dirty="0" smtClean="0">
                <a:solidFill>
                  <a:srgbClr val="FFFF00"/>
                </a:solidFill>
              </a:rPr>
              <a:t>SYSTEMATIČNOST</a:t>
            </a:r>
          </a:p>
          <a:p>
            <a:endParaRPr lang="cs-CZ" sz="2800" b="1" dirty="0" smtClean="0"/>
          </a:p>
          <a:p>
            <a:r>
              <a:rPr lang="cs-CZ" sz="2800" b="1" dirty="0" smtClean="0"/>
              <a:t>	</a:t>
            </a:r>
            <a:r>
              <a:rPr lang="cs-CZ" sz="2400" b="1" dirty="0" smtClean="0"/>
              <a:t>- obsah testu je pro všechny TO stejný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	</a:t>
            </a:r>
            <a:r>
              <a:rPr lang="cs-CZ" sz="2400" b="1" dirty="0" smtClean="0"/>
              <a:t>- stejný je i způsob vyhodnocení výsledku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9220" name="WordArt 4"/>
          <p:cNvSpPr>
            <a:spLocks noChangeArrowheads="1" noChangeShapeType="1" noTextEdit="1"/>
          </p:cNvSpPr>
          <p:nvPr/>
        </p:nvSpPr>
        <p:spPr bwMode="auto">
          <a:xfrm>
            <a:off x="1928794" y="714356"/>
            <a:ext cx="5429288" cy="50006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FF99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Motorické testy</a:t>
            </a:r>
            <a:endParaRPr lang="cs-CZ" sz="2800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FF9900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 Black"/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642910" y="1714488"/>
            <a:ext cx="8001056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Motorické testy</a:t>
            </a:r>
          </a:p>
          <a:p>
            <a:r>
              <a:rPr lang="cs-CZ" sz="2800" b="1" dirty="0" smtClean="0"/>
              <a:t>	</a:t>
            </a:r>
            <a:r>
              <a:rPr lang="cs-CZ" sz="2800" b="1" dirty="0" smtClean="0"/>
              <a:t>- jejich obsahem je pohybová činnost vymezená pohybovým úkolem a příslušnými pravidly.</a:t>
            </a:r>
          </a:p>
          <a:p>
            <a:endParaRPr lang="cs-CZ" sz="2800" b="1" dirty="0" smtClean="0"/>
          </a:p>
          <a:p>
            <a:r>
              <a:rPr lang="cs-CZ" sz="2400" b="1" dirty="0" smtClean="0"/>
              <a:t>Zachycujeme buď </a:t>
            </a:r>
            <a:r>
              <a:rPr lang="cs-CZ" sz="2400" b="1" dirty="0" smtClean="0">
                <a:solidFill>
                  <a:srgbClr val="FFFF00"/>
                </a:solidFill>
              </a:rPr>
              <a:t>průběh chování </a:t>
            </a:r>
            <a:r>
              <a:rPr lang="cs-CZ" sz="2400" b="1" dirty="0" smtClean="0"/>
              <a:t>jedince nebo častěji </a:t>
            </a:r>
            <a:r>
              <a:rPr lang="cs-CZ" sz="2400" b="1" dirty="0" smtClean="0">
                <a:solidFill>
                  <a:srgbClr val="FFFF00"/>
                </a:solidFill>
              </a:rPr>
              <a:t>konečný výsledek</a:t>
            </a:r>
            <a:r>
              <a:rPr lang="cs-CZ" sz="2400" b="1" dirty="0" smtClean="0"/>
              <a:t>.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Ve specifických případech zaznamenáváme </a:t>
            </a:r>
            <a:r>
              <a:rPr lang="cs-CZ" sz="2400" b="1" dirty="0" smtClean="0">
                <a:solidFill>
                  <a:srgbClr val="FFFF00"/>
                </a:solidFill>
              </a:rPr>
              <a:t>odezvu organismu</a:t>
            </a:r>
            <a:r>
              <a:rPr lang="cs-CZ" sz="2400" b="1" dirty="0" smtClean="0"/>
              <a:t> na zátěž.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9220" name="WordArt 4"/>
          <p:cNvSpPr>
            <a:spLocks noChangeArrowheads="1" noChangeShapeType="1" noTextEdit="1"/>
          </p:cNvSpPr>
          <p:nvPr/>
        </p:nvSpPr>
        <p:spPr bwMode="auto">
          <a:xfrm>
            <a:off x="1928794" y="714356"/>
            <a:ext cx="5429288" cy="50006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FF99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Motorické testy</a:t>
            </a:r>
            <a:endParaRPr lang="cs-CZ" sz="2800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FF9900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 Black"/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642910" y="1714488"/>
            <a:ext cx="8001056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Motorické testy </a:t>
            </a:r>
            <a:r>
              <a:rPr lang="cs-CZ" sz="2800" b="1" dirty="0" smtClean="0"/>
              <a:t>lze definovat jako:</a:t>
            </a:r>
          </a:p>
          <a:p>
            <a:endParaRPr lang="cs-CZ" sz="2800" b="1" dirty="0" smtClean="0"/>
          </a:p>
          <a:p>
            <a:r>
              <a:rPr lang="cs-CZ" sz="2800" b="1" i="1" dirty="0" smtClean="0"/>
              <a:t>Souhrn pravidel pro přiřazování čísel alternativám splnění pohybového úkolu, tj. pohybovým výkonům nebo řešením.</a:t>
            </a:r>
          </a:p>
          <a:p>
            <a:endParaRPr lang="cs-CZ" sz="2800" b="1" i="1" dirty="0" smtClean="0"/>
          </a:p>
          <a:p>
            <a:endParaRPr lang="cs-CZ" sz="2800" b="1" dirty="0" smtClean="0"/>
          </a:p>
          <a:p>
            <a:r>
              <a:rPr lang="cs-CZ" sz="2400" b="1" dirty="0" smtClean="0"/>
              <a:t>Přiřazená čísla nazýváme testové výsledky (</a:t>
            </a:r>
            <a:r>
              <a:rPr lang="cs-CZ" sz="2400" b="1" dirty="0" smtClean="0">
                <a:solidFill>
                  <a:srgbClr val="00FF00"/>
                </a:solidFill>
              </a:rPr>
              <a:t>skóre</a:t>
            </a:r>
            <a:r>
              <a:rPr lang="cs-CZ" sz="2400" b="1" dirty="0" smtClean="0"/>
              <a:t>).</a:t>
            </a:r>
          </a:p>
          <a:p>
            <a:endParaRPr lang="cs-CZ" sz="2400" b="1" dirty="0" smtClean="0"/>
          </a:p>
          <a:p>
            <a:r>
              <a:rPr lang="cs-CZ" sz="2400" b="1" i="1" dirty="0" smtClean="0"/>
              <a:t>Testování je proces přiřazování testových výsledků.</a:t>
            </a:r>
            <a:endParaRPr lang="cs-CZ" sz="20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9220" name="WordArt 4"/>
          <p:cNvSpPr>
            <a:spLocks noChangeArrowheads="1" noChangeShapeType="1" noTextEdit="1"/>
          </p:cNvSpPr>
          <p:nvPr/>
        </p:nvSpPr>
        <p:spPr bwMode="auto">
          <a:xfrm>
            <a:off x="1928794" y="714356"/>
            <a:ext cx="5429288" cy="50006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FF99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Motorické testy</a:t>
            </a:r>
            <a:endParaRPr lang="cs-CZ" sz="2800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FF9900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 Black"/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642910" y="1714488"/>
            <a:ext cx="8001056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Pohybový obsah testů:</a:t>
            </a:r>
          </a:p>
          <a:p>
            <a:endParaRPr lang="cs-CZ" sz="2800" b="1" dirty="0" smtClean="0">
              <a:solidFill>
                <a:srgbClr val="FFFF00"/>
              </a:solidFill>
            </a:endParaRPr>
          </a:p>
          <a:p>
            <a:r>
              <a:rPr lang="cs-CZ" sz="2800" b="1" dirty="0" smtClean="0"/>
              <a:t> - elementární úkol 		</a:t>
            </a:r>
            <a:r>
              <a:rPr lang="cs-CZ" sz="2000" b="1" dirty="0" smtClean="0"/>
              <a:t>(stisknutí tlačítka)</a:t>
            </a:r>
            <a:endParaRPr lang="cs-CZ" sz="2800" b="1" dirty="0" smtClean="0"/>
          </a:p>
          <a:p>
            <a:endParaRPr lang="cs-CZ" sz="2800" b="1" dirty="0" smtClean="0"/>
          </a:p>
          <a:p>
            <a:r>
              <a:rPr lang="cs-CZ" sz="2800" b="1" dirty="0" smtClean="0"/>
              <a:t> - složitější pohybová kombinace</a:t>
            </a:r>
          </a:p>
          <a:p>
            <a:endParaRPr lang="cs-CZ" sz="2800" b="1" dirty="0" smtClean="0"/>
          </a:p>
          <a:p>
            <a:r>
              <a:rPr lang="cs-CZ" sz="2800" b="1" dirty="0" smtClean="0"/>
              <a:t> - umělé činnosti 	</a:t>
            </a:r>
            <a:r>
              <a:rPr lang="cs-CZ" sz="2000" b="1" dirty="0" smtClean="0"/>
              <a:t>(asynchronní pohyby končetin)</a:t>
            </a:r>
            <a:r>
              <a:rPr lang="cs-CZ" sz="2000" b="1" dirty="0" smtClean="0"/>
              <a:t> </a:t>
            </a:r>
            <a:endParaRPr lang="cs-CZ" sz="20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9220" name="WordArt 4"/>
          <p:cNvSpPr>
            <a:spLocks noChangeArrowheads="1" noChangeShapeType="1" noTextEdit="1"/>
          </p:cNvSpPr>
          <p:nvPr/>
        </p:nvSpPr>
        <p:spPr bwMode="auto">
          <a:xfrm>
            <a:off x="1928794" y="714356"/>
            <a:ext cx="5429288" cy="50006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FF99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Motorické testy</a:t>
            </a:r>
            <a:endParaRPr lang="cs-CZ" sz="2800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FF9900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 Black"/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642910" y="1714488"/>
            <a:ext cx="8001056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/>
              <a:t>V pedagogické i sportovní praxi se nejčastěji využívají testy </a:t>
            </a:r>
          </a:p>
          <a:p>
            <a:endParaRPr lang="cs-CZ" sz="2800" b="1" i="1" dirty="0" smtClean="0">
              <a:solidFill>
                <a:srgbClr val="FFFF00"/>
              </a:solidFill>
            </a:endParaRPr>
          </a:p>
          <a:p>
            <a:r>
              <a:rPr lang="cs-CZ" sz="2800" b="1" i="1" dirty="0" smtClean="0">
                <a:solidFill>
                  <a:srgbClr val="FFFF00"/>
                </a:solidFill>
              </a:rPr>
              <a:t>	</a:t>
            </a:r>
            <a:r>
              <a:rPr lang="cs-CZ" sz="2800" b="1" i="1" dirty="0" smtClean="0">
                <a:solidFill>
                  <a:srgbClr val="FFFF00"/>
                </a:solidFill>
              </a:rPr>
              <a:t>- maximální výkonnosti</a:t>
            </a:r>
          </a:p>
          <a:p>
            <a:r>
              <a:rPr lang="cs-CZ" sz="2400" b="1" i="1" dirty="0" smtClean="0"/>
              <a:t>	</a:t>
            </a:r>
            <a:r>
              <a:rPr lang="cs-CZ" sz="1600" b="1" i="1" dirty="0" smtClean="0"/>
              <a:t>(zvednutí břemen, atletické disciplíny, ale i dosažení minima chyb,..)</a:t>
            </a:r>
            <a:endParaRPr lang="cs-CZ" sz="2400" b="1" i="1" dirty="0" smtClean="0"/>
          </a:p>
          <a:p>
            <a:endParaRPr lang="cs-CZ" sz="2800" b="1" i="1" dirty="0" smtClean="0">
              <a:solidFill>
                <a:srgbClr val="FFFF00"/>
              </a:solidFill>
            </a:endParaRPr>
          </a:p>
          <a:p>
            <a:r>
              <a:rPr lang="cs-CZ" sz="2800" b="1" i="1" dirty="0" smtClean="0">
                <a:solidFill>
                  <a:srgbClr val="FFFF00"/>
                </a:solidFill>
              </a:rPr>
              <a:t>	- typického pohybového projevu</a:t>
            </a:r>
          </a:p>
          <a:p>
            <a:r>
              <a:rPr lang="cs-CZ" sz="2800" b="1" i="1" dirty="0" smtClean="0">
                <a:solidFill>
                  <a:srgbClr val="FFFF00"/>
                </a:solidFill>
              </a:rPr>
              <a:t>	</a:t>
            </a:r>
            <a:r>
              <a:rPr lang="cs-CZ" sz="1600" b="1" i="1" dirty="0" smtClean="0"/>
              <a:t>(udržení motorického tempa, pohybové laterality)</a:t>
            </a:r>
            <a:endParaRPr lang="cs-CZ" sz="20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10244" name="WordArt 4"/>
          <p:cNvSpPr>
            <a:spLocks noChangeArrowheads="1" noChangeShapeType="1" noTextEdit="1"/>
          </p:cNvSpPr>
          <p:nvPr/>
        </p:nvSpPr>
        <p:spPr bwMode="auto">
          <a:xfrm>
            <a:off x="1619250" y="908050"/>
            <a:ext cx="60960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12700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Dělení motorických testů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900113" y="1628775"/>
            <a:ext cx="7488237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>
                <a:solidFill>
                  <a:srgbClr val="FFC000"/>
                </a:solidFill>
              </a:rPr>
              <a:t>Dle zaměření:</a:t>
            </a:r>
            <a:r>
              <a:rPr lang="cs-CZ" sz="2400" dirty="0"/>
              <a:t>	</a:t>
            </a:r>
            <a:endParaRPr lang="cs-CZ" sz="2400" dirty="0" smtClean="0"/>
          </a:p>
          <a:p>
            <a:pPr>
              <a:spcBef>
                <a:spcPct val="50000"/>
              </a:spcBef>
            </a:pPr>
            <a:r>
              <a:rPr lang="cs-CZ" sz="2400" b="1" dirty="0" smtClean="0"/>
              <a:t>	</a:t>
            </a:r>
            <a:r>
              <a:rPr lang="cs-CZ" sz="2400" b="1" dirty="0" smtClean="0"/>
              <a:t>	- </a:t>
            </a:r>
            <a:r>
              <a:rPr lang="cs-CZ" sz="2400" b="1" dirty="0" smtClean="0">
                <a:solidFill>
                  <a:srgbClr val="FFFF00"/>
                </a:solidFill>
              </a:rPr>
              <a:t>t </a:t>
            </a:r>
            <a:r>
              <a:rPr lang="cs-CZ" sz="2400" b="1" dirty="0">
                <a:solidFill>
                  <a:srgbClr val="FFFF00"/>
                </a:solidFill>
              </a:rPr>
              <a:t>pohybových </a:t>
            </a:r>
            <a:r>
              <a:rPr lang="cs-CZ" sz="2400" b="1" dirty="0" smtClean="0">
                <a:solidFill>
                  <a:srgbClr val="FFFF00"/>
                </a:solidFill>
              </a:rPr>
              <a:t>schopností</a:t>
            </a:r>
          </a:p>
          <a:p>
            <a:pPr>
              <a:spcBef>
                <a:spcPct val="50000"/>
              </a:spcBef>
            </a:pPr>
            <a:r>
              <a:rPr lang="cs-CZ" sz="1600" b="1" dirty="0" smtClean="0"/>
              <a:t>	</a:t>
            </a:r>
            <a:r>
              <a:rPr lang="cs-CZ" sz="1600" b="1" dirty="0" smtClean="0"/>
              <a:t>	(silové, vytrvalostní, rychlostní, koordinační)</a:t>
            </a:r>
            <a:endParaRPr lang="cs-CZ" sz="2000" b="1" dirty="0"/>
          </a:p>
          <a:p>
            <a:pPr>
              <a:spcBef>
                <a:spcPct val="50000"/>
              </a:spcBef>
            </a:pPr>
            <a:r>
              <a:rPr lang="cs-CZ" sz="2400" dirty="0"/>
              <a:t>		</a:t>
            </a:r>
            <a:r>
              <a:rPr lang="cs-CZ" sz="2400" dirty="0" smtClean="0"/>
              <a:t>- </a:t>
            </a:r>
            <a:r>
              <a:rPr lang="cs-CZ" sz="2400" b="1" dirty="0" smtClean="0">
                <a:solidFill>
                  <a:srgbClr val="FFFF00"/>
                </a:solidFill>
              </a:rPr>
              <a:t>t </a:t>
            </a:r>
            <a:r>
              <a:rPr lang="cs-CZ" sz="2400" b="1" dirty="0">
                <a:solidFill>
                  <a:srgbClr val="FFFF00"/>
                </a:solidFill>
              </a:rPr>
              <a:t>pohybových </a:t>
            </a:r>
            <a:r>
              <a:rPr lang="cs-CZ" sz="2400" b="1" dirty="0" smtClean="0">
                <a:solidFill>
                  <a:srgbClr val="FFFF00"/>
                </a:solidFill>
              </a:rPr>
              <a:t>dovedností</a:t>
            </a:r>
          </a:p>
          <a:p>
            <a:pPr>
              <a:spcBef>
                <a:spcPct val="50000"/>
              </a:spcBef>
            </a:pPr>
            <a:r>
              <a:rPr lang="cs-CZ" sz="2400" b="1" dirty="0" smtClean="0"/>
              <a:t>	</a:t>
            </a:r>
            <a:r>
              <a:rPr lang="cs-CZ" sz="2400" b="1" dirty="0" smtClean="0"/>
              <a:t>	</a:t>
            </a:r>
            <a:r>
              <a:rPr lang="cs-CZ" sz="1600" b="1" dirty="0" smtClean="0"/>
              <a:t>(plavecké, basketbalové, fotbalové, …)</a:t>
            </a:r>
            <a:endParaRPr lang="cs-CZ" sz="2400" b="1" dirty="0"/>
          </a:p>
          <a:p>
            <a:pPr>
              <a:spcBef>
                <a:spcPct val="50000"/>
              </a:spcBef>
            </a:pPr>
            <a:r>
              <a:rPr lang="cs-CZ" sz="2400" dirty="0"/>
              <a:t>	</a:t>
            </a:r>
            <a:r>
              <a:rPr lang="cs-CZ" sz="2400" dirty="0">
                <a:solidFill>
                  <a:srgbClr val="FFFF00"/>
                </a:solidFill>
              </a:rPr>
              <a:t>	</a:t>
            </a:r>
            <a:r>
              <a:rPr lang="cs-CZ" sz="2400" dirty="0" smtClean="0">
                <a:solidFill>
                  <a:srgbClr val="FFFF00"/>
                </a:solidFill>
              </a:rPr>
              <a:t>- </a:t>
            </a:r>
            <a:r>
              <a:rPr lang="cs-CZ" sz="2400" b="1" dirty="0" smtClean="0">
                <a:solidFill>
                  <a:srgbClr val="FFFF00"/>
                </a:solidFill>
              </a:rPr>
              <a:t>t specifické</a:t>
            </a:r>
          </a:p>
          <a:p>
            <a:pPr>
              <a:spcBef>
                <a:spcPct val="50000"/>
              </a:spcBef>
            </a:pPr>
            <a:r>
              <a:rPr lang="cs-CZ" sz="2400" b="1" dirty="0" smtClean="0"/>
              <a:t>		</a:t>
            </a:r>
            <a:r>
              <a:rPr lang="cs-CZ" sz="1600" b="1" dirty="0" smtClean="0"/>
              <a:t>(využití specifických pomůcek a testovacích zařízení)</a:t>
            </a:r>
            <a:endParaRPr lang="cs-CZ" sz="2400" b="1" dirty="0"/>
          </a:p>
          <a:p>
            <a:pPr>
              <a:spcBef>
                <a:spcPct val="50000"/>
              </a:spcBef>
            </a:pPr>
            <a:endParaRPr lang="cs-CZ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10244" name="WordArt 4"/>
          <p:cNvSpPr>
            <a:spLocks noChangeArrowheads="1" noChangeShapeType="1" noTextEdit="1"/>
          </p:cNvSpPr>
          <p:nvPr/>
        </p:nvSpPr>
        <p:spPr bwMode="auto">
          <a:xfrm>
            <a:off x="1619250" y="908050"/>
            <a:ext cx="60960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12700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Dělení motorických testů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857224" y="1928802"/>
            <a:ext cx="7488237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 dirty="0" smtClean="0">
                <a:solidFill>
                  <a:srgbClr val="FFC000"/>
                </a:solidFill>
              </a:rPr>
              <a:t>Dle </a:t>
            </a:r>
            <a:r>
              <a:rPr lang="cs-CZ" sz="2800" b="1" dirty="0">
                <a:solidFill>
                  <a:srgbClr val="FFC000"/>
                </a:solidFill>
              </a:rPr>
              <a:t>místa provádění:</a:t>
            </a:r>
            <a:r>
              <a:rPr lang="cs-CZ" sz="2800" dirty="0"/>
              <a:t>	</a:t>
            </a:r>
            <a:endParaRPr lang="cs-CZ" sz="2800" dirty="0" smtClean="0"/>
          </a:p>
          <a:p>
            <a:pPr>
              <a:spcBef>
                <a:spcPct val="50000"/>
              </a:spcBef>
            </a:pPr>
            <a:r>
              <a:rPr lang="cs-CZ" sz="2800" dirty="0" smtClean="0"/>
              <a:t>		</a:t>
            </a:r>
          </a:p>
          <a:p>
            <a:pPr>
              <a:spcBef>
                <a:spcPct val="50000"/>
              </a:spcBef>
            </a:pPr>
            <a:r>
              <a:rPr lang="cs-CZ" sz="2800" dirty="0" smtClean="0"/>
              <a:t>	</a:t>
            </a:r>
            <a:r>
              <a:rPr lang="cs-CZ" sz="2800" b="1" dirty="0" smtClean="0">
                <a:solidFill>
                  <a:srgbClr val="FFFF00"/>
                </a:solidFill>
              </a:rPr>
              <a:t>	laboratorní</a:t>
            </a:r>
          </a:p>
          <a:p>
            <a:pPr>
              <a:spcBef>
                <a:spcPct val="50000"/>
              </a:spcBef>
            </a:pPr>
            <a:r>
              <a:rPr lang="cs-CZ" sz="1600" dirty="0" smtClean="0"/>
              <a:t>(dokonalá standardizace vyšetřovacích podmínek, použití citlivých přístrojů)</a:t>
            </a:r>
            <a:endParaRPr lang="cs-CZ" sz="1600" dirty="0" smtClean="0"/>
          </a:p>
          <a:p>
            <a:pPr>
              <a:spcBef>
                <a:spcPct val="50000"/>
              </a:spcBef>
            </a:pPr>
            <a:r>
              <a:rPr lang="cs-CZ" sz="2800" b="1" dirty="0" smtClean="0">
                <a:solidFill>
                  <a:srgbClr val="FFFF00"/>
                </a:solidFill>
              </a:rPr>
              <a:t>		terénní</a:t>
            </a:r>
          </a:p>
          <a:p>
            <a:pPr>
              <a:spcBef>
                <a:spcPct val="50000"/>
              </a:spcBef>
            </a:pPr>
            <a:r>
              <a:rPr lang="cs-CZ" sz="1600" dirty="0" smtClean="0"/>
              <a:t>(přirozené prostředí známé sportoviště)</a:t>
            </a:r>
            <a:endParaRPr lang="cs-CZ" sz="2400" dirty="0"/>
          </a:p>
          <a:p>
            <a:pPr>
              <a:spcBef>
                <a:spcPct val="50000"/>
              </a:spcBef>
            </a:pPr>
            <a:r>
              <a:rPr lang="cs-CZ" sz="2800" dirty="0"/>
              <a:t>	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dy">
  <a:themeElements>
    <a:clrScheme name="Body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Bod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ody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dy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dy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dy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dy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dy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dy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dy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dy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753</TotalTime>
  <Words>271</Words>
  <Application>Microsoft Office PowerPoint</Application>
  <PresentationFormat>Předvádění na obrazovce (4:3)</PresentationFormat>
  <Paragraphs>183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Body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</vt:vector>
  </TitlesOfParts>
  <Company>tom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</dc:creator>
  <cp:lastModifiedBy>vespa</cp:lastModifiedBy>
  <cp:revision>42</cp:revision>
  <dcterms:created xsi:type="dcterms:W3CDTF">2005-06-23T20:02:54Z</dcterms:created>
  <dcterms:modified xsi:type="dcterms:W3CDTF">2010-11-23T09:00:59Z</dcterms:modified>
</cp:coreProperties>
</file>