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2" r:id="rId3"/>
    <p:sldId id="283" r:id="rId4"/>
    <p:sldId id="261" r:id="rId5"/>
    <p:sldId id="277" r:id="rId6"/>
    <p:sldId id="278" r:id="rId7"/>
    <p:sldId id="279" r:id="rId8"/>
    <p:sldId id="280" r:id="rId9"/>
    <p:sldId id="281" r:id="rId10"/>
    <p:sldId id="28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D9F59-EC21-4C0A-9125-D83381442027}" type="datetimeFigureOut">
              <a:rPr lang="cs-CZ" smtClean="0"/>
              <a:t>3.3.2010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FF667-9152-48A1-BD99-B62BFF74125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FF667-9152-48A1-BD99-B62BFF741252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FF667-9152-48A1-BD99-B62BFF741252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FF667-9152-48A1-BD99-B62BFF741252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FF667-9152-48A1-BD99-B62BFF741252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Metody rozvoje svalové síly:</a:t>
            </a:r>
            <a:endParaRPr lang="cs-CZ" dirty="0"/>
          </a:p>
          <a:p>
            <a:pPr lvl="0"/>
            <a:r>
              <a:rPr lang="cs-CZ" i="1" dirty="0"/>
              <a:t>metoda opakovaného úsilí</a:t>
            </a:r>
            <a:r>
              <a:rPr lang="cs-CZ" dirty="0"/>
              <a:t> (opakování odporu středně velké zátěže až do únavy. Poslední pokusy jsou nejdůležitější)</a:t>
            </a:r>
          </a:p>
          <a:p>
            <a:pPr lvl="0"/>
            <a:r>
              <a:rPr lang="cs-CZ" i="1" dirty="0"/>
              <a:t>metoda maximálního úsilí (</a:t>
            </a:r>
            <a:r>
              <a:rPr lang="cs-CZ" dirty="0"/>
              <a:t>max. zátěž, 1 – 3x, klade velké nároky na pohybový aparát) </a:t>
            </a:r>
            <a:r>
              <a:rPr lang="cs-CZ" b="1" dirty="0"/>
              <a:t>– </a:t>
            </a:r>
            <a:r>
              <a:rPr lang="cs-CZ" dirty="0"/>
              <a:t>použití ve výkonnostním a vrcholovém sportu</a:t>
            </a:r>
            <a:r>
              <a:rPr lang="cs-CZ" b="1" dirty="0"/>
              <a:t> – rozvoj maximální síly</a:t>
            </a:r>
            <a:endParaRPr lang="cs-CZ" dirty="0"/>
          </a:p>
          <a:p>
            <a:pPr lvl="0"/>
            <a:r>
              <a:rPr lang="cs-CZ" i="1" dirty="0"/>
              <a:t>metoda izometrických zatížení (</a:t>
            </a:r>
            <a:r>
              <a:rPr lang="cs-CZ" dirty="0"/>
              <a:t>proti pevnému odporu) – </a:t>
            </a:r>
            <a:r>
              <a:rPr lang="cs-CZ" b="1" dirty="0"/>
              <a:t>rozvoj statické síly</a:t>
            </a:r>
            <a:endParaRPr lang="cs-CZ" dirty="0"/>
          </a:p>
          <a:p>
            <a:pPr lvl="0"/>
            <a:r>
              <a:rPr lang="cs-CZ" i="1" dirty="0"/>
              <a:t>metoda rychlostně silová (</a:t>
            </a:r>
            <a:r>
              <a:rPr lang="cs-CZ" dirty="0"/>
              <a:t>co největší rychlost při menší zátěži)</a:t>
            </a:r>
          </a:p>
          <a:p>
            <a:pPr lvl="0"/>
            <a:r>
              <a:rPr lang="cs-CZ" i="1" dirty="0"/>
              <a:t>metoda kontrastní (</a:t>
            </a:r>
            <a:r>
              <a:rPr lang="cs-CZ" dirty="0"/>
              <a:t>kombinace – využití rychlostní metody a metody opakovaného úsilí) vyšší rychlost, menší zátěž, x větší rychlost, menší zátěž)</a:t>
            </a:r>
          </a:p>
          <a:p>
            <a:pPr lvl="0"/>
            <a:r>
              <a:rPr lang="cs-CZ" i="1" dirty="0"/>
              <a:t>metoda intermediární – </a:t>
            </a:r>
            <a:r>
              <a:rPr lang="cs-CZ" dirty="0"/>
              <a:t>kombinace stahů izometrických s izotonickými – výdrž v podřepu, dřepy s činkou za krkem.</a:t>
            </a:r>
          </a:p>
          <a:p>
            <a:pPr lvl="0"/>
            <a:r>
              <a:rPr lang="cs-CZ" i="1" dirty="0" err="1"/>
              <a:t>Plyometrická</a:t>
            </a:r>
            <a:r>
              <a:rPr lang="cs-CZ" i="1" dirty="0"/>
              <a:t> metoda (rázová) např.</a:t>
            </a:r>
            <a:r>
              <a:rPr lang="cs-CZ" dirty="0"/>
              <a:t> opakované odrazy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FF667-9152-48A1-BD99-B62BFF741252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3.3.2010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3.3.2010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3.3.2010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3.3.2010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3.3.2010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3.3.2010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3.3.2010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3.3.2010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3.3.2010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3.3.2010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BC4-7407-4A82-B594-9315460ACB54}" type="datetimeFigureOut">
              <a:rPr lang="cs-CZ" smtClean="0"/>
              <a:pPr/>
              <a:t>3.3.2010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17BC4-7407-4A82-B594-9315460ACB54}" type="datetimeFigureOut">
              <a:rPr lang="cs-CZ" smtClean="0"/>
              <a:pPr/>
              <a:t>3.3.2010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4B657-3214-4ADB-89E4-74B4D444289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1928794" y="2928934"/>
            <a:ext cx="5044971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ood" dir="t"/>
            </a:scene3d>
            <a:sp3d prstMaterial="metal"/>
          </a:bodyPr>
          <a:lstStyle/>
          <a:p>
            <a:r>
              <a:rPr lang="cs-CZ" sz="4800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Silová schopnost</a:t>
            </a:r>
            <a:endParaRPr lang="cs-CZ" sz="4800" b="1" dirty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rgbClr val="C0000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5643570" y="571480"/>
            <a:ext cx="1957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silová schopnost</a:t>
            </a:r>
            <a:endParaRPr lang="cs-CZ" b="1" dirty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rgbClr val="C0000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7" name="Obrázek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357298"/>
            <a:ext cx="8001056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lipsa 8"/>
          <p:cNvSpPr/>
          <p:nvPr/>
        </p:nvSpPr>
        <p:spPr>
          <a:xfrm>
            <a:off x="285720" y="1571612"/>
            <a:ext cx="2643206" cy="1214446"/>
          </a:xfrm>
          <a:prstGeom prst="ellipse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pic>
        <p:nvPicPr>
          <p:cNvPr id="43010" name="Picture 2" descr="http://www.vseosportu.unas.cz/vybusna-sil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142984"/>
            <a:ext cx="2247900" cy="3333750"/>
          </a:xfrm>
          <a:prstGeom prst="rect">
            <a:avLst/>
          </a:prstGeom>
          <a:noFill/>
        </p:spPr>
      </p:pic>
      <p:pic>
        <p:nvPicPr>
          <p:cNvPr id="43014" name="Picture 6" descr="1.jpg(40 kb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3143248"/>
            <a:ext cx="2996567" cy="3714752"/>
          </a:xfrm>
          <a:prstGeom prst="rect">
            <a:avLst/>
          </a:prstGeom>
          <a:noFill/>
        </p:spPr>
      </p:pic>
      <p:pic>
        <p:nvPicPr>
          <p:cNvPr id="43012" name="Picture 4" descr="1.jpg(40 kb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43570" y="714356"/>
            <a:ext cx="3118005" cy="4071966"/>
          </a:xfrm>
          <a:prstGeom prst="rect">
            <a:avLst/>
          </a:prstGeom>
          <a:noFill/>
        </p:spPr>
      </p:pic>
      <p:pic>
        <p:nvPicPr>
          <p:cNvPr id="43016" name="Picture 8" descr="http://www.dcfafd.dk/media(286,1030)/Cyklist_i_sol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28926" y="1428736"/>
            <a:ext cx="2009775" cy="1895476"/>
          </a:xfrm>
          <a:prstGeom prst="rect">
            <a:avLst/>
          </a:prstGeom>
          <a:noFill/>
        </p:spPr>
      </p:pic>
      <p:pic>
        <p:nvPicPr>
          <p:cNvPr id="43018" name="Picture 10" descr="http://mm.denik.cz/28/e7/p1560598_prace_delnik_silnice_cigareta_denik_clanek_solo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00562" y="4071942"/>
            <a:ext cx="3333750" cy="2505076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5072066" y="214290"/>
            <a:ext cx="1957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silová schopnost</a:t>
            </a:r>
            <a:endParaRPr lang="cs-CZ" b="1" dirty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rgbClr val="C0000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85786" y="1857364"/>
            <a:ext cx="7072362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SILOVÁ SCHOPNOST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Schopnost svalovým úsilím překonávat vysoký vnější odpor břemene nebo hmotnost vlastního těla.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2400" dirty="0" smtClean="0">
              <a:latin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To se může dít 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statickým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 nebo </a:t>
            </a:r>
            <a:r>
              <a:rPr kumimoji="0" lang="cs-CZ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dynamickým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 projevem svalové činnosti.</a:t>
            </a:r>
            <a:endParaRPr kumimoji="0" lang="cs-C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857224" y="1857364"/>
            <a:ext cx="628654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Staticko-silové schopnosti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staticko-silová schopnost krátkodobá</a:t>
            </a:r>
            <a:endParaRPr kumimoji="0" lang="cs-C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schopnost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vyvinout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maximální (absolutní) sílu při izometrickém stahu svalstva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dirty="0" smtClean="0">
              <a:latin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staticko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silová schopnost vytrvalostní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schopnost udržet svalové napětí relativně dlouhou dobu (desítky sekund až minuty)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500034" y="1285860"/>
            <a:ext cx="7715304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Dynamicko-silové schopnosti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explozivně silová schopnost</a:t>
            </a:r>
            <a:endParaRPr kumimoji="0" 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schopnost vyvinout maximální sílu v co nejkratším čase při izotonickém stahu svalstva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rychlostně silová schopnost</a:t>
            </a:r>
            <a:endParaRPr kumimoji="0" 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schopnost překonávat odpor vysokou rychlostí nebo frekvencí pohybu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amortizačně silová schopnost</a:t>
            </a:r>
            <a:endParaRPr kumimoji="0" 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schopnost vyvinout co největší sílu při ustupující svalové činnosti (excentrický svalový stah)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 vytrvalostně silová schopnost</a:t>
            </a:r>
            <a:endParaRPr kumimoji="0" 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schopnost vyvíjet sílu při izotonickém stahu svalstva s maximálním počtem opakování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500166" y="2071678"/>
          <a:ext cx="6215107" cy="3500461"/>
        </p:xfrm>
        <a:graphic>
          <a:graphicData uri="http://schemas.openxmlformats.org/drawingml/2006/table">
            <a:tbl>
              <a:tblPr/>
              <a:tblGrid>
                <a:gridCol w="2071131"/>
                <a:gridCol w="2071988"/>
                <a:gridCol w="2071988"/>
              </a:tblGrid>
              <a:tr h="512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Calibri"/>
                          <a:ea typeface="Calibri"/>
                          <a:cs typeface="Courier New"/>
                        </a:rPr>
                        <a:t>počet opakování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Calibri"/>
                          <a:ea typeface="Calibri"/>
                          <a:cs typeface="Courier New"/>
                        </a:rPr>
                        <a:t>% maxima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Calibri"/>
                          <a:ea typeface="Calibri"/>
                          <a:cs typeface="Courier New"/>
                        </a:rPr>
                        <a:t>označení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Courier New"/>
                        </a:rPr>
                        <a:t>1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Calibri"/>
                          <a:ea typeface="Calibri"/>
                          <a:cs typeface="Courier New"/>
                        </a:rPr>
                        <a:t>100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Calibri"/>
                          <a:ea typeface="Calibri"/>
                          <a:cs typeface="Courier New"/>
                        </a:rPr>
                        <a:t>maximální zatížení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Calibri"/>
                          <a:ea typeface="Calibri"/>
                          <a:cs typeface="Courier New"/>
                        </a:rPr>
                        <a:t>2-3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Calibri"/>
                          <a:ea typeface="Calibri"/>
                          <a:cs typeface="Courier New"/>
                        </a:rPr>
                        <a:t>90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Calibri"/>
                          <a:ea typeface="Calibri"/>
                          <a:cs typeface="Courier New"/>
                        </a:rPr>
                        <a:t>submaximální zatížení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Calibri"/>
                          <a:ea typeface="Calibri"/>
                          <a:cs typeface="Courier New"/>
                        </a:rPr>
                        <a:t>3-5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Calibri"/>
                          <a:ea typeface="Calibri"/>
                          <a:cs typeface="Courier New"/>
                        </a:rPr>
                        <a:t>80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83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Calibri"/>
                          <a:ea typeface="Calibri"/>
                          <a:cs typeface="Courier New"/>
                        </a:rPr>
                        <a:t>7-10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Calibri"/>
                          <a:ea typeface="Calibri"/>
                          <a:cs typeface="Courier New"/>
                        </a:rPr>
                        <a:t>60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Calibri"/>
                          <a:ea typeface="Calibri"/>
                          <a:cs typeface="Courier New"/>
                        </a:rPr>
                        <a:t>střední zatížení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Calibri"/>
                          <a:ea typeface="Calibri"/>
                          <a:cs typeface="Courier New"/>
                        </a:rPr>
                        <a:t>25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Calibri"/>
                          <a:ea typeface="Calibri"/>
                          <a:cs typeface="Courier New"/>
                        </a:rPr>
                        <a:t>50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12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Calibri"/>
                          <a:ea typeface="Calibri"/>
                          <a:cs typeface="Courier New"/>
                        </a:rPr>
                        <a:t>50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Calibri"/>
                          <a:ea typeface="Calibri"/>
                          <a:cs typeface="Courier New"/>
                        </a:rPr>
                        <a:t>30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latin typeface="Calibri"/>
                          <a:ea typeface="Calibri"/>
                          <a:cs typeface="Courier New"/>
                        </a:rPr>
                        <a:t>nízké zatížení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500034" y="1357298"/>
            <a:ext cx="721268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Vyjádření velikosti odporu a přibližná norma opakovacího maxima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1428728" y="1500174"/>
            <a:ext cx="5786446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ourier New" pitchFamily="49" charset="0"/>
              </a:rPr>
              <a:t>Rozvoj silových schopností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lvl="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metoda opakovaných úsilí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metoda maximálního </a:t>
            </a:r>
            <a:r>
              <a:rPr kumimoji="0" lang="cs-CZ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ůsilí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metoda izometrických zatížení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metoda rychlostně-silová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metoda variabilní (kontrastní)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metoda </a:t>
            </a:r>
            <a:r>
              <a:rPr kumimoji="0" lang="cs-CZ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intermaediální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metoda brzdivá (excentrická)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metoda </a:t>
            </a:r>
            <a:r>
              <a:rPr kumimoji="0" lang="cs-CZ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plynometrická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ourier New" pitchFamily="49" charset="0"/>
              </a:rPr>
              <a:t> (rázová)</a:t>
            </a:r>
            <a:endParaRPr kumimoji="0" 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werpoint poz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17162" cy="1214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254</Words>
  <Application>Microsoft Office PowerPoint</Application>
  <PresentationFormat>Předvádění na obrazovce (4:3)</PresentationFormat>
  <Paragraphs>73</Paragraphs>
  <Slides>10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vespa</dc:creator>
  <cp:lastModifiedBy>vespa</cp:lastModifiedBy>
  <cp:revision>6</cp:revision>
  <dcterms:created xsi:type="dcterms:W3CDTF">2010-02-24T09:12:20Z</dcterms:created>
  <dcterms:modified xsi:type="dcterms:W3CDTF">2010-03-03T09:07:03Z</dcterms:modified>
</cp:coreProperties>
</file>