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handoutMasterIdLst>
    <p:handoutMasterId r:id="rId36"/>
  </p:handoutMasterIdLst>
  <p:sldIdLst>
    <p:sldId id="293" r:id="rId2"/>
    <p:sldId id="289" r:id="rId3"/>
    <p:sldId id="295" r:id="rId4"/>
    <p:sldId id="291" r:id="rId5"/>
    <p:sldId id="303" r:id="rId6"/>
    <p:sldId id="269" r:id="rId7"/>
    <p:sldId id="298" r:id="rId8"/>
    <p:sldId id="294" r:id="rId9"/>
    <p:sldId id="267" r:id="rId10"/>
    <p:sldId id="279" r:id="rId11"/>
    <p:sldId id="280" r:id="rId12"/>
    <p:sldId id="265" r:id="rId13"/>
    <p:sldId id="266" r:id="rId14"/>
    <p:sldId id="296" r:id="rId15"/>
    <p:sldId id="290" r:id="rId16"/>
    <p:sldId id="297" r:id="rId17"/>
    <p:sldId id="277" r:id="rId18"/>
    <p:sldId id="273" r:id="rId19"/>
    <p:sldId id="274" r:id="rId20"/>
    <p:sldId id="281" r:id="rId21"/>
    <p:sldId id="304" r:id="rId22"/>
    <p:sldId id="305" r:id="rId23"/>
    <p:sldId id="306" r:id="rId24"/>
    <p:sldId id="283" r:id="rId25"/>
    <p:sldId id="299" r:id="rId26"/>
    <p:sldId id="284" r:id="rId27"/>
    <p:sldId id="275" r:id="rId28"/>
    <p:sldId id="276" r:id="rId29"/>
    <p:sldId id="300" r:id="rId30"/>
    <p:sldId id="301" r:id="rId31"/>
    <p:sldId id="292" r:id="rId32"/>
    <p:sldId id="271" r:id="rId33"/>
    <p:sldId id="302" r:id="rId34"/>
    <p:sldId id="272" r:id="rId35"/>
  </p:sldIdLst>
  <p:sldSz cx="9144000" cy="6858000" type="screen4x3"/>
  <p:notesSz cx="6851650" cy="96281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CC00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440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1440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5E24372A-8434-49DC-BA2B-32F57376ECF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cs-CZ"/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</p:grpSp>
      </p:grpSp>
      <p:sp>
        <p:nvSpPr>
          <p:cNvPr id="39952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9953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1F73A-A27F-46E9-AF42-F119A520457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DCE75-AEAC-415F-8FEF-7FD3A4AEFA5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FE48D-A237-46AC-A1BE-E178937A80D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Nadpis, obsah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1BB35-D761-43C7-9BD9-942221ED588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75A5D-B0B4-4C20-B37C-B92BB156C24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963E0-C98C-4FD4-8A68-911AD87FB74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9C180-BBA5-4179-9C22-D6AACF1C409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126F3-15AB-43D0-AAAD-A81D36FBCCE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AB292-1E9E-4592-90E8-DFEFF167FF9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943C8-DDA8-4663-8DD8-8313B6B20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C671B-8960-4D71-B5BF-A9EE3BC5FFF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B31CC1-D81D-4B0F-B006-82B43691912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38915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38916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cs-CZ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38918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38919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38920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38921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38922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38923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38924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38925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38926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cs-CZ"/>
              </a:p>
            </p:txBody>
          </p:sp>
        </p:grpSp>
      </p:grpSp>
      <p:sp>
        <p:nvSpPr>
          <p:cNvPr id="3892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892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892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8930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8931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7700046-415F-4E38-A38B-452DD9C06ED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7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POHYBOVÝ SYSTÉM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Podpůrný systém : skelet, klouby, vazy</a:t>
            </a:r>
          </a:p>
          <a:p>
            <a:pPr eaLnBrk="1" hangingPunct="1">
              <a:defRPr/>
            </a:pPr>
            <a:r>
              <a:rPr lang="cs-CZ"/>
              <a:t>Systém výkonný: svaly</a:t>
            </a:r>
          </a:p>
          <a:p>
            <a:pPr eaLnBrk="1" hangingPunct="1">
              <a:defRPr/>
            </a:pPr>
            <a:r>
              <a:rPr lang="cs-CZ"/>
              <a:t>Systém řídící –CNS (mozek, mícha periferní nervstvo)</a:t>
            </a:r>
          </a:p>
          <a:p>
            <a:pPr eaLnBrk="1" hangingPunct="1">
              <a:defRPr/>
            </a:pPr>
            <a:r>
              <a:rPr lang="cs-CZ"/>
              <a:t>Systém zásobovací –zajišťuje zásobování potřebnými chemickými látkami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b="0"/>
              <a:t>Svaly převážně posturální (tonické):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600200" y="1981200"/>
            <a:ext cx="75438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cs-CZ" sz="140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400"/>
              <a:t>hluboké svaly šíjové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400"/>
              <a:t>m.sternocleidomastoideus (svaly kloněné)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400"/>
              <a:t>m.trapezius (horní část)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400"/>
              <a:t>m.levator scapulae (zdvihač lopatky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400"/>
              <a:t>m.pectoralis major (velký sval prsní)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400"/>
              <a:t>m. quadratus lumborum (čtyřhranný sval bederní)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400"/>
              <a:t>m. erector spinae (vzpřimovač trupu) – oblast bederní a krční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400"/>
              <a:t>m.rectus femoris (přímý sval stehenní)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400"/>
              <a:t>m.iliopsoas (berdokyčlostehenní)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400"/>
              <a:t>tensor fasciace latae (napínač stehenní povázky)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400"/>
              <a:t>Adduktory stehna (přitahovače stehna)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400"/>
              <a:t>m.biceps femoris (dvouhlavý sval stehenní)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400"/>
              <a:t>m.semitendinosus (sv. pološlašitý)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400"/>
              <a:t>m.semimembranosus (sv. ploblanitý)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400"/>
              <a:t>m.triceps surae (trojhlavý sval lýtkový)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400"/>
              <a:t>m. biceps brachii (dvouhlavý sval pažní)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400"/>
              <a:t>flexory prstů ruky a flexory ruky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0" smtClean="0"/>
              <a:t>Svaly převážně fázické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cs-CZ" sz="1600" dirty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600" dirty="0"/>
              <a:t>hluboké flexory hlavy a krku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600" dirty="0"/>
              <a:t>m.</a:t>
            </a:r>
            <a:r>
              <a:rPr lang="cs-CZ" sz="1600" dirty="0" err="1"/>
              <a:t>trapezius</a:t>
            </a:r>
            <a:r>
              <a:rPr lang="cs-CZ" sz="1600" dirty="0"/>
              <a:t> (střední a spodní část)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600" dirty="0"/>
              <a:t>mm.</a:t>
            </a:r>
            <a:r>
              <a:rPr lang="cs-CZ" sz="1600" dirty="0" err="1"/>
              <a:t>rhomboidei</a:t>
            </a:r>
            <a:r>
              <a:rPr lang="cs-CZ" sz="1600" dirty="0"/>
              <a:t> (svaly rombické)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600" dirty="0"/>
              <a:t>m.</a:t>
            </a:r>
            <a:r>
              <a:rPr lang="cs-CZ" sz="1600" dirty="0" err="1"/>
              <a:t>serratus</a:t>
            </a:r>
            <a:r>
              <a:rPr lang="cs-CZ" sz="1600" dirty="0"/>
              <a:t> </a:t>
            </a:r>
            <a:r>
              <a:rPr lang="cs-CZ" sz="1600" dirty="0" err="1"/>
              <a:t>anterior</a:t>
            </a:r>
            <a:r>
              <a:rPr lang="cs-CZ" sz="1600" dirty="0"/>
              <a:t> (přední sval pilovitý)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600" dirty="0"/>
              <a:t>m.</a:t>
            </a:r>
            <a:r>
              <a:rPr lang="cs-CZ" sz="1600" dirty="0" err="1"/>
              <a:t>rectus</a:t>
            </a:r>
            <a:r>
              <a:rPr lang="cs-CZ" sz="1600" dirty="0"/>
              <a:t> </a:t>
            </a:r>
            <a:r>
              <a:rPr lang="cs-CZ" sz="1600" dirty="0" err="1"/>
              <a:t>abdominis</a:t>
            </a:r>
            <a:r>
              <a:rPr lang="cs-CZ" sz="1600" dirty="0"/>
              <a:t> (přímý sval břišní)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600" dirty="0"/>
              <a:t>m.</a:t>
            </a:r>
            <a:r>
              <a:rPr lang="cs-CZ" sz="1600" dirty="0" err="1"/>
              <a:t>erector</a:t>
            </a:r>
            <a:r>
              <a:rPr lang="cs-CZ" sz="1600" dirty="0"/>
              <a:t> </a:t>
            </a:r>
            <a:r>
              <a:rPr lang="cs-CZ" sz="1600" dirty="0" err="1"/>
              <a:t>spinae</a:t>
            </a:r>
            <a:r>
              <a:rPr lang="cs-CZ" sz="1600" dirty="0"/>
              <a:t> (oblast hrudní)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600" dirty="0"/>
              <a:t>m.</a:t>
            </a:r>
            <a:r>
              <a:rPr lang="cs-CZ" sz="1600" dirty="0" err="1"/>
              <a:t>gluteus</a:t>
            </a:r>
            <a:r>
              <a:rPr lang="cs-CZ" sz="1600" dirty="0"/>
              <a:t> </a:t>
            </a:r>
            <a:r>
              <a:rPr lang="cs-CZ" sz="1600" dirty="0" err="1"/>
              <a:t>maximus</a:t>
            </a:r>
            <a:r>
              <a:rPr lang="cs-CZ" sz="1600" dirty="0"/>
              <a:t> (velký sval hýžďový)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600" dirty="0"/>
              <a:t>mm.</a:t>
            </a:r>
            <a:r>
              <a:rPr lang="cs-CZ" sz="1600" dirty="0" err="1"/>
              <a:t>glutei</a:t>
            </a:r>
            <a:r>
              <a:rPr lang="cs-CZ" sz="1600" dirty="0"/>
              <a:t> </a:t>
            </a:r>
            <a:r>
              <a:rPr lang="cs-CZ" sz="1600" dirty="0" err="1"/>
              <a:t>medius</a:t>
            </a:r>
            <a:r>
              <a:rPr lang="cs-CZ" sz="1600" dirty="0"/>
              <a:t> </a:t>
            </a:r>
            <a:r>
              <a:rPr lang="cs-CZ" sz="1600" dirty="0" err="1"/>
              <a:t>et</a:t>
            </a:r>
            <a:r>
              <a:rPr lang="cs-CZ" sz="1600" dirty="0"/>
              <a:t> </a:t>
            </a:r>
            <a:r>
              <a:rPr lang="cs-CZ" sz="1600" dirty="0" err="1"/>
              <a:t>minimus</a:t>
            </a:r>
            <a:r>
              <a:rPr lang="cs-CZ" sz="1600" dirty="0"/>
              <a:t> (střední a malý sval hýžďový)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600" dirty="0"/>
              <a:t>zbývající 3 hlavy m.</a:t>
            </a:r>
            <a:r>
              <a:rPr lang="cs-CZ" sz="1600" dirty="0" err="1"/>
              <a:t>quadratus</a:t>
            </a:r>
            <a:r>
              <a:rPr lang="cs-CZ" sz="1600" dirty="0"/>
              <a:t> </a:t>
            </a:r>
            <a:r>
              <a:rPr lang="cs-CZ" sz="1600" dirty="0" err="1"/>
              <a:t>femoris</a:t>
            </a:r>
            <a:r>
              <a:rPr lang="cs-CZ" sz="1600" dirty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600" dirty="0"/>
              <a:t>m.</a:t>
            </a:r>
            <a:r>
              <a:rPr lang="cs-CZ" sz="1600" dirty="0" err="1"/>
              <a:t>tibialis</a:t>
            </a:r>
            <a:r>
              <a:rPr lang="cs-CZ" sz="1600" dirty="0"/>
              <a:t> </a:t>
            </a:r>
            <a:r>
              <a:rPr lang="cs-CZ" sz="1600" dirty="0" err="1"/>
              <a:t>anterior</a:t>
            </a:r>
            <a:r>
              <a:rPr lang="cs-CZ" sz="1600" dirty="0"/>
              <a:t> (přední sval holenní)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600" dirty="0"/>
              <a:t>m.</a:t>
            </a:r>
            <a:r>
              <a:rPr lang="cs-CZ" sz="1600" dirty="0" err="1"/>
              <a:t>deltoideus</a:t>
            </a:r>
            <a:r>
              <a:rPr lang="cs-CZ" sz="1600" dirty="0"/>
              <a:t> (</a:t>
            </a:r>
            <a:r>
              <a:rPr lang="cs-CZ" sz="1600" dirty="0" err="1"/>
              <a:t>déltový</a:t>
            </a:r>
            <a:r>
              <a:rPr lang="cs-CZ" sz="1600" dirty="0"/>
              <a:t> sval)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1600" dirty="0"/>
              <a:t>m.triceps </a:t>
            </a:r>
            <a:r>
              <a:rPr lang="cs-CZ" sz="1600" dirty="0" err="1"/>
              <a:t>brachii</a:t>
            </a:r>
            <a:r>
              <a:rPr lang="cs-CZ" sz="1600" dirty="0"/>
              <a:t> (trojhlavý sval pažní)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cs-CZ" sz="1600" dirty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600" dirty="0"/>
              <a:t>Svalstvo stabilizační – svalstvo břišní (m. </a:t>
            </a:r>
            <a:r>
              <a:rPr lang="cs-CZ" sz="1600" dirty="0" err="1"/>
              <a:t>transversus</a:t>
            </a:r>
            <a:r>
              <a:rPr lang="cs-CZ" sz="1600" dirty="0"/>
              <a:t>)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5" name="Rectangle 11"/>
          <p:cNvSpPr>
            <a:spLocks noGrp="1" noChangeArrowheads="1"/>
          </p:cNvSpPr>
          <p:nvPr>
            <p:ph type="title"/>
          </p:nvPr>
        </p:nvSpPr>
        <p:spPr>
          <a:xfrm>
            <a:off x="1484313" y="304800"/>
            <a:ext cx="6681787" cy="250825"/>
          </a:xfrm>
        </p:spPr>
        <p:txBody>
          <a:bodyPr/>
          <a:lstStyle/>
          <a:p>
            <a:pPr eaLnBrk="1" hangingPunct="1"/>
            <a:r>
              <a:rPr lang="cs-CZ" sz="2800" smtClean="0">
                <a:solidFill>
                  <a:srgbClr val="FFCC00"/>
                </a:solidFill>
              </a:rPr>
              <a:t>Příčiny vzniku sval. nerovnováhy</a:t>
            </a:r>
          </a:p>
        </p:txBody>
      </p:sp>
      <p:graphicFrame>
        <p:nvGraphicFramePr>
          <p:cNvPr id="16410" name="Object 26"/>
          <p:cNvGraphicFramePr>
            <a:graphicFrameLocks noChangeAspect="1"/>
          </p:cNvGraphicFramePr>
          <p:nvPr>
            <p:ph idx="1"/>
          </p:nvPr>
        </p:nvGraphicFramePr>
        <p:xfrm>
          <a:off x="1619250" y="1104900"/>
          <a:ext cx="5832475" cy="5753100"/>
        </p:xfrm>
        <a:graphic>
          <a:graphicData uri="http://schemas.openxmlformats.org/presentationml/2006/ole">
            <p:oleObj spid="_x0000_s16410" name="Dokument" r:id="rId3" imgW="7254746" imgH="839499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543800" cy="874713"/>
          </a:xfrm>
        </p:spPr>
        <p:txBody>
          <a:bodyPr/>
          <a:lstStyle/>
          <a:p>
            <a:pPr eaLnBrk="1" hangingPunct="1">
              <a:defRPr/>
            </a:pPr>
            <a:r>
              <a:rPr lang="cs-CZ">
                <a:solidFill>
                  <a:srgbClr val="FFCC00"/>
                </a:solidFill>
              </a:rPr>
              <a:t>Důsledky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pPr eaLnBrk="1" hangingPunct="1"/>
            <a:r>
              <a:rPr lang="cs-CZ" b="1" i="1" smtClean="0"/>
              <a:t>Patologické změny pohybového aparátu</a:t>
            </a:r>
            <a:r>
              <a:rPr lang="cs-CZ" smtClean="0"/>
              <a:t> -poškození měkkých struktur (svaly, šlachy),vertebrogenní poruchy, kloubní blokády, degenerativní změny kloubů (artróza)</a:t>
            </a:r>
          </a:p>
          <a:p>
            <a:pPr eaLnBrk="1" hangingPunct="1"/>
            <a:r>
              <a:rPr lang="cs-CZ" smtClean="0"/>
              <a:t>Vznik </a:t>
            </a:r>
            <a:r>
              <a:rPr lang="cs-CZ" b="1" i="1" smtClean="0"/>
              <a:t>dalších poruch hybného systému</a:t>
            </a:r>
            <a:r>
              <a:rPr lang="cs-CZ" smtClean="0"/>
              <a:t> (bolestivé stavy zad-zejména oblast krční a bederní páteře, kyčlí, kolen, ramen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20483" grpId="0" build="p" autoUpdateAnimBg="0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Vyrovnávací proces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cs-CZ"/>
              <a:t>Diagnostika dle Jandy (Čermáka)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/>
              <a:t>Jemné zahřátí organismu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/>
              <a:t>Cvičení uvolňovací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/>
              <a:t>Cvičení protahovací (statická, dynamická, PIR, zásady)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/>
              <a:t>Cvičení posilovací (statická, dynamická, zásady)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/>
              <a:t>Cvičení relaxační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Poruchy hybných stereotypů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2800"/>
              <a:t>chybné zapojování svalů do daného pohybu z hlediska časové posloupnosti</a:t>
            </a:r>
          </a:p>
          <a:p>
            <a:pPr eaLnBrk="1" hangingPunct="1">
              <a:defRPr/>
            </a:pPr>
            <a:r>
              <a:rPr lang="cs-CZ" sz="2800"/>
              <a:t>základní PS: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cs-CZ" sz="2800"/>
              <a:t>   Flexe hlavy               Flexe trupu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cs-CZ" sz="2800"/>
              <a:t>   Extenza DK               Abdukce DK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cs-CZ" sz="2800"/>
              <a:t>   Abdukce HK</a:t>
            </a:r>
          </a:p>
          <a:p>
            <a:pPr eaLnBrk="1" hangingPunct="1">
              <a:defRPr/>
            </a:pPr>
            <a:r>
              <a:rPr lang="cs-CZ" sz="2800"/>
              <a:t>chůze, sezení a vstávání , nošení předmětů, zdvihání břemen, ležení a vstávání</a:t>
            </a:r>
          </a:p>
          <a:p>
            <a:pPr eaLnBrk="1" hangingPunct="1">
              <a:defRPr/>
            </a:pPr>
            <a:endParaRPr lang="cs-CZ" sz="2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Vyrovnávací proces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dirty="0"/>
              <a:t>Diagnostika dle </a:t>
            </a:r>
            <a:r>
              <a:rPr lang="cs-CZ" dirty="0" smtClean="0"/>
              <a:t>Jandy - zásady</a:t>
            </a:r>
            <a:endParaRPr lang="cs-CZ" dirty="0"/>
          </a:p>
          <a:p>
            <a:pPr eaLnBrk="1" hangingPunct="1">
              <a:buFont typeface="Wingdings" pitchFamily="2" charset="2"/>
              <a:buNone/>
              <a:defRPr/>
            </a:pPr>
            <a:endParaRPr lang="cs-CZ" dirty="0"/>
          </a:p>
          <a:p>
            <a:pPr eaLnBrk="1" hangingPunct="1">
              <a:defRPr/>
            </a:pPr>
            <a:r>
              <a:rPr lang="cs-CZ" dirty="0"/>
              <a:t>Úprava svalové nerovnováhy – zejména protáhnout sv. zkrácené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cs-CZ" dirty="0"/>
          </a:p>
          <a:p>
            <a:pPr eaLnBrk="1" hangingPunct="1">
              <a:defRPr/>
            </a:pPr>
            <a:r>
              <a:rPr lang="cs-CZ" dirty="0"/>
              <a:t>Aktivace potřebných svalů do </a:t>
            </a:r>
            <a:r>
              <a:rPr lang="cs-CZ" dirty="0" smtClean="0"/>
              <a:t>pohybu</a:t>
            </a:r>
          </a:p>
          <a:p>
            <a:pPr eaLnBrk="1" hangingPunct="1">
              <a:defRPr/>
            </a:pPr>
            <a:r>
              <a:rPr lang="cs-CZ" dirty="0" smtClean="0"/>
              <a:t>Cvičení posilovací ve správném po.st.</a:t>
            </a:r>
            <a:endParaRPr lang="cs-CZ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Posturální stereotyp- DT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individuální, ovlivnitelný </a:t>
            </a:r>
            <a:r>
              <a:rPr lang="cs-CZ" b="1" i="1" smtClean="0"/>
              <a:t>vnitřními faktory</a:t>
            </a:r>
            <a:r>
              <a:rPr lang="cs-CZ" smtClean="0"/>
              <a:t> (orgánové onemocnění) a </a:t>
            </a:r>
            <a:r>
              <a:rPr lang="cs-CZ" b="1" i="1" smtClean="0"/>
              <a:t>vnějšími</a:t>
            </a:r>
            <a:r>
              <a:rPr lang="cs-CZ" smtClean="0"/>
              <a:t> – atmosférické , </a:t>
            </a:r>
            <a:r>
              <a:rPr lang="cs-CZ" b="1" i="1" smtClean="0"/>
              <a:t>psychikou</a:t>
            </a:r>
          </a:p>
          <a:p>
            <a:pPr eaLnBrk="1" hangingPunct="1"/>
            <a:r>
              <a:rPr lang="cs-CZ" smtClean="0"/>
              <a:t>základní komponenty SDT</a:t>
            </a:r>
          </a:p>
          <a:p>
            <a:pPr eaLnBrk="1" hangingPunct="1"/>
            <a:r>
              <a:rPr lang="cs-CZ" smtClean="0"/>
              <a:t>postavení pánve, hlavy a DK</a:t>
            </a:r>
          </a:p>
          <a:p>
            <a:pPr eaLnBrk="1" hangingPunct="1"/>
            <a:r>
              <a:rPr lang="cs-CZ" smtClean="0"/>
              <a:t>diagnostické metody- </a:t>
            </a:r>
            <a:r>
              <a:rPr lang="cs-CZ" sz="2400" smtClean="0"/>
              <a:t>aspekce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sz="2400" smtClean="0"/>
              <a:t>                                           - aspekce + úhloměr 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sz="2400" smtClean="0"/>
              <a:t>                                           - polohový snímač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cs-CZ"/>
              <a:t>VADY DRŽENÍ TĚLA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Zvětšená krční lordóza</a:t>
            </a:r>
          </a:p>
          <a:p>
            <a:pPr eaLnBrk="1" hangingPunct="1">
              <a:defRPr/>
            </a:pPr>
            <a:r>
              <a:rPr lang="cs-CZ"/>
              <a:t>Zvětšená hrudní kyfóza (HZS)</a:t>
            </a:r>
          </a:p>
          <a:p>
            <a:pPr eaLnBrk="1" hangingPunct="1">
              <a:defRPr/>
            </a:pPr>
            <a:r>
              <a:rPr lang="cs-CZ"/>
              <a:t>zvětšená bederní lordóza (DZS)</a:t>
            </a:r>
          </a:p>
          <a:p>
            <a:pPr eaLnBrk="1" hangingPunct="1">
              <a:defRPr/>
            </a:pPr>
            <a:r>
              <a:rPr lang="cs-CZ"/>
              <a:t>plochá záda</a:t>
            </a:r>
          </a:p>
          <a:p>
            <a:pPr eaLnBrk="1" hangingPunct="1">
              <a:defRPr/>
            </a:pPr>
            <a:r>
              <a:rPr lang="cs-CZ"/>
              <a:t>skoliotické držení těla x skolióza</a:t>
            </a:r>
          </a:p>
          <a:p>
            <a:pPr eaLnBrk="1" hangingPunct="1">
              <a:defRPr/>
            </a:pPr>
            <a:r>
              <a:rPr lang="cs-CZ"/>
              <a:t>poruchy v oblasti pánve, kyčlí a DK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Posuzování DT -aspekce</a:t>
            </a:r>
          </a:p>
        </p:txBody>
      </p:sp>
      <p:pic>
        <p:nvPicPr>
          <p:cNvPr id="34818" name="Picture 4" descr="~lwf0000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08175" y="1916113"/>
            <a:ext cx="5256213" cy="41021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Funkce hybného systému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 eaLnBrk="1" hangingPunct="1">
              <a:buFont typeface="Wingdings" pitchFamily="2" charset="2"/>
              <a:buAutoNum type="arabicParenR"/>
              <a:defRPr/>
            </a:pPr>
            <a:r>
              <a:rPr lang="cs-CZ" b="1" dirty="0"/>
              <a:t>Statická </a:t>
            </a:r>
            <a:r>
              <a:rPr lang="cs-CZ" b="1" dirty="0" smtClean="0"/>
              <a:t> </a:t>
            </a:r>
            <a:r>
              <a:rPr lang="cs-CZ" b="1" dirty="0"/>
              <a:t>– udržuje tělo a jeho části v klidu (svaly převážně posturální)</a:t>
            </a:r>
          </a:p>
          <a:p>
            <a:pPr marL="533400" indent="-533400" eaLnBrk="1" hangingPunct="1">
              <a:buFont typeface="Wingdings" pitchFamily="2" charset="2"/>
              <a:buNone/>
              <a:defRPr/>
            </a:pPr>
            <a:endParaRPr lang="cs-CZ" b="1" dirty="0"/>
          </a:p>
          <a:p>
            <a:pPr marL="533400" indent="-533400" eaLnBrk="1" hangingPunct="1">
              <a:buFont typeface="Wingdings" pitchFamily="2" charset="2"/>
              <a:buAutoNum type="arabicParenR"/>
              <a:defRPr/>
            </a:pPr>
            <a:r>
              <a:rPr lang="cs-CZ" b="1" dirty="0"/>
              <a:t>Dynamická </a:t>
            </a:r>
            <a:r>
              <a:rPr lang="cs-CZ" b="1" dirty="0" smtClean="0"/>
              <a:t> </a:t>
            </a:r>
            <a:r>
              <a:rPr lang="cs-CZ" b="1" dirty="0"/>
              <a:t>– uvádí tělo do pohybu (pohyblivost kloubní, svaly převážně </a:t>
            </a:r>
            <a:r>
              <a:rPr lang="cs-CZ" b="1" dirty="0" err="1"/>
              <a:t>fázické</a:t>
            </a:r>
            <a:r>
              <a:rPr lang="cs-CZ" b="1" dirty="0"/>
              <a:t>)</a:t>
            </a:r>
          </a:p>
          <a:p>
            <a:pPr marL="533400" indent="-533400" eaLnBrk="1" hangingPunct="1">
              <a:buFont typeface="Wingdings" pitchFamily="2" charset="2"/>
              <a:buNone/>
              <a:defRPr/>
            </a:pPr>
            <a:endParaRPr lang="cs-CZ" dirty="0"/>
          </a:p>
          <a:p>
            <a:pPr marL="533400" indent="-533400" eaLnBrk="1" hangingPunct="1">
              <a:buFontTx/>
              <a:buChar char="-"/>
              <a:defRPr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DT dle Kleina, Thomase a Mayera </a:t>
            </a:r>
          </a:p>
        </p:txBody>
      </p:sp>
      <p:pic>
        <p:nvPicPr>
          <p:cNvPr id="35842" name="Picture 4" descr="Držení těla 1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33700" y="2411413"/>
            <a:ext cx="3810000" cy="3252787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3200" smtClean="0"/>
              <a:t>Hodnocení DT dle Jaroše a Lomíčka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12800" indent="-812800" eaLnBrk="1" hangingPunct="1">
              <a:buFont typeface="Wingdings" pitchFamily="2" charset="2"/>
              <a:buNone/>
              <a:defRPr/>
            </a:pPr>
            <a:r>
              <a:rPr lang="cs-CZ" sz="2400" i="1" smtClean="0"/>
              <a:t>Olovnice, hodnocení body 1-4:</a:t>
            </a:r>
          </a:p>
          <a:p>
            <a:pPr marL="812800" indent="-812800" eaLnBrk="1" hangingPunct="1">
              <a:buFont typeface="Wingdings" pitchFamily="2" charset="2"/>
              <a:buAutoNum type="romanUcPeriod"/>
              <a:defRPr/>
            </a:pPr>
            <a:r>
              <a:rPr lang="cs-CZ" sz="2000" smtClean="0"/>
              <a:t>Hrudník</a:t>
            </a:r>
          </a:p>
          <a:p>
            <a:pPr marL="812800" indent="-812800" eaLnBrk="1" hangingPunct="1">
              <a:buFont typeface="Wingdings" pitchFamily="2" charset="2"/>
              <a:buAutoNum type="romanUcPeriod"/>
              <a:defRPr/>
            </a:pPr>
            <a:r>
              <a:rPr lang="cs-CZ" sz="2000" smtClean="0"/>
              <a:t>Břicho a sklon pánve</a:t>
            </a:r>
          </a:p>
          <a:p>
            <a:pPr marL="812800" indent="-812800" eaLnBrk="1" hangingPunct="1">
              <a:buFont typeface="Wingdings" pitchFamily="2" charset="2"/>
              <a:buAutoNum type="romanUcPeriod"/>
              <a:defRPr/>
            </a:pPr>
            <a:r>
              <a:rPr lang="cs-CZ" sz="2000" smtClean="0"/>
              <a:t>Křivka zad</a:t>
            </a:r>
          </a:p>
          <a:p>
            <a:pPr marL="812800" indent="-812800" eaLnBrk="1" hangingPunct="1">
              <a:buFont typeface="Wingdings" pitchFamily="2" charset="2"/>
              <a:buAutoNum type="romanUcPeriod"/>
              <a:defRPr/>
            </a:pPr>
            <a:r>
              <a:rPr lang="cs-CZ" sz="2000" smtClean="0"/>
              <a:t>DT v rovině čelní</a:t>
            </a:r>
          </a:p>
          <a:p>
            <a:pPr marL="812800" indent="-812800" eaLnBrk="1" hangingPunct="1">
              <a:buFont typeface="Wingdings" pitchFamily="2" charset="2"/>
              <a:buAutoNum type="romanUcPeriod"/>
              <a:defRPr/>
            </a:pPr>
            <a:r>
              <a:rPr lang="cs-CZ" sz="2000" smtClean="0"/>
              <a:t>Držení hlavy a krku</a:t>
            </a:r>
          </a:p>
          <a:p>
            <a:pPr marL="812800" indent="-812800" eaLnBrk="1" hangingPunct="1">
              <a:buFont typeface="Wingdings" pitchFamily="2" charset="2"/>
              <a:buAutoNum type="romanUcPeriod"/>
              <a:defRPr/>
            </a:pPr>
            <a:r>
              <a:rPr lang="cs-CZ" sz="2000" smtClean="0">
                <a:solidFill>
                  <a:srgbClr val="FFFF00"/>
                </a:solidFill>
                <a:effectLst/>
              </a:rPr>
              <a:t>Dolní končetiny /index</a:t>
            </a:r>
          </a:p>
          <a:p>
            <a:pPr marL="812800" indent="-812800" eaLnBrk="1" hangingPunct="1">
              <a:buFont typeface="Wingdings" pitchFamily="2" charset="2"/>
              <a:buNone/>
              <a:defRPr/>
            </a:pPr>
            <a:r>
              <a:rPr lang="cs-CZ" sz="2400" smtClean="0">
                <a:solidFill>
                  <a:srgbClr val="CC0000"/>
                </a:solidFill>
                <a:effectLst/>
              </a:rPr>
              <a:t>Dokonalé DT………………5 bodů</a:t>
            </a:r>
          </a:p>
          <a:p>
            <a:pPr marL="812800" indent="-812800" eaLnBrk="1" hangingPunct="1">
              <a:buFont typeface="Wingdings" pitchFamily="2" charset="2"/>
              <a:buNone/>
              <a:defRPr/>
            </a:pPr>
            <a:r>
              <a:rPr lang="cs-CZ" sz="2400" smtClean="0">
                <a:solidFill>
                  <a:srgbClr val="CC0000"/>
                </a:solidFill>
                <a:effectLst/>
              </a:rPr>
              <a:t>Dobré DT ………………….6-10</a:t>
            </a:r>
          </a:p>
          <a:p>
            <a:pPr marL="812800" indent="-812800" eaLnBrk="1" hangingPunct="1">
              <a:buFont typeface="Wingdings" pitchFamily="2" charset="2"/>
              <a:buNone/>
              <a:defRPr/>
            </a:pPr>
            <a:r>
              <a:rPr lang="cs-CZ" sz="2400" smtClean="0">
                <a:solidFill>
                  <a:srgbClr val="CC0000"/>
                </a:solidFill>
                <a:effectLst/>
              </a:rPr>
              <a:t>Vadné DT ………………….11-15</a:t>
            </a:r>
          </a:p>
          <a:p>
            <a:pPr marL="812800" indent="-812800" eaLnBrk="1" hangingPunct="1">
              <a:buFont typeface="Wingdings" pitchFamily="2" charset="2"/>
              <a:buNone/>
              <a:defRPr/>
            </a:pPr>
            <a:r>
              <a:rPr lang="cs-CZ" sz="2400" smtClean="0">
                <a:solidFill>
                  <a:srgbClr val="CC0000"/>
                </a:solidFill>
                <a:effectLst/>
              </a:rPr>
              <a:t>Velmi špatné DT ………..16-20</a:t>
            </a:r>
          </a:p>
          <a:p>
            <a:pPr marL="812800" indent="-812800" eaLnBrk="1" hangingPunct="1">
              <a:buFont typeface="Wingdings" pitchFamily="2" charset="2"/>
              <a:buAutoNum type="romanUcPeriod"/>
              <a:defRPr/>
            </a:pPr>
            <a:endParaRPr lang="cs-CZ" smtClean="0">
              <a:solidFill>
                <a:srgbClr val="CC0000"/>
              </a:solidFill>
              <a:effectLst/>
            </a:endParaRPr>
          </a:p>
          <a:p>
            <a:pPr marL="812800" indent="-812800" eaLnBrk="1" hangingPunct="1">
              <a:buFont typeface="Wingdings" pitchFamily="2" charset="2"/>
              <a:buNone/>
              <a:defRPr/>
            </a:pPr>
            <a:endParaRPr lang="cs-CZ" smtClean="0">
              <a:solidFill>
                <a:schemeClr val="hlink"/>
              </a:solidFill>
              <a:effectLst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>
                <a:effectLst/>
              </a:rPr>
              <a:t>Pozitivní Trendelenburg – Duchenova zkouška </a:t>
            </a:r>
          </a:p>
        </p:txBody>
      </p:sp>
      <p:pic>
        <p:nvPicPr>
          <p:cNvPr id="37890" name="Picture 4" descr="sejmout0007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457575" y="2667000"/>
            <a:ext cx="2762250" cy="274320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smtClean="0">
                <a:effectLst/>
              </a:rPr>
              <a:t>Vyšetření páteře pohledem zezadu</a:t>
            </a:r>
            <a:r>
              <a:rPr lang="cs-CZ" smtClean="0">
                <a:effectLst/>
              </a:rPr>
              <a:t> 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cs-CZ" sz="2800" b="1" smtClean="0">
                <a:effectLst/>
              </a:rPr>
              <a:t>Thomayerova vzdálenost (dotek 3.prstu podlahy v předklonu</a:t>
            </a:r>
          </a:p>
          <a:p>
            <a:pPr>
              <a:lnSpc>
                <a:spcPct val="80000"/>
              </a:lnSpc>
            </a:pPr>
            <a:r>
              <a:rPr lang="cs-CZ" sz="2800" b="1" smtClean="0">
                <a:effectLst/>
              </a:rPr>
              <a:t>Schoberova vzdálenost</a:t>
            </a:r>
            <a:r>
              <a:rPr lang="cs-CZ" sz="2800" smtClean="0">
                <a:effectLst/>
              </a:rPr>
              <a:t> (L5 + 10cm – předklon </a:t>
            </a:r>
            <a:r>
              <a:rPr lang="cs-CZ" sz="2800" smtClean="0">
                <a:effectLst/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cs-CZ" sz="2800" smtClean="0">
                <a:effectLst/>
              </a:rPr>
              <a:t> +14/7,5 cm)</a:t>
            </a:r>
          </a:p>
          <a:p>
            <a:pPr>
              <a:lnSpc>
                <a:spcPct val="80000"/>
              </a:lnSpc>
            </a:pPr>
            <a:r>
              <a:rPr lang="cs-CZ" sz="2800" b="1" smtClean="0">
                <a:effectLst/>
              </a:rPr>
              <a:t>Stiborova vzdálenost</a:t>
            </a:r>
            <a:r>
              <a:rPr lang="cs-CZ" sz="2800" smtClean="0">
                <a:effectLst/>
              </a:rPr>
              <a:t> (L5 – C7, předklon</a:t>
            </a:r>
            <a:r>
              <a:rPr lang="cs-CZ" sz="2800" smtClean="0">
                <a:effectLst/>
                <a:latin typeface="Times New Roman" pitchFamily="18" charset="0"/>
                <a:cs typeface="Times New Roman" pitchFamily="18" charset="0"/>
              </a:rPr>
              <a:t>→+7-10cm)</a:t>
            </a:r>
          </a:p>
          <a:p>
            <a:pPr>
              <a:lnSpc>
                <a:spcPct val="80000"/>
              </a:lnSpc>
            </a:pPr>
            <a:r>
              <a:rPr lang="cs-CZ" sz="2800" b="1" smtClean="0">
                <a:effectLst/>
              </a:rPr>
              <a:t>Ottova inklinační vzdálenost</a:t>
            </a:r>
            <a:r>
              <a:rPr lang="cs-CZ" sz="2800" smtClean="0">
                <a:effectLst/>
              </a:rPr>
              <a:t> (C7 +30cm - předklon</a:t>
            </a:r>
            <a:r>
              <a:rPr lang="cs-CZ" sz="2800" smtClean="0">
                <a:effectLst/>
                <a:latin typeface="Times New Roman" pitchFamily="18" charset="0"/>
                <a:cs typeface="Times New Roman" pitchFamily="18" charset="0"/>
              </a:rPr>
              <a:t>→+3,5 cm</a:t>
            </a:r>
          </a:p>
          <a:p>
            <a:pPr>
              <a:lnSpc>
                <a:spcPct val="80000"/>
              </a:lnSpc>
            </a:pPr>
            <a:r>
              <a:rPr lang="cs-CZ" sz="2800" b="1" smtClean="0">
                <a:effectLst/>
              </a:rPr>
              <a:t>Ottova reklinační vzdálenost</a:t>
            </a:r>
            <a:r>
              <a:rPr lang="cs-CZ" sz="2800" smtClean="0">
                <a:effectLst/>
              </a:rPr>
              <a:t> (C7 +30cm – záklon </a:t>
            </a:r>
            <a:r>
              <a:rPr lang="cs-CZ" sz="2800" smtClean="0">
                <a:effectLst/>
                <a:latin typeface="Times New Roman" pitchFamily="18" charset="0"/>
                <a:cs typeface="Times New Roman" pitchFamily="18" charset="0"/>
              </a:rPr>
              <a:t>→zmenšit vzdálenost o 2,5 cm)</a:t>
            </a:r>
            <a:endParaRPr lang="cs-CZ" sz="2800" b="1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cs-CZ" sz="2800" b="1" smtClean="0">
              <a:effectLst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Vyšetření olovnicí zezadu</a:t>
            </a:r>
          </a:p>
        </p:txBody>
      </p:sp>
      <p:pic>
        <p:nvPicPr>
          <p:cNvPr id="39938" name="Picture 4" descr="sejmout0008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75" y="2349500"/>
            <a:ext cx="2303463" cy="3000375"/>
          </a:xfrm>
        </p:spPr>
      </p:pic>
      <p:pic>
        <p:nvPicPr>
          <p:cNvPr id="39939" name="Picture 5" descr="deko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2349500"/>
            <a:ext cx="1943100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Rectangle 6"/>
          <p:cNvSpPr>
            <a:spLocks noChangeArrowheads="1"/>
          </p:cNvSpPr>
          <p:nvPr/>
        </p:nvSpPr>
        <p:spPr bwMode="auto">
          <a:xfrm>
            <a:off x="1835150" y="5526088"/>
            <a:ext cx="5029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cs-CZ"/>
              <a:t>kompenzovaná a dekompenzovaná skolióza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dirty="0" smtClean="0"/>
              <a:t>Olovnice zboku </a:t>
            </a:r>
            <a:endParaRPr lang="cs-CZ" dirty="0"/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cs-CZ" sz="2000"/>
              <a:t>Olovnice je spuštěná od prodloužení zevního zvukovodu. Má procházet středem ramenního a kyčelního kloubu a dopadat 1 – 2 cm před zevní kotník. V této poloze se měří i hloubka zakřivení páteře Fyziologická hloubka krční lordózy u dospělého jedince je nejvýše </a:t>
            </a:r>
            <a:r>
              <a:rPr lang="cs-CZ" sz="2000" b="1"/>
              <a:t>do 2,5 cm</a:t>
            </a:r>
            <a:r>
              <a:rPr lang="cs-CZ" sz="2000"/>
              <a:t>, u bederní lordózy do </a:t>
            </a:r>
            <a:r>
              <a:rPr lang="cs-CZ" sz="2000" b="1"/>
              <a:t>4 cm.</a:t>
            </a:r>
          </a:p>
        </p:txBody>
      </p:sp>
      <p:pic>
        <p:nvPicPr>
          <p:cNvPr id="40963" name="Picture 7" descr="sejmout0010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35150" y="2420938"/>
            <a:ext cx="1800225" cy="417830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Měření olovnicí zpředu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Olovnice spuštěná od proc. xiphoideus se kryje s pupkem, břicho se maximálně dotýká olovnice (neprominuje). Olovnice má dopadat mezi špičky nohou.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dirty="0"/>
              <a:t>DT dle </a:t>
            </a:r>
            <a:r>
              <a:rPr lang="cs-CZ" dirty="0" err="1" smtClean="0"/>
              <a:t>Matthiase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(od 4 let)</a:t>
            </a:r>
            <a:endParaRPr lang="cs-CZ" dirty="0"/>
          </a:p>
        </p:txBody>
      </p:sp>
      <p:pic>
        <p:nvPicPr>
          <p:cNvPr id="43010" name="Picture 4" descr="~lwf0001 Copy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84438" y="1916113"/>
            <a:ext cx="4464050" cy="4176712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Vytváření návyku SDT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cs-CZ"/>
              <a:t>cvičení v ZP – od nejnižší po nejvyšší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/>
              <a:t>odstranit svalovou nerovnováhu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/>
              <a:t>učit vzájemnou svalovou koordinaci (HSS)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/>
              <a:t>vědomě zaujímat SDT ve všech polohách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/>
              <a:t>nesetrvávat dlouze ve statické poloze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/>
              <a:t>zabezpečit tzv. dynamický sed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Hluboký stabilizační systém (HSS)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2800" smtClean="0"/>
              <a:t>HSS- hluboce uložené svalstvo trupu, které fungují společně jako 1funkční jednotka, zabezpečují stabilizaci páteře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cs-CZ" sz="2800" smtClean="0"/>
              <a:t>   Fyziologicky se vyvíjí ve 4.měs. života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2800" smtClean="0"/>
              <a:t>Bederní oblast– m. transversus abdom., svaly pánevního dna, bránice, krátké hluboké sv. /mm.multifidi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2800" smtClean="0"/>
              <a:t>Hrudní oblast – souhra mezi hlubokými flexory a extenzory páteře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cs-CZ" sz="2800" smtClean="0"/>
              <a:t>Terapie:nácvik sv.souhry, labilní pomůcky, dýchací cv. (transvers. Sv)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mtClean="0"/>
              <a:t>Kloubní pohyblivost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cs-CZ" sz="2000" b="1" i="1" smtClean="0"/>
              <a:t>Rozsah pohybu</a:t>
            </a:r>
            <a:r>
              <a:rPr lang="cs-CZ" sz="2000" smtClean="0"/>
              <a:t> je určen anatomickou stavbou kloubu(47%), svalstvem (41%), šlachou (10%) a kůží (2%) 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cs-CZ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cs-CZ" sz="2000" b="1" smtClean="0">
                <a:solidFill>
                  <a:srgbClr val="FFFF00"/>
                </a:solidFill>
              </a:rPr>
              <a:t>Optimální fyziologická pohyblivost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cs-CZ" sz="20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cs-CZ" sz="2000" b="1" smtClean="0"/>
              <a:t>Poruchy pohybového systému z hlediska kl. pohyblivosti: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cs-CZ" sz="2000" b="1" smtClean="0">
                <a:solidFill>
                  <a:srgbClr val="FFFF00"/>
                </a:solidFill>
              </a:rPr>
              <a:t>Hypomobilita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cs-CZ" sz="20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cs-CZ" sz="2000" b="1" smtClean="0">
                <a:solidFill>
                  <a:srgbClr val="FFFF00"/>
                </a:solidFill>
              </a:rPr>
              <a:t>Hypermobilita</a:t>
            </a:r>
            <a:endParaRPr lang="cs-CZ" sz="200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cs-CZ" sz="2000" smtClean="0"/>
              <a:t>   – konstituční (vrozená, postihuje celé tělo)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cs-CZ" sz="2000" smtClean="0"/>
              <a:t>    - patologická (lokální, generalizovaná –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cs-CZ" sz="2000" smtClean="0"/>
              <a:t>                         neurologická postižení)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cs-CZ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Ergonomie – vliv pracovní polohy na pohyb. systém</a:t>
            </a:r>
          </a:p>
        </p:txBody>
      </p:sp>
      <p:graphicFrame>
        <p:nvGraphicFramePr>
          <p:cNvPr id="81924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1433513" y="2681288"/>
          <a:ext cx="2962275" cy="2714625"/>
        </p:xfrm>
        <a:graphic>
          <a:graphicData uri="http://schemas.openxmlformats.org/presentationml/2006/ole">
            <p:oleObj spid="_x0000_s81924" name="Obrázek" r:id="rId3" imgW="2962800" imgH="2715120" progId="Word.Picture.8">
              <p:embed/>
            </p:oleObj>
          </a:graphicData>
        </a:graphic>
      </p:graphicFrame>
      <p:sp>
        <p:nvSpPr>
          <p:cNvPr id="8192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2800"/>
              <a:t>Dynamický sed</a:t>
            </a:r>
          </a:p>
          <a:p>
            <a:pPr eaLnBrk="1" hangingPunct="1">
              <a:defRPr/>
            </a:pPr>
            <a:r>
              <a:rPr lang="cs-CZ" sz="2800"/>
              <a:t>Podepření L páteře</a:t>
            </a:r>
          </a:p>
          <a:p>
            <a:pPr eaLnBrk="1" hangingPunct="1">
              <a:defRPr/>
            </a:pPr>
            <a:r>
              <a:rPr lang="cs-CZ" sz="2800"/>
              <a:t>Nastavení výšky a sklonu sedadla</a:t>
            </a:r>
          </a:p>
          <a:p>
            <a:pPr eaLnBrk="1" hangingPunct="1">
              <a:defRPr/>
            </a:pPr>
            <a:r>
              <a:rPr lang="cs-CZ" sz="2800"/>
              <a:t>Ergonomická židle</a:t>
            </a:r>
          </a:p>
          <a:p>
            <a:pPr eaLnBrk="1" hangingPunct="1">
              <a:defRPr/>
            </a:pPr>
            <a:r>
              <a:rPr lang="cs-CZ" sz="2800"/>
              <a:t>Velký gym, míč</a:t>
            </a:r>
          </a:p>
          <a:p>
            <a:pPr eaLnBrk="1" hangingPunct="1">
              <a:defRPr/>
            </a:pPr>
            <a:r>
              <a:rPr lang="cs-CZ" sz="2800"/>
              <a:t>overball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Vyrovnávací proces- poruchy funkce PA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Diagnostika funkce PA</a:t>
            </a:r>
          </a:p>
          <a:p>
            <a:pPr eaLnBrk="1" hangingPunct="1">
              <a:defRPr/>
            </a:pPr>
            <a:r>
              <a:rPr lang="cs-CZ"/>
              <a:t>Cvičení uvolňovací</a:t>
            </a:r>
          </a:p>
          <a:p>
            <a:pPr eaLnBrk="1" hangingPunct="1">
              <a:defRPr/>
            </a:pPr>
            <a:r>
              <a:rPr lang="cs-CZ"/>
              <a:t>Cvičení protahovací</a:t>
            </a:r>
          </a:p>
          <a:p>
            <a:pPr eaLnBrk="1" hangingPunct="1">
              <a:defRPr/>
            </a:pPr>
            <a:r>
              <a:rPr lang="cs-CZ"/>
              <a:t>Nácvik správných hybných stereotypů</a:t>
            </a:r>
          </a:p>
          <a:p>
            <a:pPr eaLnBrk="1" hangingPunct="1">
              <a:defRPr/>
            </a:pPr>
            <a:r>
              <a:rPr lang="cs-CZ"/>
              <a:t>Cvičení posilovací (+ HSS)</a:t>
            </a:r>
          </a:p>
          <a:p>
            <a:pPr eaLnBrk="1" hangingPunct="1">
              <a:defRPr/>
            </a:pPr>
            <a:r>
              <a:rPr lang="cs-CZ"/>
              <a:t>Cvičení relaxační / dýchací cvičení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Ortopedická onemocnění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cs-CZ" sz="2400" b="1" i="1" smtClean="0"/>
              <a:t>statická skolióza</a:t>
            </a:r>
            <a:r>
              <a:rPr lang="cs-CZ" sz="2400" smtClean="0"/>
              <a:t> (indikace, kontraindikace)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sz="2400" b="1" i="1" smtClean="0"/>
              <a:t>Scheuermannova choroba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sz="2400" b="1" i="1" smtClean="0"/>
              <a:t>Morbus Bechtěrev </a:t>
            </a:r>
            <a:r>
              <a:rPr lang="cs-CZ" sz="2400" smtClean="0"/>
              <a:t>(zánětlivé onemocnění kloubů </a:t>
            </a:r>
            <a:r>
              <a:rPr lang="cs-CZ" sz="2400" smtClean="0">
                <a:latin typeface="Times New Roman" pitchFamily="18" charset="0"/>
                <a:cs typeface="Times New Roman" pitchFamily="18" charset="0"/>
              </a:rPr>
              <a:t>→omezení hybnosti páteře)</a:t>
            </a:r>
            <a:endParaRPr lang="cs-CZ" sz="2400" b="1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cs-CZ" sz="2400" b="1" i="1" smtClean="0"/>
              <a:t>Osteoporóza</a:t>
            </a:r>
            <a:r>
              <a:rPr lang="cs-CZ" sz="2400" smtClean="0"/>
              <a:t> (indikace, kontraindikace)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sz="2400" b="1" i="1" smtClean="0"/>
              <a:t>Artróza</a:t>
            </a:r>
            <a:r>
              <a:rPr lang="cs-CZ" sz="2400" smtClean="0"/>
              <a:t> (prevence)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cs-CZ" sz="2400" b="1" i="1" smtClean="0"/>
              <a:t>onemocnění kyčlí</a:t>
            </a:r>
            <a:r>
              <a:rPr lang="cs-CZ" sz="2400" smtClean="0"/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cs-CZ" sz="2400" smtClean="0"/>
              <a:t>    – vrozené vykloubení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cs-CZ" sz="2400" smtClean="0"/>
              <a:t>    -  Parthesova choroba (změna struktury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cs-CZ" sz="2400" smtClean="0"/>
              <a:t>       hlavice stehenní kosti kyčel.kloubu)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cs-CZ" sz="2400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Skolióza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cs-CZ" sz="2000" smtClean="0">
                <a:solidFill>
                  <a:srgbClr val="FFFF00"/>
                </a:solidFill>
              </a:rPr>
              <a:t>Klasifikace</a:t>
            </a:r>
            <a:r>
              <a:rPr lang="cs-CZ" sz="2000" smtClean="0"/>
              <a:t>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cs-CZ" sz="2000" smtClean="0"/>
              <a:t>podle doby vzniku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cs-CZ" sz="2000" smtClean="0"/>
              <a:t>Podle velikosti úhlu(dle Cobba)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cs-CZ" sz="2000" smtClean="0"/>
              <a:t>Podle lokalizace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endParaRPr lang="cs-CZ" sz="2000" smtClean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endParaRPr lang="cs-CZ" sz="2000" smtClean="0"/>
          </a:p>
          <a:p>
            <a:pPr marL="609600" indent="-609600" eaLnBrk="1" hangingPunct="1">
              <a:lnSpc>
                <a:spcPct val="80000"/>
              </a:lnSpc>
            </a:pPr>
            <a:r>
              <a:rPr lang="cs-CZ" sz="2000" smtClean="0">
                <a:solidFill>
                  <a:srgbClr val="FFFF00"/>
                </a:solidFill>
              </a:rPr>
              <a:t>Léčba</a:t>
            </a:r>
            <a:r>
              <a:rPr lang="cs-CZ" sz="2000" smtClean="0"/>
              <a:t>: </a:t>
            </a:r>
          </a:p>
          <a:p>
            <a:pPr marL="609600" indent="-609600" eaLnBrk="1" hangingPunct="1">
              <a:lnSpc>
                <a:spcPct val="80000"/>
              </a:lnSpc>
              <a:buFontTx/>
              <a:buChar char="-"/>
            </a:pPr>
            <a:r>
              <a:rPr lang="cs-CZ" sz="2000" smtClean="0"/>
              <a:t>Korzetoterapie (50 – 60% korekce)</a:t>
            </a:r>
          </a:p>
          <a:p>
            <a:pPr marL="609600" indent="-609600" eaLnBrk="1" hangingPunct="1">
              <a:lnSpc>
                <a:spcPct val="80000"/>
              </a:lnSpc>
              <a:buFontTx/>
              <a:buChar char="-"/>
            </a:pPr>
            <a:r>
              <a:rPr lang="cs-CZ" sz="2000" smtClean="0"/>
              <a:t>Chirurgický zákrok (při progresi zakř.40 – 50 st)</a:t>
            </a:r>
          </a:p>
          <a:p>
            <a:pPr marL="609600" indent="-609600" eaLnBrk="1" hangingPunct="1">
              <a:lnSpc>
                <a:spcPct val="80000"/>
              </a:lnSpc>
              <a:buFontTx/>
              <a:buChar char="-"/>
            </a:pPr>
            <a:r>
              <a:rPr lang="cs-CZ" sz="2000" smtClean="0"/>
              <a:t>LTV (posílení autochonní muskulatury, dýchací cv., trakce, mobilizace, Klappovo lezení, Vojtova tech., neomezovat PA)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cs-CZ" sz="2000" smtClean="0"/>
              <a:t>                         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Neurologická onemocnění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smtClean="0">
                <a:solidFill>
                  <a:srgbClr val="FFFF00"/>
                </a:solidFill>
              </a:rPr>
              <a:t>Poruchy motorické inervace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smtClean="0"/>
              <a:t>   -  </a:t>
            </a:r>
            <a:r>
              <a:rPr lang="cs-CZ" b="1" i="1" smtClean="0"/>
              <a:t>paréza</a:t>
            </a:r>
            <a:r>
              <a:rPr lang="cs-CZ" smtClean="0"/>
              <a:t> (ochrnutí částečné)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smtClean="0"/>
              <a:t>   -  </a:t>
            </a:r>
            <a:r>
              <a:rPr lang="cs-CZ" b="1" i="1" smtClean="0"/>
              <a:t>plegie</a:t>
            </a:r>
            <a:r>
              <a:rPr lang="cs-CZ" smtClean="0"/>
              <a:t> (ochrnutí úplné) – následkem cévní mozkové příhody, poranění mozku, míchy …</a:t>
            </a:r>
          </a:p>
          <a:p>
            <a:pPr eaLnBrk="1" hangingPunct="1"/>
            <a:r>
              <a:rPr lang="cs-CZ" smtClean="0">
                <a:solidFill>
                  <a:srgbClr val="FFFF00"/>
                </a:solidFill>
              </a:rPr>
              <a:t>Poruchy postižení bazálních ganglií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smtClean="0"/>
              <a:t>   - Parkinsonova nemoc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Kloubní pohyblivost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cs-CZ" sz="2800" b="1" i="1" smtClean="0"/>
              <a:t>Optimální fyziologická pohyblivost </a:t>
            </a:r>
            <a:r>
              <a:rPr lang="cs-CZ" sz="2800" smtClean="0"/>
              <a:t>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cs-CZ" sz="2800" smtClean="0"/>
          </a:p>
          <a:p>
            <a:pPr eaLnBrk="1" hangingPunct="1">
              <a:lnSpc>
                <a:spcPct val="80000"/>
              </a:lnSpc>
            </a:pPr>
            <a:r>
              <a:rPr lang="cs-CZ" sz="2800" smtClean="0"/>
              <a:t>Dorzální flexe (hlezno)          0-20 st.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smtClean="0"/>
              <a:t>Plantární flexe - výpon          0-45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smtClean="0"/>
              <a:t>Flexe (koleno)                      0-135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smtClean="0"/>
              <a:t>Flexe (kyčel)                        0-120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smtClean="0"/>
              <a:t>Extenze  (kyčel)                    0-10 (20)</a:t>
            </a:r>
          </a:p>
          <a:p>
            <a:pPr eaLnBrk="1" hangingPunct="1">
              <a:lnSpc>
                <a:spcPct val="80000"/>
              </a:lnSpc>
            </a:pPr>
            <a:r>
              <a:rPr lang="cs-CZ" sz="2800" smtClean="0"/>
              <a:t>Abdukce  (kyčel)                   0-45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cs-CZ" sz="2800" smtClean="0"/>
              <a:t> 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dirty="0" err="1"/>
              <a:t>H</a:t>
            </a:r>
            <a:r>
              <a:rPr lang="cs-CZ" dirty="0" err="1" smtClean="0"/>
              <a:t>ypomobilita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cs-CZ" dirty="0" smtClean="0"/>
              <a:t>Vyrovnávací proces:</a:t>
            </a:r>
          </a:p>
          <a:p>
            <a:pPr eaLnBrk="1" hangingPunct="1">
              <a:defRPr/>
            </a:pPr>
            <a:r>
              <a:rPr lang="cs-CZ" dirty="0" smtClean="0"/>
              <a:t>Cvičení uvolňovací</a:t>
            </a:r>
          </a:p>
          <a:p>
            <a:pPr eaLnBrk="1" hangingPunct="1">
              <a:defRPr/>
            </a:pPr>
            <a:r>
              <a:rPr lang="cs-CZ" dirty="0" smtClean="0"/>
              <a:t>Strečink</a:t>
            </a:r>
          </a:p>
          <a:p>
            <a:pPr eaLnBrk="1" hangingPunct="1">
              <a:defRPr/>
            </a:pPr>
            <a:endParaRPr lang="cs-CZ" dirty="0"/>
          </a:p>
          <a:p>
            <a:pPr eaLnBrk="1" hangingPunct="1">
              <a:defRPr/>
            </a:pPr>
            <a:r>
              <a:rPr lang="cs-CZ" dirty="0" smtClean="0"/>
              <a:t>jóga</a:t>
            </a:r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 sz="4000"/>
              <a:t>Hypermobilita - diagnostika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1600" b="1" i="1"/>
              <a:t>Rotace hlavy</a:t>
            </a:r>
            <a:r>
              <a:rPr lang="cs-CZ" sz="1600"/>
              <a:t>:               N = 80 st.         H = nad 90 st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cs-CZ" sz="160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600" b="1" i="1"/>
              <a:t>Zk.šály:</a:t>
            </a:r>
            <a:r>
              <a:rPr lang="cs-CZ" sz="1600"/>
              <a:t>                        N = trny C,        H = přes vertikál.osu těla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cs-CZ" sz="160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600" b="1" i="1"/>
              <a:t>Zk. zapažených paží</a:t>
            </a:r>
            <a:r>
              <a:rPr lang="cs-CZ" sz="1600"/>
              <a:t>:   N = dotyk špičkami prstů   H= přesah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60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600" b="1" i="1"/>
              <a:t>Zk. založených paží</a:t>
            </a:r>
            <a:r>
              <a:rPr lang="cs-CZ" sz="1600"/>
              <a:t>:    N = akromion lopatky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cs-CZ" sz="1600"/>
              <a:t>                                          H = překrytí lopatky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cs-CZ" sz="160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600" b="1" i="1"/>
              <a:t>Zk. extend.loktů</a:t>
            </a:r>
            <a:r>
              <a:rPr lang="cs-CZ" sz="1600"/>
              <a:t>:         N = oddálení - extenze v lokti do 110 st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cs-CZ" sz="1600"/>
              <a:t>                                          H = nad 110 st.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60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600" b="1" i="1"/>
              <a:t>Zk. předklonu</a:t>
            </a:r>
            <a:r>
              <a:rPr lang="cs-CZ" sz="1600"/>
              <a:t>:             N = dotek jen špičkami prstů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cs-CZ" sz="1600"/>
              <a:t>                                          H = celé prsty, případně dlaně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cs-CZ" sz="1600"/>
              <a:t>                                   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cs-CZ"/>
              <a:t>Vyrovnávací proces - hypermobilita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cs-CZ" sz="2800" b="1" u="sng" smtClean="0"/>
              <a:t>Vhodná</a:t>
            </a:r>
            <a:r>
              <a:rPr lang="cs-CZ" sz="2800" smtClean="0"/>
              <a:t>:</a:t>
            </a:r>
          </a:p>
          <a:p>
            <a:pPr eaLnBrk="1" hangingPunct="1"/>
            <a:r>
              <a:rPr lang="cs-CZ" sz="2800" smtClean="0">
                <a:solidFill>
                  <a:srgbClr val="FFCC00"/>
                </a:solidFill>
                <a:effectLst/>
              </a:rPr>
              <a:t>Posilovací cvičení </a:t>
            </a:r>
            <a:r>
              <a:rPr lang="cs-CZ" sz="2800" smtClean="0"/>
              <a:t>a balanční cvičení</a:t>
            </a:r>
          </a:p>
          <a:p>
            <a:pPr eaLnBrk="1" hangingPunct="1"/>
            <a:r>
              <a:rPr lang="cs-CZ" sz="2800" smtClean="0"/>
              <a:t>Pilates, Tai Chi. Hathajóga</a:t>
            </a:r>
          </a:p>
          <a:p>
            <a:pPr eaLnBrk="1" hangingPunct="1"/>
            <a:r>
              <a:rPr lang="cs-CZ" sz="2800" smtClean="0"/>
              <a:t>Plavání</a:t>
            </a:r>
          </a:p>
          <a:p>
            <a:pPr eaLnBrk="1" hangingPunct="1"/>
            <a:r>
              <a:rPr lang="cs-CZ" sz="2800" smtClean="0">
                <a:solidFill>
                  <a:srgbClr val="FFFF00"/>
                </a:solidFill>
              </a:rPr>
              <a:t>Posilování hlubokého stabilizačního systému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sz="2800" b="1" u="sng" smtClean="0"/>
              <a:t>Nevhodná</a:t>
            </a:r>
            <a:r>
              <a:rPr lang="cs-CZ" sz="2800" smtClean="0"/>
              <a:t>: manipulační, trakční a mobilizační techniky, švihové a násilné protahovací cviky, některé sporty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600" smtClean="0"/>
              <a:t>Poruchy pohybového  systému na úrovni svalové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cs-CZ" sz="2800" b="1" i="1" smtClean="0">
                <a:solidFill>
                  <a:srgbClr val="FFFF00"/>
                </a:solidFill>
              </a:rPr>
              <a:t>Poruchy svalového napětí</a:t>
            </a:r>
            <a:r>
              <a:rPr lang="cs-CZ" sz="2800" smtClean="0">
                <a:solidFill>
                  <a:srgbClr val="FFFF00"/>
                </a:solidFill>
              </a:rPr>
              <a:t>:</a:t>
            </a:r>
            <a:r>
              <a:rPr lang="cs-CZ" sz="2800" smtClean="0"/>
              <a:t> hypotonie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sz="2800" smtClean="0"/>
              <a:t>                                              hypertonie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cs-CZ" sz="2800" b="1" i="1" smtClean="0">
                <a:solidFill>
                  <a:srgbClr val="FFFF00"/>
                </a:solidFill>
              </a:rPr>
              <a:t>Funkční poruchy svalového systému</a:t>
            </a:r>
            <a:r>
              <a:rPr lang="cs-CZ" sz="2800" b="1" smtClean="0">
                <a:solidFill>
                  <a:srgbClr val="FFFF00"/>
                </a:solidFill>
              </a:rPr>
              <a:t>: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sz="2800" b="1" smtClean="0"/>
              <a:t>    - </a:t>
            </a:r>
            <a:r>
              <a:rPr lang="cs-CZ" sz="2800" smtClean="0"/>
              <a:t>svalové dysbalance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sz="2800" smtClean="0"/>
              <a:t>    - poruchy hybných stereotypů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sz="2800" smtClean="0"/>
              <a:t>    - poruchy posturálního stereotypu</a:t>
            </a:r>
          </a:p>
          <a:p>
            <a:pPr eaLnBrk="1" hangingPunct="1">
              <a:buFont typeface="Wingdings" pitchFamily="2" charset="2"/>
              <a:buNone/>
            </a:pPr>
            <a:r>
              <a:rPr lang="cs-CZ" sz="2800" smtClean="0"/>
              <a:t>      (držení těla)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posta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0"/>
            <a:ext cx="6330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řpyt">
  <a:themeElements>
    <a:clrScheme name="Třpyt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Třpyt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řpyt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řpyt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řpyt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řpyt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řpyt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řpyt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řpyt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řpyt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řpyt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688</TotalTime>
  <Words>979</Words>
  <Application>Microsoft Office PowerPoint</Application>
  <PresentationFormat>Předvádění na obrazovce (4:3)</PresentationFormat>
  <Paragraphs>225</Paragraphs>
  <Slides>34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Šablona návrhu</vt:lpstr>
      </vt:variant>
      <vt:variant>
        <vt:i4>2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34</vt:i4>
      </vt:variant>
    </vt:vector>
  </HeadingPairs>
  <TitlesOfParts>
    <vt:vector size="43" baseType="lpstr">
      <vt:lpstr>Tahoma</vt:lpstr>
      <vt:lpstr>Arial</vt:lpstr>
      <vt:lpstr>Wingdings</vt:lpstr>
      <vt:lpstr>Calibri</vt:lpstr>
      <vt:lpstr>Times New Roman</vt:lpstr>
      <vt:lpstr>Třpyt</vt:lpstr>
      <vt:lpstr>Třpyt</vt:lpstr>
      <vt:lpstr>Dokument</vt:lpstr>
      <vt:lpstr>Obrázek</vt:lpstr>
      <vt:lpstr>POHYBOVÝ SYSTÉM</vt:lpstr>
      <vt:lpstr>Funkce hybného systému</vt:lpstr>
      <vt:lpstr>Kloubní pohyblivost</vt:lpstr>
      <vt:lpstr>Kloubní pohyblivost</vt:lpstr>
      <vt:lpstr>Hypomobilita</vt:lpstr>
      <vt:lpstr>Hypermobilita - diagnostika</vt:lpstr>
      <vt:lpstr>Vyrovnávací proces - hypermobilita</vt:lpstr>
      <vt:lpstr>Poruchy pohybového  systému na úrovni svalové</vt:lpstr>
      <vt:lpstr>Snímek 9</vt:lpstr>
      <vt:lpstr>Svaly převážně posturální (tonické):</vt:lpstr>
      <vt:lpstr>Svaly převážně fázické</vt:lpstr>
      <vt:lpstr>Příčiny vzniku sval. nerovnováhy</vt:lpstr>
      <vt:lpstr>Důsledky</vt:lpstr>
      <vt:lpstr>Vyrovnávací proces</vt:lpstr>
      <vt:lpstr>Poruchy hybných stereotypů</vt:lpstr>
      <vt:lpstr>Vyrovnávací proces</vt:lpstr>
      <vt:lpstr>Posturální stereotyp- DT</vt:lpstr>
      <vt:lpstr>VADY DRŽENÍ TĚLA</vt:lpstr>
      <vt:lpstr>Posuzování DT -aspekce</vt:lpstr>
      <vt:lpstr>DT dle Kleina, Thomase a Mayera </vt:lpstr>
      <vt:lpstr>Hodnocení DT dle Jaroše a Lomíčka</vt:lpstr>
      <vt:lpstr>Pozitivní Trendelenburg – Duchenova zkouška </vt:lpstr>
      <vt:lpstr>Vyšetření páteře pohledem zezadu </vt:lpstr>
      <vt:lpstr>Vyšetření olovnicí zezadu</vt:lpstr>
      <vt:lpstr>Olovnice zboku </vt:lpstr>
      <vt:lpstr>Měření olovnicí zpředu</vt:lpstr>
      <vt:lpstr>DT dle Matthiase  (od 4 let)</vt:lpstr>
      <vt:lpstr>Vytváření návyku SDT</vt:lpstr>
      <vt:lpstr>Hluboký stabilizační systém (HSS)</vt:lpstr>
      <vt:lpstr>Ergonomie – vliv pracovní polohy na pohyb. systém</vt:lpstr>
      <vt:lpstr>Vyrovnávací proces- poruchy funkce PA</vt:lpstr>
      <vt:lpstr>Ortopedická onemocnění</vt:lpstr>
      <vt:lpstr>Skolióza</vt:lpstr>
      <vt:lpstr>Neurologická onemocnění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Problematika funkčních poruch pohybového aparátu</dc:title>
  <dc:creator>Dr.Hrazdira</dc:creator>
  <cp:lastModifiedBy>koprivova</cp:lastModifiedBy>
  <cp:revision>48</cp:revision>
  <cp:lastPrinted>2002-09-09T10:36:29Z</cp:lastPrinted>
  <dcterms:created xsi:type="dcterms:W3CDTF">2002-08-25T16:06:13Z</dcterms:created>
  <dcterms:modified xsi:type="dcterms:W3CDTF">2010-12-20T15:23:57Z</dcterms:modified>
</cp:coreProperties>
</file>