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4"/>
  </p:notesMasterIdLst>
  <p:sldIdLst>
    <p:sldId id="260" r:id="rId3"/>
    <p:sldId id="261" r:id="rId4"/>
    <p:sldId id="262" r:id="rId5"/>
    <p:sldId id="263" r:id="rId6"/>
    <p:sldId id="277" r:id="rId7"/>
    <p:sldId id="258" r:id="rId8"/>
    <p:sldId id="259" r:id="rId9"/>
    <p:sldId id="264" r:id="rId10"/>
    <p:sldId id="265" r:id="rId11"/>
    <p:sldId id="266" r:id="rId12"/>
    <p:sldId id="267" r:id="rId13"/>
    <p:sldId id="268" r:id="rId14"/>
    <p:sldId id="269" r:id="rId15"/>
    <p:sldId id="278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0" autoAdjust="0"/>
    <p:restoredTop sz="94600"/>
  </p:normalViewPr>
  <p:slideViewPr>
    <p:cSldViewPr>
      <p:cViewPr varScale="1">
        <p:scale>
          <a:sx n="66" d="100"/>
          <a:sy n="66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01241BD-66B8-4FD1-8DEB-28AE1CFA34A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*situační prevence vychází ze stejného</a:t>
            </a:r>
            <a:r>
              <a:rPr lang="cs-CZ" baseline="0" dirty="0" smtClean="0"/>
              <a:t> předpokladu jako klasická škola kriminologie – pachatel je pro ni racionálně uvažující bytost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241BD-66B8-4FD1-8DEB-28AE1CFA34A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Předseda</a:t>
            </a:r>
            <a:r>
              <a:rPr lang="cs-CZ" baseline="0" dirty="0" smtClean="0"/>
              <a:t> – ministr vnitra, zastoupeno MO, MPSV, MS, MŠMT, MV, MZ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241BD-66B8-4FD1-8DEB-28AE1CFA34A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*1985 – Hlavní</a:t>
            </a:r>
            <a:r>
              <a:rPr lang="cs-CZ" baseline="0" dirty="0" smtClean="0"/>
              <a:t> principy prevence kriminality a trestní justice, Vídeň 2000: O zločinu a spravedlnosti – výzva pro 21. stol, spolupráce v boji s mezinárodním organizovaným zločinem</a:t>
            </a:r>
          </a:p>
          <a:p>
            <a:r>
              <a:rPr lang="cs-CZ" baseline="0" dirty="0" smtClean="0"/>
              <a:t>**Formulovala tzv. Prvky odpovědné prevence kriminality – soustava standardů a norem (vliv preventivních opatření na individuální práva, zacházení s oběťmi, doporučení vládám ve věci zabezpečení institucionálního a finančního, spolupráce s policií aj.)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241BD-66B8-4FD1-8DEB-28AE1CFA34A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241BD-66B8-4FD1-8DEB-28AE1CFA34A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D6FE3F0-C243-4FF6-B5B9-6AD24C1714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ADFC2F-142F-4D6F-8D71-12EF985036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79DAFA-2A9D-4BC0-9FF7-AC21A0DA5E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BC5BEBE-DEE0-41C5-8987-C4E9774FF7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4D78E-B2DF-420D-BA64-7191F984F1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F5067-540D-4253-9A90-9DD57D545F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71DCBE-9033-4003-8310-46A04F02B2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394479-E6AE-4C26-AD98-597C0014B6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CE248-8ED1-4214-8089-88EE41B69F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EB5CA-105B-4DC4-9AEB-C2E1227C1C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4940C-2D0B-4A5E-90E4-18ACE2C3F5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70399-FB9C-4D93-8C55-40DE956A98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CB3EE-7E5C-4155-9014-FEB3BE4CD5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DCD006-CEE3-486F-ADB1-1134726E23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8C2F42-B3BA-430E-985A-C04B92CA08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32BC0-932C-4659-8529-06F7FB609E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9CC53-51C4-4492-A9BE-C9941BFDFC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B54472-8074-4E96-8C22-931A4E410D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06BF5-22A3-4438-9156-7F73A74D3A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F093DE-8734-4DCD-AF8E-C4CEDC9274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3376D-9243-4DAB-8C41-B3A8E84F03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4DAB29-78CE-4BED-81D5-7AA29F3405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B61E5B2-B06A-4158-A240-E42715A3D759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1BDE94B-0CD5-4167-98B2-416524AC1BEE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07704" y="2130425"/>
            <a:ext cx="6048672" cy="1370583"/>
          </a:xfrm>
        </p:spPr>
        <p:txBody>
          <a:bodyPr/>
          <a:lstStyle/>
          <a:p>
            <a:r>
              <a:rPr lang="cs-CZ" sz="4000" b="1" dirty="0" smtClean="0">
                <a:latin typeface="Calibri" pitchFamily="34" charset="0"/>
                <a:cs typeface="Calibri" pitchFamily="34" charset="0"/>
              </a:rPr>
              <a:t>Kriminalita a prevence</a:t>
            </a:r>
            <a:endParaRPr lang="cs-CZ" sz="4000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Sekundární prevence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Přímá strategie</a:t>
            </a:r>
          </a:p>
          <a:p>
            <a:r>
              <a:rPr lang="cs-CZ" sz="2800" dirty="0" smtClean="0"/>
              <a:t>Potenciální oběti i pachatelé - jedinec i rizikové skupiny (drogově závislí, nezaměstnaní, děti – záškoláci…) + ochrana materiálních hodnot (chatové kolonie, parkoviště…)</a:t>
            </a:r>
          </a:p>
          <a:p>
            <a:r>
              <a:rPr lang="cs-CZ" sz="2800" dirty="0" smtClean="0"/>
              <a:t>Poradenské služby, linky důvěry, azylové domy, terénní pracovníci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Terciární prevence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700808"/>
            <a:ext cx="7854454" cy="4425355"/>
          </a:xfrm>
        </p:spPr>
        <p:txBody>
          <a:bodyPr/>
          <a:lstStyle/>
          <a:p>
            <a:r>
              <a:rPr lang="cs-CZ" sz="2800" dirty="0" smtClean="0"/>
              <a:t>Přímá strategie</a:t>
            </a:r>
          </a:p>
          <a:p>
            <a:r>
              <a:rPr lang="cs-CZ" sz="2800" dirty="0" smtClean="0"/>
              <a:t>Kriminální populace i oběti</a:t>
            </a:r>
          </a:p>
          <a:p>
            <a:r>
              <a:rPr lang="cs-CZ" sz="2800" dirty="0" smtClean="0"/>
              <a:t>Zabránit recidivě, napravení  následků</a:t>
            </a:r>
          </a:p>
          <a:p>
            <a:r>
              <a:rPr lang="cs-CZ" sz="2800" dirty="0" smtClean="0"/>
              <a:t>Tresty (ukládání, výkon), ochranná opatření, </a:t>
            </a:r>
            <a:r>
              <a:rPr lang="cs-CZ" sz="2800" dirty="0" err="1" smtClean="0"/>
              <a:t>postpenitenciární</a:t>
            </a:r>
            <a:r>
              <a:rPr lang="cs-CZ" sz="2800" dirty="0" smtClean="0"/>
              <a:t> péče</a:t>
            </a:r>
            <a:endParaRPr lang="cs-CZ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922114"/>
          </a:xfrm>
        </p:spPr>
        <p:txBody>
          <a:bodyPr/>
          <a:lstStyle/>
          <a:p>
            <a:r>
              <a:rPr lang="cs-CZ" dirty="0" smtClean="0"/>
              <a:t>Úloha státu v prevenci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9" y="1500174"/>
            <a:ext cx="8324880" cy="4625989"/>
          </a:xfrm>
        </p:spPr>
        <p:txBody>
          <a:bodyPr/>
          <a:lstStyle/>
          <a:p>
            <a:r>
              <a:rPr lang="cs-CZ" dirty="0" smtClean="0"/>
              <a:t>1993 – Republikový výbor pro prevenci kriminality, při MV ČR*</a:t>
            </a:r>
          </a:p>
          <a:p>
            <a:pPr lvl="1"/>
            <a:r>
              <a:rPr lang="cs-CZ" dirty="0" smtClean="0"/>
              <a:t>Koordinace činnosti orgánů</a:t>
            </a:r>
          </a:p>
          <a:p>
            <a:pPr lvl="1"/>
            <a:r>
              <a:rPr lang="cs-CZ" dirty="0" smtClean="0"/>
              <a:t>Spolupráce s občanskými iniciativami, hnutími, církvemi a hromadnými sdělovacími prostředky</a:t>
            </a:r>
          </a:p>
          <a:p>
            <a:pPr lvl="1"/>
            <a:r>
              <a:rPr lang="cs-CZ" dirty="0" smtClean="0"/>
              <a:t>Iniciace činnosti prevence kriminality, podpora vzniku místních komisí</a:t>
            </a:r>
          </a:p>
          <a:p>
            <a:pPr lvl="1"/>
            <a:r>
              <a:rPr lang="cs-CZ" dirty="0" smtClean="0"/>
              <a:t>Návrh a realizace projektů</a:t>
            </a:r>
          </a:p>
          <a:p>
            <a:pPr lvl="1"/>
            <a:r>
              <a:rPr lang="cs-CZ" dirty="0" smtClean="0"/>
              <a:t>Posuzování účinnosti preventivních programů a předkládání zpráv vládě ČR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922114"/>
          </a:xfrm>
        </p:spPr>
        <p:txBody>
          <a:bodyPr/>
          <a:lstStyle/>
          <a:p>
            <a:r>
              <a:rPr lang="cs-CZ" dirty="0" smtClean="0"/>
              <a:t>Systém 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412776"/>
            <a:ext cx="8402667" cy="5016620"/>
          </a:xfrm>
        </p:spPr>
        <p:txBody>
          <a:bodyPr/>
          <a:lstStyle/>
          <a:p>
            <a:r>
              <a:rPr lang="cs-CZ" dirty="0" smtClean="0"/>
              <a:t>Rezortní programy prevence</a:t>
            </a:r>
          </a:p>
          <a:p>
            <a:r>
              <a:rPr lang="cs-CZ" dirty="0" smtClean="0"/>
              <a:t>Programy realizované samosprávními orgány měst a obcí</a:t>
            </a:r>
          </a:p>
          <a:p>
            <a:r>
              <a:rPr lang="cs-CZ" dirty="0" smtClean="0"/>
              <a:t>Preventivní programy bezpečnostních složek, </a:t>
            </a:r>
            <a:r>
              <a:rPr lang="cs-CZ" dirty="0" err="1" smtClean="0"/>
              <a:t>Community</a:t>
            </a:r>
            <a:r>
              <a:rPr lang="cs-CZ" dirty="0" smtClean="0"/>
              <a:t> </a:t>
            </a:r>
            <a:r>
              <a:rPr lang="cs-CZ" dirty="0" err="1" smtClean="0"/>
              <a:t>policing</a:t>
            </a:r>
            <a:endParaRPr lang="cs-CZ" dirty="0" smtClean="0"/>
          </a:p>
          <a:p>
            <a:r>
              <a:rPr lang="cs-CZ" dirty="0" smtClean="0"/>
              <a:t>Preventivní programy nevládních organizací</a:t>
            </a:r>
          </a:p>
          <a:p>
            <a:r>
              <a:rPr lang="cs-CZ" dirty="0" smtClean="0"/>
              <a:t>Preventivní programy podnikatelských subjektů (pojistky, firmy zabezpečovací techniky..)</a:t>
            </a:r>
          </a:p>
          <a:p>
            <a:endParaRPr lang="cs-CZ" dirty="0" smtClean="0"/>
          </a:p>
          <a:p>
            <a:r>
              <a:rPr lang="cs-CZ" dirty="0" smtClean="0"/>
              <a:t>Východiskem kriminologický výzkum</a:t>
            </a:r>
          </a:p>
          <a:p>
            <a:r>
              <a:rPr lang="cs-CZ" dirty="0" smtClean="0"/>
              <a:t>Mezi orgány centrálními a místními neexistují vztahy nadřízenosti a podřízenosti</a:t>
            </a:r>
          </a:p>
          <a:p>
            <a:r>
              <a:rPr lang="cs-CZ" dirty="0" smtClean="0"/>
              <a:t>Při realizaci programů úzce spolupracuje </a:t>
            </a:r>
            <a:r>
              <a:rPr lang="cs-CZ" dirty="0" smtClean="0"/>
              <a:t>policie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Ke každému typu preventivního programu uveďte jeden příklad a přidejte pár vět o jeho činnosti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922114"/>
          </a:xfrm>
        </p:spPr>
        <p:txBody>
          <a:bodyPr/>
          <a:lstStyle/>
          <a:p>
            <a:r>
              <a:rPr lang="cs-CZ" dirty="0" smtClean="0"/>
              <a:t>Mezinárodní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OSN: od 1950 Výbor pro prevenci a kontrolu kriminality</a:t>
            </a:r>
          </a:p>
          <a:p>
            <a:pPr lvl="1"/>
            <a:r>
              <a:rPr lang="cs-CZ" dirty="0" smtClean="0"/>
              <a:t>Jednou za 5 let kongres (1. v Ženevě 1955)</a:t>
            </a:r>
          </a:p>
          <a:p>
            <a:pPr lvl="1"/>
            <a:r>
              <a:rPr lang="cs-CZ" dirty="0" smtClean="0"/>
              <a:t>Výměna zkušeností, přijetí řady deklarací, doporučení a rezolucí*</a:t>
            </a:r>
          </a:p>
          <a:p>
            <a:r>
              <a:rPr lang="cs-CZ" dirty="0" smtClean="0"/>
              <a:t>Komise OSN pro prevenci kriminality a trestní justici – součástí hospodářské a sociální rady OSN**</a:t>
            </a:r>
          </a:p>
          <a:p>
            <a:r>
              <a:rPr lang="cs-CZ" dirty="0" smtClean="0"/>
              <a:t>EU: 2001 institut Evropská síť pro prevenci kriminality</a:t>
            </a:r>
          </a:p>
          <a:p>
            <a:pPr lvl="1"/>
            <a:r>
              <a:rPr lang="cs-CZ" dirty="0" smtClean="0"/>
              <a:t>Konference, semináře</a:t>
            </a:r>
          </a:p>
          <a:p>
            <a:pPr lvl="1"/>
            <a:r>
              <a:rPr lang="cs-CZ" dirty="0" smtClean="0"/>
              <a:t>Uděluje Evropské ceny prevence kriminality</a:t>
            </a:r>
          </a:p>
          <a:p>
            <a:pPr lvl="1"/>
            <a:r>
              <a:rPr lang="cs-CZ" dirty="0" smtClean="0"/>
              <a:t>Kriminalita mládeže bezpečnost měst, drogová kriminalita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778098"/>
          </a:xfrm>
        </p:spPr>
        <p:txBody>
          <a:bodyPr/>
          <a:lstStyle/>
          <a:p>
            <a:r>
              <a:rPr lang="cs-CZ" dirty="0" smtClean="0"/>
              <a:t>TRESTNÍ REPRESE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1" y="1196752"/>
            <a:ext cx="8396318" cy="4929411"/>
          </a:xfrm>
        </p:spPr>
        <p:txBody>
          <a:bodyPr/>
          <a:lstStyle/>
          <a:p>
            <a:r>
              <a:rPr lang="cs-CZ" dirty="0" err="1" smtClean="0"/>
              <a:t>Konsekvencialistické</a:t>
            </a:r>
            <a:r>
              <a:rPr lang="cs-CZ" dirty="0" smtClean="0"/>
              <a:t> a utilitaristické přístupy k trestání – co lze učinit, aby jedinec či jemu podobní dané jednání neopakovali?, budoucnost</a:t>
            </a:r>
          </a:p>
          <a:p>
            <a:pPr lvl="1"/>
            <a:r>
              <a:rPr lang="cs-CZ" dirty="0" smtClean="0"/>
              <a:t>Odstrašení  - individuální a generální (neodvratnost trestu) prevence</a:t>
            </a:r>
          </a:p>
          <a:p>
            <a:pPr lvl="1"/>
            <a:r>
              <a:rPr lang="cs-CZ" dirty="0" smtClean="0"/>
              <a:t>Zneschopnění (smrt, izolace, lékařské zákroky)</a:t>
            </a:r>
          </a:p>
          <a:p>
            <a:pPr lvl="1"/>
            <a:r>
              <a:rPr lang="cs-CZ" dirty="0" smtClean="0"/>
              <a:t>Resocializace pachatele</a:t>
            </a:r>
          </a:p>
          <a:p>
            <a:pPr lvl="1"/>
            <a:r>
              <a:rPr lang="cs-CZ" dirty="0" smtClean="0"/>
              <a:t>Kompenzace – </a:t>
            </a:r>
            <a:r>
              <a:rPr lang="cs-CZ" dirty="0" err="1" smtClean="0"/>
              <a:t>restorativní</a:t>
            </a:r>
            <a:r>
              <a:rPr lang="cs-CZ" dirty="0" smtClean="0"/>
              <a:t> justice</a:t>
            </a:r>
          </a:p>
          <a:p>
            <a:pPr lvl="1"/>
            <a:r>
              <a:rPr lang="cs-CZ" dirty="0" smtClean="0"/>
              <a:t>Rehabilitace pachatele (příčina chování)</a:t>
            </a:r>
          </a:p>
          <a:p>
            <a:pPr lvl="1"/>
            <a:r>
              <a:rPr lang="cs-CZ" dirty="0" smtClean="0"/>
              <a:t>Alternativní tresty</a:t>
            </a:r>
          </a:p>
          <a:p>
            <a:r>
              <a:rPr lang="cs-CZ" dirty="0" err="1" smtClean="0"/>
              <a:t>Retributivní</a:t>
            </a:r>
            <a:r>
              <a:rPr lang="cs-CZ" dirty="0" smtClean="0"/>
              <a:t> teorie – jak spravedlivě určit přísnost potrestání?</a:t>
            </a:r>
          </a:p>
          <a:p>
            <a:pPr lvl="1"/>
            <a:r>
              <a:rPr lang="cs-CZ" dirty="0" smtClean="0"/>
              <a:t>odplata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trestu odnětí svobody - izolace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Vysoké náklady</a:t>
            </a:r>
          </a:p>
          <a:p>
            <a:r>
              <a:rPr lang="cs-CZ" sz="2800" dirty="0" smtClean="0"/>
              <a:t>Dočasnost</a:t>
            </a:r>
          </a:p>
          <a:p>
            <a:r>
              <a:rPr lang="cs-CZ" sz="2800" dirty="0" err="1" smtClean="0"/>
              <a:t>Prizonizace</a:t>
            </a:r>
            <a:r>
              <a:rPr lang="cs-CZ" sz="2800" dirty="0" smtClean="0"/>
              <a:t> (D. </a:t>
            </a:r>
            <a:r>
              <a:rPr lang="cs-CZ" sz="2800" dirty="0" err="1" smtClean="0"/>
              <a:t>Clemmer</a:t>
            </a:r>
            <a:r>
              <a:rPr lang="cs-CZ" sz="2800" dirty="0" smtClean="0"/>
              <a:t>) </a:t>
            </a:r>
          </a:p>
          <a:p>
            <a:pPr lvl="1"/>
            <a:r>
              <a:rPr lang="cs-CZ" sz="2800" dirty="0" err="1" smtClean="0"/>
              <a:t>Institucionalizace</a:t>
            </a:r>
            <a:endParaRPr lang="cs-CZ" sz="2800" dirty="0" smtClean="0"/>
          </a:p>
          <a:p>
            <a:pPr lvl="1"/>
            <a:r>
              <a:rPr lang="cs-CZ" sz="2800" dirty="0" err="1" smtClean="0"/>
              <a:t>ideologizace</a:t>
            </a:r>
            <a:endParaRPr lang="cs-CZ" sz="2800" dirty="0" smtClean="0"/>
          </a:p>
          <a:p>
            <a:r>
              <a:rPr lang="cs-CZ" sz="2800" dirty="0" smtClean="0"/>
              <a:t>-&gt; hledání alternativních trestů</a:t>
            </a:r>
            <a:endParaRPr lang="cs-CZ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796908"/>
          </a:xfrm>
        </p:spPr>
        <p:txBody>
          <a:bodyPr/>
          <a:lstStyle/>
          <a:p>
            <a:r>
              <a:rPr lang="cs-CZ" dirty="0" smtClean="0"/>
              <a:t>Alternativní tresty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214422"/>
            <a:ext cx="8226425" cy="4911741"/>
          </a:xfrm>
        </p:spPr>
        <p:txBody>
          <a:bodyPr/>
          <a:lstStyle/>
          <a:p>
            <a:r>
              <a:rPr lang="cs-CZ" sz="2600" dirty="0" smtClean="0"/>
              <a:t>Od 70. let 20. stol</a:t>
            </a:r>
          </a:p>
          <a:p>
            <a:r>
              <a:rPr lang="cs-CZ" sz="2600" dirty="0" smtClean="0"/>
              <a:t>Komunitní sankce, </a:t>
            </a:r>
            <a:r>
              <a:rPr lang="cs-CZ" sz="2600" dirty="0" err="1" smtClean="0"/>
              <a:t>sankce</a:t>
            </a:r>
            <a:r>
              <a:rPr lang="cs-CZ" sz="2600" dirty="0" smtClean="0"/>
              <a:t> vykonávané ve společenství</a:t>
            </a:r>
          </a:p>
          <a:p>
            <a:r>
              <a:rPr lang="cs-CZ" sz="2600" dirty="0" smtClean="0"/>
              <a:t>Nevylučuje pachatele z přirozeného sociálního prostředí (svatba, narození dítěte,  nalezení stabilního uspokojivého zaměstnání)</a:t>
            </a:r>
          </a:p>
          <a:p>
            <a:r>
              <a:rPr lang="cs-CZ" sz="2600" dirty="0" smtClean="0"/>
              <a:t>Probace – kombinace podmíněného odsouzení s dohledem probačního úředníka (kontrola + pomoc a poradenství)</a:t>
            </a:r>
          </a:p>
          <a:p>
            <a:pPr lvl="1"/>
            <a:r>
              <a:rPr lang="cs-CZ" sz="2600" dirty="0" smtClean="0"/>
              <a:t>Poprvé 2. </a:t>
            </a:r>
            <a:r>
              <a:rPr lang="cs-CZ" sz="2600" dirty="0" err="1" smtClean="0"/>
              <a:t>pol</a:t>
            </a:r>
            <a:r>
              <a:rPr lang="cs-CZ" sz="2600" dirty="0" smtClean="0"/>
              <a:t>. 19.stol. USA a GB, dobrovolná a misionářská činnost</a:t>
            </a:r>
          </a:p>
          <a:p>
            <a:pPr lvl="1"/>
            <a:r>
              <a:rPr lang="cs-CZ" sz="2600" dirty="0" smtClean="0"/>
              <a:t>V ČR od 2001 Probační a mediační služba ČR</a:t>
            </a:r>
            <a:endParaRPr lang="cs-CZ" sz="2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1011222"/>
          </a:xfrm>
        </p:spPr>
        <p:txBody>
          <a:bodyPr/>
          <a:lstStyle/>
          <a:p>
            <a:r>
              <a:rPr lang="cs-CZ" dirty="0" smtClean="0"/>
              <a:t>Alternativní tresty – kategorie 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 smtClean="0"/>
              <a:t>Částečná detence – uvěznění pachatele na část dne (noc, víkend), aby nedošlo k přerušení výkonu zaměstnání</a:t>
            </a:r>
          </a:p>
          <a:p>
            <a:r>
              <a:rPr lang="cs-CZ" sz="2600" dirty="0" smtClean="0"/>
              <a:t>Peněžitý trest</a:t>
            </a:r>
          </a:p>
          <a:p>
            <a:r>
              <a:rPr lang="cs-CZ" sz="2600" dirty="0" smtClean="0"/>
              <a:t>Výchovná opatření – hl. mladiství, dohled výchovného pracovníka</a:t>
            </a:r>
          </a:p>
          <a:p>
            <a:r>
              <a:rPr lang="cs-CZ" sz="2600" dirty="0" smtClean="0"/>
              <a:t>Odložení rozsudku, upuštění od potrestání – vázáno na slib pachatele řádně se chovat</a:t>
            </a:r>
          </a:p>
          <a:p>
            <a:r>
              <a:rPr lang="cs-CZ" sz="2600" dirty="0" smtClean="0"/>
              <a:t>Trest obecně prospěšných prací</a:t>
            </a:r>
          </a:p>
          <a:p>
            <a:r>
              <a:rPr lang="cs-CZ" sz="2600" dirty="0" smtClean="0"/>
              <a:t>Narovnání – odklon trestního řízení</a:t>
            </a:r>
            <a:endParaRPr lang="cs-CZ" sz="2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4294967295"/>
          </p:nvPr>
        </p:nvSpPr>
        <p:spPr>
          <a:xfrm>
            <a:off x="0" y="188640"/>
            <a:ext cx="9144000" cy="666936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Charakteristika kriminologie, předmět, pojem a význam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Stav, struktura a dynamika kriminality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Vznik kriminologie, historické směry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Uveďte jednotlivé kriminologické školy, jejich charakteristiku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Vznik čsl. Kriminologie, prameny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Faktory kriminality, příčiny a podmínky kriminality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000" b="1" dirty="0" smtClean="0">
                <a:cs typeface="Calibri" pitchFamily="34" charset="0"/>
              </a:rPr>
              <a:t>Speciální a obecná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Osobnost pachatele trestných činů, pojem a struktura osobnosti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Kriminogenní faktory formování pachatele, typologie pachatelů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Recidiva, pojem, vývoj názorů na recidivu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Příčiny recidivy,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err="1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Viktimologie</a:t>
            </a: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, pojem, předmět zkoumání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Význam </a:t>
            </a:r>
            <a:r>
              <a:rPr lang="cs-CZ" sz="1800" dirty="0" err="1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viktimologie</a:t>
            </a: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 pro trestní právo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Proces viktimizace, pojem </a:t>
            </a:r>
            <a:r>
              <a:rPr lang="cs-CZ" sz="1800" dirty="0" err="1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viktimnosti</a:t>
            </a:r>
            <a:endParaRPr lang="cs-CZ" sz="1800" dirty="0" smtClean="0">
              <a:solidFill>
                <a:schemeClr val="bg1">
                  <a:lumMod val="40000"/>
                  <a:lumOff val="60000"/>
                </a:schemeClr>
              </a:solidFill>
              <a:cs typeface="Calibri" pitchFamily="34" charset="0"/>
            </a:endParaRP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Kriminalita mládeže, fenomenologie a etiologie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Prevence a profylaxe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Návykové látky, alkoholová a nealkoholová toxikománie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Organizovaná kriminalita, pojem, význam, druhy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1800" dirty="0" smtClean="0">
                <a:solidFill>
                  <a:schemeClr val="bg1">
                    <a:lumMod val="40000"/>
                    <a:lumOff val="60000"/>
                  </a:schemeClr>
                </a:solidFill>
                <a:cs typeface="Calibri" pitchFamily="34" charset="0"/>
              </a:rPr>
              <a:t>Stav, prognosa a prevence organizované kriminality, mezinárodní aspekt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tresty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Většina možnost realizovat až po 1989 (1992)</a:t>
            </a:r>
          </a:p>
          <a:p>
            <a:r>
              <a:rPr lang="cs-CZ" sz="2800" dirty="0" smtClean="0"/>
              <a:t>od 1995 trest obecně prospěšných prací (po podmíněných trestech druhý nejčastěji ukládaný)</a:t>
            </a:r>
          </a:p>
          <a:p>
            <a:r>
              <a:rPr lang="cs-CZ" sz="2800" dirty="0" smtClean="0"/>
              <a:t>od 2001 Probační a mediační služba ČR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1714488"/>
            <a:ext cx="8358246" cy="4954872"/>
          </a:xfrm>
        </p:spPr>
        <p:txBody>
          <a:bodyPr/>
          <a:lstStyle/>
          <a:p>
            <a:r>
              <a:rPr lang="cs-CZ" sz="2600" dirty="0" smtClean="0"/>
              <a:t>Od 2. </a:t>
            </a:r>
            <a:r>
              <a:rPr lang="cs-CZ" sz="2600" dirty="0" err="1" smtClean="0"/>
              <a:t>pol</a:t>
            </a:r>
            <a:r>
              <a:rPr lang="cs-CZ" sz="2600" dirty="0" smtClean="0"/>
              <a:t>. 19.stol</a:t>
            </a:r>
          </a:p>
          <a:p>
            <a:r>
              <a:rPr lang="cs-CZ" sz="2600" dirty="0" smtClean="0"/>
              <a:t>1885 v Římě ustanovena </a:t>
            </a:r>
            <a:r>
              <a:rPr lang="cs-CZ" sz="2600" i="1" dirty="0" smtClean="0"/>
              <a:t>Mezinárodní trestní a </a:t>
            </a:r>
            <a:r>
              <a:rPr lang="cs-CZ" sz="2600" i="1" dirty="0" err="1" smtClean="0"/>
              <a:t>peniterciární</a:t>
            </a:r>
            <a:r>
              <a:rPr lang="cs-CZ" sz="2600" i="1" dirty="0" smtClean="0"/>
              <a:t> komise </a:t>
            </a:r>
          </a:p>
          <a:p>
            <a:pPr lvl="2"/>
            <a:r>
              <a:rPr lang="cs-CZ" sz="2600" dirty="0" smtClean="0"/>
              <a:t>výkon trestu odnětí svobody, trestní zákonodárství, kriminalita mládeže a prevence</a:t>
            </a:r>
          </a:p>
          <a:p>
            <a:pPr lvl="2"/>
            <a:r>
              <a:rPr lang="cs-CZ" sz="2600" dirty="0" smtClean="0"/>
              <a:t>Vymýcení delikvence mládeže (odpovědnost rodičů, věková hranice trestní odpovědnost…)</a:t>
            </a:r>
          </a:p>
          <a:p>
            <a:pPr lvl="2"/>
            <a:r>
              <a:rPr lang="cs-CZ" sz="2600" dirty="0" smtClean="0"/>
              <a:t>Standardní minimální pravidla pro zacházení z vězni – přijata OSN v Ženevě </a:t>
            </a:r>
            <a:r>
              <a:rPr lang="cs-CZ" sz="2600" dirty="0" smtClean="0"/>
              <a:t>1955</a:t>
            </a:r>
            <a:endParaRPr lang="cs-CZ" sz="2600" dirty="0"/>
          </a:p>
          <a:p>
            <a:pPr lvl="2"/>
            <a:endParaRPr lang="cs-CZ" sz="2600" dirty="0" smtClean="0"/>
          </a:p>
          <a:p>
            <a:pPr lvl="2" indent="-1143000">
              <a:buNone/>
            </a:pPr>
            <a:r>
              <a:rPr lang="cs-CZ" sz="2600" dirty="0" smtClean="0"/>
              <a:t>Úkol: od kdy je ČR členem?</a:t>
            </a:r>
            <a:endParaRPr lang="cs-CZ" sz="26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850106"/>
          </a:xfrm>
        </p:spPr>
        <p:txBody>
          <a:bodyPr/>
          <a:lstStyle/>
          <a:p>
            <a:r>
              <a:rPr lang="cs-CZ" dirty="0" smtClean="0"/>
              <a:t>Sociální kontrola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59" cy="5589240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Prostředky, kterými společnost působí na chování lidí a  dosahuje tak žádoucí společenské konformity chování</a:t>
            </a:r>
          </a:p>
          <a:p>
            <a:r>
              <a:rPr lang="cs-CZ" sz="2800" dirty="0" smtClean="0"/>
              <a:t>Reaguje </a:t>
            </a:r>
            <a:r>
              <a:rPr lang="cs-CZ" sz="2800" dirty="0" err="1" smtClean="0"/>
              <a:t>hl</a:t>
            </a:r>
            <a:r>
              <a:rPr lang="cs-CZ" sz="2800" dirty="0" smtClean="0"/>
              <a:t> na odchylné </a:t>
            </a:r>
            <a:r>
              <a:rPr lang="cs-CZ" sz="2800" dirty="0" err="1" smtClean="0"/>
              <a:t>soc</a:t>
            </a:r>
            <a:r>
              <a:rPr lang="cs-CZ" sz="2800" dirty="0" smtClean="0"/>
              <a:t>. chování, je součástí </a:t>
            </a:r>
            <a:r>
              <a:rPr lang="cs-CZ" sz="2800" dirty="0" err="1" smtClean="0"/>
              <a:t>soc</a:t>
            </a:r>
            <a:r>
              <a:rPr lang="cs-CZ" sz="2800" dirty="0" smtClean="0"/>
              <a:t>. integrace</a:t>
            </a:r>
          </a:p>
          <a:p>
            <a:r>
              <a:rPr lang="cs-CZ" sz="2800" dirty="0" smtClean="0"/>
              <a:t>Prostředky: náboženství, morálka, vědění, výchova, právo (systém právních norem) a právo trestní</a:t>
            </a:r>
          </a:p>
          <a:p>
            <a:r>
              <a:rPr lang="cs-CZ" sz="2800" dirty="0" smtClean="0"/>
              <a:t>Předpokládá existenci norem a pravidel a jejich zásadní respektování</a:t>
            </a:r>
          </a:p>
          <a:p>
            <a:r>
              <a:rPr lang="cs-CZ" sz="2800" dirty="0" smtClean="0"/>
              <a:t>Vykonávají:</a:t>
            </a:r>
          </a:p>
          <a:p>
            <a:pPr lvl="1"/>
            <a:r>
              <a:rPr lang="cs-CZ" sz="2900" dirty="0" smtClean="0"/>
              <a:t>Formální instituce – působení formalizováno (normativně upraveno), např. policie, soudy; vnější kontrola chování</a:t>
            </a:r>
          </a:p>
          <a:p>
            <a:pPr lvl="1"/>
            <a:r>
              <a:rPr lang="cs-CZ" sz="2900" dirty="0" smtClean="0"/>
              <a:t>Neformální instituce – bez specifického zmocnění a přesně vymezeného postupu (rodina, škola, výchovné poradenství, zájmové organizace </a:t>
            </a:r>
            <a:r>
              <a:rPr lang="cs-CZ" sz="2900" dirty="0" err="1" smtClean="0"/>
              <a:t>apod</a:t>
            </a:r>
            <a:r>
              <a:rPr lang="cs-CZ" sz="2900" dirty="0" smtClean="0"/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600200"/>
            <a:ext cx="7824814" cy="4525963"/>
          </a:xfrm>
        </p:spPr>
        <p:txBody>
          <a:bodyPr/>
          <a:lstStyle/>
          <a:p>
            <a:r>
              <a:rPr lang="cs-CZ" sz="2800" dirty="0" smtClean="0"/>
              <a:t>Součást sociální kontroly</a:t>
            </a:r>
          </a:p>
          <a:p>
            <a:r>
              <a:rPr lang="cs-CZ" sz="2800" dirty="0" smtClean="0"/>
              <a:t>Činnosti při ochraně občanů před kriminalitou</a:t>
            </a:r>
          </a:p>
          <a:p>
            <a:r>
              <a:rPr lang="cs-CZ" sz="2800" dirty="0" smtClean="0"/>
              <a:t>Všechny společenské instituce, strategie a sankce vedoucí ke konformitě chování v oblasti regulované normami trestního práva</a:t>
            </a:r>
          </a:p>
          <a:p>
            <a:r>
              <a:rPr lang="cs-CZ" sz="2800" dirty="0" smtClean="0"/>
              <a:t>Cílem je udržení kriminality v určitých přijatelných mezích nebo její omezování</a:t>
            </a:r>
          </a:p>
          <a:p>
            <a:r>
              <a:rPr lang="cs-CZ" sz="2800" dirty="0" smtClean="0"/>
              <a:t>Represivní a preventivní strategie</a:t>
            </a:r>
            <a:r>
              <a:rPr lang="cs-CZ" sz="2800" dirty="0"/>
              <a:t> </a:t>
            </a:r>
            <a:r>
              <a:rPr lang="cs-CZ" sz="2800" dirty="0" smtClean="0"/>
              <a:t>– v praxi oba modely smíšené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55613" y="274638"/>
            <a:ext cx="8226425" cy="850106"/>
          </a:xfrm>
        </p:spPr>
        <p:txBody>
          <a:bodyPr/>
          <a:lstStyle/>
          <a:p>
            <a:r>
              <a:rPr lang="cs-CZ" dirty="0" smtClean="0"/>
              <a:t>PREVENCE KRIMINALITY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79512" y="1313384"/>
            <a:ext cx="8712968" cy="5544616"/>
          </a:xfrm>
        </p:spPr>
        <p:txBody>
          <a:bodyPr/>
          <a:lstStyle/>
          <a:p>
            <a:r>
              <a:rPr lang="cs-CZ" sz="2600" dirty="0" err="1" smtClean="0"/>
              <a:t>Mimotrestní</a:t>
            </a:r>
            <a:r>
              <a:rPr lang="cs-CZ" sz="2600" dirty="0" smtClean="0"/>
              <a:t> aktivity</a:t>
            </a:r>
          </a:p>
          <a:p>
            <a:r>
              <a:rPr lang="cs-CZ" sz="2600" dirty="0" smtClean="0"/>
              <a:t>Odstranění, oslabení nebo neutralizace kriminogenní faktorů</a:t>
            </a:r>
          </a:p>
          <a:p>
            <a:r>
              <a:rPr lang="cs-CZ" sz="2600" dirty="0" smtClean="0"/>
              <a:t>Zastavit růst kriminality nebo docílit jejího zmenšení</a:t>
            </a:r>
          </a:p>
          <a:p>
            <a:r>
              <a:rPr lang="cs-CZ" sz="2600" dirty="0" smtClean="0"/>
              <a:t>Faktory kriminality, příležitosti a podněty k páchání TČ, potenciální pachatelé, potenciální oběti, vytváření zábran proti páchání TČ</a:t>
            </a:r>
          </a:p>
          <a:p>
            <a:r>
              <a:rPr lang="cs-CZ" sz="2800" dirty="0" smtClean="0"/>
              <a:t>Výchozí model prevence kriminality – trojúhelník pachatel-oběť-místo</a:t>
            </a:r>
            <a:endParaRPr lang="cs-CZ" sz="2600" dirty="0" smtClean="0"/>
          </a:p>
          <a:p>
            <a:r>
              <a:rPr lang="cs-CZ" sz="2600" dirty="0" smtClean="0"/>
              <a:t>Podle obsahového zaměření: P. sociální, P. situační, </a:t>
            </a:r>
            <a:r>
              <a:rPr lang="cs-CZ" sz="2600" dirty="0" err="1" smtClean="0"/>
              <a:t>P.viktimologická</a:t>
            </a:r>
            <a:endParaRPr lang="cs-CZ" sz="2600" dirty="0" smtClean="0"/>
          </a:p>
          <a:p>
            <a:r>
              <a:rPr lang="cs-CZ" sz="2600" dirty="0" smtClean="0"/>
              <a:t>Podle okruhu adresátů : Primární, sekundární, terciární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prevence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5613" y="1700808"/>
            <a:ext cx="8226425" cy="4425355"/>
          </a:xfrm>
        </p:spPr>
        <p:txBody>
          <a:bodyPr/>
          <a:lstStyle/>
          <a:p>
            <a:r>
              <a:rPr lang="cs-CZ" sz="2800" dirty="0" smtClean="0"/>
              <a:t>Pachatel a podmiňující faktory TČ</a:t>
            </a:r>
          </a:p>
          <a:p>
            <a:r>
              <a:rPr lang="cs-CZ" sz="2800" dirty="0" smtClean="0"/>
              <a:t>Působení společenského prostředí, vývojová prevence – zasáhnout do průběhu života jedince</a:t>
            </a:r>
          </a:p>
          <a:p>
            <a:r>
              <a:rPr lang="cs-CZ" sz="2800" dirty="0" smtClean="0"/>
              <a:t>Mládež</a:t>
            </a:r>
          </a:p>
          <a:p>
            <a:r>
              <a:rPr lang="cs-CZ" sz="2800" dirty="0" smtClean="0"/>
              <a:t>efektivita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Situační prevence</a:t>
            </a:r>
            <a:endParaRPr lang="cs-CZ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600200"/>
            <a:ext cx="7782446" cy="4525963"/>
          </a:xfrm>
        </p:spPr>
        <p:txBody>
          <a:bodyPr/>
          <a:lstStyle/>
          <a:p>
            <a:r>
              <a:rPr lang="cs-CZ" sz="2800" dirty="0" smtClean="0"/>
              <a:t>Příležitost (sebevraždy1963-70 GB)</a:t>
            </a:r>
          </a:p>
          <a:p>
            <a:r>
              <a:rPr lang="cs-CZ" sz="2800" dirty="0" smtClean="0"/>
              <a:t>*</a:t>
            </a:r>
          </a:p>
          <a:p>
            <a:pPr lvl="1"/>
            <a:r>
              <a:rPr lang="cs-CZ" sz="2800" dirty="0" smtClean="0"/>
              <a:t>Zvýšit námahu</a:t>
            </a:r>
          </a:p>
          <a:p>
            <a:pPr lvl="1"/>
            <a:r>
              <a:rPr lang="cs-CZ" sz="2800" dirty="0" smtClean="0"/>
              <a:t>Zvýšit riziko dopadení</a:t>
            </a:r>
          </a:p>
          <a:p>
            <a:pPr lvl="1"/>
            <a:r>
              <a:rPr lang="cs-CZ" sz="2800" dirty="0" smtClean="0"/>
              <a:t>Snížit zisk</a:t>
            </a:r>
          </a:p>
          <a:p>
            <a:r>
              <a:rPr lang="cs-CZ" sz="2800" dirty="0" smtClean="0"/>
              <a:t>Nejvíce podporována</a:t>
            </a:r>
          </a:p>
          <a:p>
            <a:r>
              <a:rPr lang="cs-CZ" sz="2800" dirty="0" smtClean="0"/>
              <a:t>Přesun: cíle objektu, časový taktický, teritoriální, funkční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Viktimologická</a:t>
            </a:r>
            <a:r>
              <a:rPr lang="cs-CZ" dirty="0" smtClean="0"/>
              <a:t> 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Informační osvěta, poradenství</a:t>
            </a:r>
          </a:p>
          <a:p>
            <a:r>
              <a:rPr lang="cs-CZ" sz="2800" dirty="0" smtClean="0"/>
              <a:t>Přiměřenost</a:t>
            </a:r>
          </a:p>
          <a:p>
            <a:r>
              <a:rPr lang="cs-CZ" sz="2800" dirty="0" smtClean="0"/>
              <a:t>Kurzy psychologické a fyzické sebeobrany, terapeutické a rehabilitační zacházení po přestálém útoku, prevence </a:t>
            </a:r>
            <a:r>
              <a:rPr lang="cs-CZ" sz="2800" dirty="0" err="1" smtClean="0"/>
              <a:t>viktimologické</a:t>
            </a:r>
            <a:r>
              <a:rPr lang="cs-CZ" sz="2800" dirty="0" smtClean="0"/>
              <a:t> recidivy…</a:t>
            </a:r>
          </a:p>
          <a:p>
            <a:endParaRPr lang="cs-CZ" sz="2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Primární prevence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2060848"/>
            <a:ext cx="8226425" cy="4065315"/>
          </a:xfrm>
        </p:spPr>
        <p:txBody>
          <a:bodyPr/>
          <a:lstStyle/>
          <a:p>
            <a:r>
              <a:rPr lang="cs-CZ" sz="2800" dirty="0" smtClean="0"/>
              <a:t>Orientovaná na celou společnost – nepřímá strategie, bez ohledu na stupeň ohrožení</a:t>
            </a:r>
          </a:p>
          <a:p>
            <a:r>
              <a:rPr lang="cs-CZ" sz="2800" dirty="0" smtClean="0"/>
              <a:t>Nejvíce v sociální oblasti</a:t>
            </a:r>
          </a:p>
          <a:p>
            <a:r>
              <a:rPr lang="cs-CZ" sz="2800" dirty="0" smtClean="0"/>
              <a:t>Hospodářská, sociální, kulturní a právní politika</a:t>
            </a:r>
            <a:endParaRPr lang="cs-CZ" sz="28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2560_slide">
  <a:themeElements>
    <a:clrScheme name="Motiv sady Office 2">
      <a:dk1>
        <a:srgbClr val="333333"/>
      </a:dk1>
      <a:lt1>
        <a:srgbClr val="FFFFFF"/>
      </a:lt1>
      <a:dk2>
        <a:srgbClr val="663300"/>
      </a:dk2>
      <a:lt2>
        <a:srgbClr val="FFFFFF"/>
      </a:lt2>
      <a:accent1>
        <a:srgbClr val="FFBC1F"/>
      </a:accent1>
      <a:accent2>
        <a:srgbClr val="FF9090"/>
      </a:accent2>
      <a:accent3>
        <a:srgbClr val="B8ADAA"/>
      </a:accent3>
      <a:accent4>
        <a:srgbClr val="DADADA"/>
      </a:accent4>
      <a:accent5>
        <a:srgbClr val="FFDAAB"/>
      </a:accent5>
      <a:accent6>
        <a:srgbClr val="E78282"/>
      </a:accent6>
      <a:hlink>
        <a:srgbClr val="FFAE5C"/>
      </a:hlink>
      <a:folHlink>
        <a:srgbClr val="FFB8F9"/>
      </a:folHlink>
    </a:clrScheme>
    <a:fontScheme name="Motiv sady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333333"/>
        </a:dk1>
        <a:lt1>
          <a:srgbClr val="FFFFFF"/>
        </a:lt1>
        <a:dk2>
          <a:srgbClr val="663300"/>
        </a:dk2>
        <a:lt2>
          <a:srgbClr val="FFFFFF"/>
        </a:lt2>
        <a:accent1>
          <a:srgbClr val="FF9E3E"/>
        </a:accent1>
        <a:accent2>
          <a:srgbClr val="E4B381"/>
        </a:accent2>
        <a:accent3>
          <a:srgbClr val="B8ADAA"/>
        </a:accent3>
        <a:accent4>
          <a:srgbClr val="DADADA"/>
        </a:accent4>
        <a:accent5>
          <a:srgbClr val="FFCCAF"/>
        </a:accent5>
        <a:accent6>
          <a:srgbClr val="CFA274"/>
        </a:accent6>
        <a:hlink>
          <a:srgbClr val="FFBD7B"/>
        </a:hlink>
        <a:folHlink>
          <a:srgbClr val="FFDCB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333333"/>
        </a:dk1>
        <a:lt1>
          <a:srgbClr val="FFFFFF"/>
        </a:lt1>
        <a:dk2>
          <a:srgbClr val="663300"/>
        </a:dk2>
        <a:lt2>
          <a:srgbClr val="FFFFFF"/>
        </a:lt2>
        <a:accent1>
          <a:srgbClr val="FFBC1F"/>
        </a:accent1>
        <a:accent2>
          <a:srgbClr val="FF9090"/>
        </a:accent2>
        <a:accent3>
          <a:srgbClr val="B8ADAA"/>
        </a:accent3>
        <a:accent4>
          <a:srgbClr val="DADADA"/>
        </a:accent4>
        <a:accent5>
          <a:srgbClr val="FFDAAB"/>
        </a:accent5>
        <a:accent6>
          <a:srgbClr val="E78282"/>
        </a:accent6>
        <a:hlink>
          <a:srgbClr val="FFAE5C"/>
        </a:hlink>
        <a:folHlink>
          <a:srgbClr val="FFB8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333333"/>
        </a:dk1>
        <a:lt1>
          <a:srgbClr val="FFFFFF"/>
        </a:lt1>
        <a:dk2>
          <a:srgbClr val="663300"/>
        </a:dk2>
        <a:lt2>
          <a:srgbClr val="FFFFFF"/>
        </a:lt2>
        <a:accent1>
          <a:srgbClr val="CDDB4F"/>
        </a:accent1>
        <a:accent2>
          <a:srgbClr val="B4BCFF"/>
        </a:accent2>
        <a:accent3>
          <a:srgbClr val="B8ADAA"/>
        </a:accent3>
        <a:accent4>
          <a:srgbClr val="DADADA"/>
        </a:accent4>
        <a:accent5>
          <a:srgbClr val="E3EAB2"/>
        </a:accent5>
        <a:accent6>
          <a:srgbClr val="A3AAE7"/>
        </a:accent6>
        <a:hlink>
          <a:srgbClr val="39EBA1"/>
        </a:hlink>
        <a:folHlink>
          <a:srgbClr val="FFAC5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333333"/>
        </a:dk1>
        <a:lt1>
          <a:srgbClr val="FFFFFF"/>
        </a:lt1>
        <a:dk2>
          <a:srgbClr val="663300"/>
        </a:dk2>
        <a:lt2>
          <a:srgbClr val="FFFFFF"/>
        </a:lt2>
        <a:accent1>
          <a:srgbClr val="72C5FF"/>
        </a:accent1>
        <a:accent2>
          <a:srgbClr val="FFAC58"/>
        </a:accent2>
        <a:accent3>
          <a:srgbClr val="B8ADAA"/>
        </a:accent3>
        <a:accent4>
          <a:srgbClr val="DADADA"/>
        </a:accent4>
        <a:accent5>
          <a:srgbClr val="BCDFFF"/>
        </a:accent5>
        <a:accent6>
          <a:srgbClr val="E79B4F"/>
        </a:accent6>
        <a:hlink>
          <a:srgbClr val="CDDB4F"/>
        </a:hlink>
        <a:folHlink>
          <a:srgbClr val="FBBCF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9E3E"/>
        </a:accent1>
        <a:accent2>
          <a:srgbClr val="E4B381"/>
        </a:accent2>
        <a:accent3>
          <a:srgbClr val="FFFFFF"/>
        </a:accent3>
        <a:accent4>
          <a:srgbClr val="000000"/>
        </a:accent4>
        <a:accent5>
          <a:srgbClr val="FFCCAF"/>
        </a:accent5>
        <a:accent6>
          <a:srgbClr val="CFA274"/>
        </a:accent6>
        <a:hlink>
          <a:srgbClr val="FFBD7B"/>
        </a:hlink>
        <a:folHlink>
          <a:srgbClr val="FFDC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BC1F"/>
        </a:accent1>
        <a:accent2>
          <a:srgbClr val="FF9090"/>
        </a:accent2>
        <a:accent3>
          <a:srgbClr val="FFFFFF"/>
        </a:accent3>
        <a:accent4>
          <a:srgbClr val="000000"/>
        </a:accent4>
        <a:accent5>
          <a:srgbClr val="FFDAAB"/>
        </a:accent5>
        <a:accent6>
          <a:srgbClr val="E78282"/>
        </a:accent6>
        <a:hlink>
          <a:srgbClr val="FFAE5C"/>
        </a:hlink>
        <a:folHlink>
          <a:srgbClr val="FFB8F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CDDB4F"/>
        </a:accent1>
        <a:accent2>
          <a:srgbClr val="B4BCFF"/>
        </a:accent2>
        <a:accent3>
          <a:srgbClr val="FFFFFF"/>
        </a:accent3>
        <a:accent4>
          <a:srgbClr val="000000"/>
        </a:accent4>
        <a:accent5>
          <a:srgbClr val="E3EAB2"/>
        </a:accent5>
        <a:accent6>
          <a:srgbClr val="A3AAE7"/>
        </a:accent6>
        <a:hlink>
          <a:srgbClr val="39EBA1"/>
        </a:hlink>
        <a:folHlink>
          <a:srgbClr val="FFAC5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72C5FF"/>
        </a:accent1>
        <a:accent2>
          <a:srgbClr val="FFAC58"/>
        </a:accent2>
        <a:accent3>
          <a:srgbClr val="FFFFFF"/>
        </a:accent3>
        <a:accent4>
          <a:srgbClr val="000000"/>
        </a:accent4>
        <a:accent5>
          <a:srgbClr val="BCDFFF"/>
        </a:accent5>
        <a:accent6>
          <a:srgbClr val="E79B4F"/>
        </a:accent6>
        <a:hlink>
          <a:srgbClr val="CDDB4F"/>
        </a:hlink>
        <a:folHlink>
          <a:srgbClr val="FBBCF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333333"/>
      </a:dk1>
      <a:lt1>
        <a:srgbClr val="FFFFFF"/>
      </a:lt1>
      <a:dk2>
        <a:srgbClr val="663300"/>
      </a:dk2>
      <a:lt2>
        <a:srgbClr val="FFFFFF"/>
      </a:lt2>
      <a:accent1>
        <a:srgbClr val="FFBC1F"/>
      </a:accent1>
      <a:accent2>
        <a:srgbClr val="FF9090"/>
      </a:accent2>
      <a:accent3>
        <a:srgbClr val="B8ADAA"/>
      </a:accent3>
      <a:accent4>
        <a:srgbClr val="DADADA"/>
      </a:accent4>
      <a:accent5>
        <a:srgbClr val="FFDAAB"/>
      </a:accent5>
      <a:accent6>
        <a:srgbClr val="E78282"/>
      </a:accent6>
      <a:hlink>
        <a:srgbClr val="FFAE5C"/>
      </a:hlink>
      <a:folHlink>
        <a:srgbClr val="FFB8F9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333333"/>
        </a:dk1>
        <a:lt1>
          <a:srgbClr val="FFFFFF"/>
        </a:lt1>
        <a:dk2>
          <a:srgbClr val="663300"/>
        </a:dk2>
        <a:lt2>
          <a:srgbClr val="FFFFFF"/>
        </a:lt2>
        <a:accent1>
          <a:srgbClr val="FF9E3E"/>
        </a:accent1>
        <a:accent2>
          <a:srgbClr val="E4B381"/>
        </a:accent2>
        <a:accent3>
          <a:srgbClr val="B8ADAA"/>
        </a:accent3>
        <a:accent4>
          <a:srgbClr val="DADADA"/>
        </a:accent4>
        <a:accent5>
          <a:srgbClr val="FFCCAF"/>
        </a:accent5>
        <a:accent6>
          <a:srgbClr val="CFA274"/>
        </a:accent6>
        <a:hlink>
          <a:srgbClr val="FFBD7B"/>
        </a:hlink>
        <a:folHlink>
          <a:srgbClr val="FFDCB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333333"/>
        </a:dk1>
        <a:lt1>
          <a:srgbClr val="FFFFFF"/>
        </a:lt1>
        <a:dk2>
          <a:srgbClr val="663300"/>
        </a:dk2>
        <a:lt2>
          <a:srgbClr val="FFFFFF"/>
        </a:lt2>
        <a:accent1>
          <a:srgbClr val="FFBC1F"/>
        </a:accent1>
        <a:accent2>
          <a:srgbClr val="FF9090"/>
        </a:accent2>
        <a:accent3>
          <a:srgbClr val="B8ADAA"/>
        </a:accent3>
        <a:accent4>
          <a:srgbClr val="DADADA"/>
        </a:accent4>
        <a:accent5>
          <a:srgbClr val="FFDAAB"/>
        </a:accent5>
        <a:accent6>
          <a:srgbClr val="E78282"/>
        </a:accent6>
        <a:hlink>
          <a:srgbClr val="FFAE5C"/>
        </a:hlink>
        <a:folHlink>
          <a:srgbClr val="FFB8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333333"/>
        </a:dk1>
        <a:lt1>
          <a:srgbClr val="FFFFFF"/>
        </a:lt1>
        <a:dk2>
          <a:srgbClr val="663300"/>
        </a:dk2>
        <a:lt2>
          <a:srgbClr val="FFFFFF"/>
        </a:lt2>
        <a:accent1>
          <a:srgbClr val="CDDB4F"/>
        </a:accent1>
        <a:accent2>
          <a:srgbClr val="B4BCFF"/>
        </a:accent2>
        <a:accent3>
          <a:srgbClr val="B8ADAA"/>
        </a:accent3>
        <a:accent4>
          <a:srgbClr val="DADADA"/>
        </a:accent4>
        <a:accent5>
          <a:srgbClr val="E3EAB2"/>
        </a:accent5>
        <a:accent6>
          <a:srgbClr val="A3AAE7"/>
        </a:accent6>
        <a:hlink>
          <a:srgbClr val="39EBA1"/>
        </a:hlink>
        <a:folHlink>
          <a:srgbClr val="FFAC5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333333"/>
        </a:dk1>
        <a:lt1>
          <a:srgbClr val="FFFFFF"/>
        </a:lt1>
        <a:dk2>
          <a:srgbClr val="663300"/>
        </a:dk2>
        <a:lt2>
          <a:srgbClr val="FFFFFF"/>
        </a:lt2>
        <a:accent1>
          <a:srgbClr val="72C5FF"/>
        </a:accent1>
        <a:accent2>
          <a:srgbClr val="FFAC58"/>
        </a:accent2>
        <a:accent3>
          <a:srgbClr val="B8ADAA"/>
        </a:accent3>
        <a:accent4>
          <a:srgbClr val="DADADA"/>
        </a:accent4>
        <a:accent5>
          <a:srgbClr val="BCDFFF"/>
        </a:accent5>
        <a:accent6>
          <a:srgbClr val="E79B4F"/>
        </a:accent6>
        <a:hlink>
          <a:srgbClr val="CDDB4F"/>
        </a:hlink>
        <a:folHlink>
          <a:srgbClr val="FBBCF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9E3E"/>
        </a:accent1>
        <a:accent2>
          <a:srgbClr val="E4B381"/>
        </a:accent2>
        <a:accent3>
          <a:srgbClr val="FFFFFF"/>
        </a:accent3>
        <a:accent4>
          <a:srgbClr val="000000"/>
        </a:accent4>
        <a:accent5>
          <a:srgbClr val="FFCCAF"/>
        </a:accent5>
        <a:accent6>
          <a:srgbClr val="CFA274"/>
        </a:accent6>
        <a:hlink>
          <a:srgbClr val="FFBD7B"/>
        </a:hlink>
        <a:folHlink>
          <a:srgbClr val="FFDC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FBC1F"/>
        </a:accent1>
        <a:accent2>
          <a:srgbClr val="FF9090"/>
        </a:accent2>
        <a:accent3>
          <a:srgbClr val="FFFFFF"/>
        </a:accent3>
        <a:accent4>
          <a:srgbClr val="000000"/>
        </a:accent4>
        <a:accent5>
          <a:srgbClr val="FFDAAB"/>
        </a:accent5>
        <a:accent6>
          <a:srgbClr val="E78282"/>
        </a:accent6>
        <a:hlink>
          <a:srgbClr val="FFAE5C"/>
        </a:hlink>
        <a:folHlink>
          <a:srgbClr val="FFB8F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CDDB4F"/>
        </a:accent1>
        <a:accent2>
          <a:srgbClr val="B4BCFF"/>
        </a:accent2>
        <a:accent3>
          <a:srgbClr val="FFFFFF"/>
        </a:accent3>
        <a:accent4>
          <a:srgbClr val="000000"/>
        </a:accent4>
        <a:accent5>
          <a:srgbClr val="E3EAB2"/>
        </a:accent5>
        <a:accent6>
          <a:srgbClr val="A3AAE7"/>
        </a:accent6>
        <a:hlink>
          <a:srgbClr val="39EBA1"/>
        </a:hlink>
        <a:folHlink>
          <a:srgbClr val="FFAC5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72C5FF"/>
        </a:accent1>
        <a:accent2>
          <a:srgbClr val="FFAC58"/>
        </a:accent2>
        <a:accent3>
          <a:srgbClr val="FFFFFF"/>
        </a:accent3>
        <a:accent4>
          <a:srgbClr val="000000"/>
        </a:accent4>
        <a:accent5>
          <a:srgbClr val="BCDFFF"/>
        </a:accent5>
        <a:accent6>
          <a:srgbClr val="E79B4F"/>
        </a:accent6>
        <a:hlink>
          <a:srgbClr val="CDDB4F"/>
        </a:hlink>
        <a:folHlink>
          <a:srgbClr val="FBBCF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ind_2560_slide</Template>
  <TotalTime>360</TotalTime>
  <Words>1141</Words>
  <Application>Microsoft Office PowerPoint</Application>
  <PresentationFormat>Předvádění na obrazovce (4:3)</PresentationFormat>
  <Paragraphs>151</Paragraphs>
  <Slides>21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21</vt:i4>
      </vt:variant>
    </vt:vector>
  </HeadingPairs>
  <TitlesOfParts>
    <vt:vector size="23" baseType="lpstr">
      <vt:lpstr>ind_2560_slide</vt:lpstr>
      <vt:lpstr>1_Default Design</vt:lpstr>
      <vt:lpstr>Kriminalita a prevence</vt:lpstr>
      <vt:lpstr>Snímek 2</vt:lpstr>
      <vt:lpstr>Sociální kontrola</vt:lpstr>
      <vt:lpstr>Kontrola kriminality</vt:lpstr>
      <vt:lpstr>PREVENCE KRIMINALITY</vt:lpstr>
      <vt:lpstr>Sociální prevence</vt:lpstr>
      <vt:lpstr>Situační prevence</vt:lpstr>
      <vt:lpstr>Viktimologická prevence</vt:lpstr>
      <vt:lpstr>Primární prevence kriminality</vt:lpstr>
      <vt:lpstr>Sekundární prevence kriminality</vt:lpstr>
      <vt:lpstr>Terciární prevence kriminality</vt:lpstr>
      <vt:lpstr>Úloha státu v prevenci kriminality</vt:lpstr>
      <vt:lpstr>Systém prevence</vt:lpstr>
      <vt:lpstr>úkol</vt:lpstr>
      <vt:lpstr>Mezinárodní spolupráce</vt:lpstr>
      <vt:lpstr>TRESTNÍ REPRESE</vt:lpstr>
      <vt:lpstr>Problémy trestu odnětí svobody - izolace</vt:lpstr>
      <vt:lpstr>Alternativní tresty</vt:lpstr>
      <vt:lpstr>Alternativní tresty – kategorie RE</vt:lpstr>
      <vt:lpstr>Alternativní tresty v ČR</vt:lpstr>
      <vt:lpstr>Mezinárodní spolupráce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Kriminalita a prevence</dc:title>
  <dc:creator>Čihounková</dc:creator>
  <cp:lastModifiedBy>Čihounková</cp:lastModifiedBy>
  <cp:revision>47</cp:revision>
  <dcterms:created xsi:type="dcterms:W3CDTF">2011-03-11T09:29:47Z</dcterms:created>
  <dcterms:modified xsi:type="dcterms:W3CDTF">2011-04-15T11:27:10Z</dcterms:modified>
</cp:coreProperties>
</file>