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7"/>
  </p:notesMasterIdLst>
  <p:sldIdLst>
    <p:sldId id="256" r:id="rId3"/>
    <p:sldId id="259" r:id="rId4"/>
    <p:sldId id="260" r:id="rId5"/>
    <p:sldId id="261" r:id="rId6"/>
    <p:sldId id="268" r:id="rId7"/>
    <p:sldId id="262" r:id="rId8"/>
    <p:sldId id="269" r:id="rId9"/>
    <p:sldId id="271" r:id="rId10"/>
    <p:sldId id="263" r:id="rId11"/>
    <p:sldId id="264" r:id="rId12"/>
    <p:sldId id="265" r:id="rId13"/>
    <p:sldId id="266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5C41C0-E803-4A22-9159-21A2CCF988D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</a:t>
            </a:r>
            <a:r>
              <a:rPr lang="cs-CZ" smtClean="0"/>
              <a:t>spotřeba alkoholu </a:t>
            </a:r>
            <a:r>
              <a:rPr lang="cs-CZ" dirty="0" smtClean="0"/>
              <a:t>v ČR v litrech čistého lihu na osobu: 1960 – 5,9l,</a:t>
            </a:r>
            <a:r>
              <a:rPr lang="cs-CZ" baseline="0" dirty="0" smtClean="0"/>
              <a:t> 1970 – 8,0l, 1990 – 8,9l, 2000 – 9,7l, 2002 – 9,9l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C41C0-E803-4A22-9159-21A2CCF988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Tabulka se statistikou TČ páchané v</a:t>
            </a:r>
            <a:r>
              <a:rPr lang="cs-CZ" baseline="0" dirty="0" smtClean="0"/>
              <a:t> souvislosti s alkoholem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C41C0-E803-4A22-9159-21A2CCF988D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*závislost na alkoholu vzniká</a:t>
            </a:r>
            <a:r>
              <a:rPr lang="cs-CZ" baseline="0" dirty="0" smtClean="0"/>
              <a:t> průměrně u 8-10% populace požívající pravidelně alkohol a vyvine se během 3-20let. U drog se závislost vyvine u 80% populace v rozmezí několika týdnů až měsíců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C41C0-E803-4A22-9159-21A2CCF988D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962475A-1CD7-43A5-85AF-05B71A051A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E89A8-987C-4528-B02B-77C80F8C7E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91C9A-43F0-4634-B909-A83E32EC5A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054B5B9-C38A-40E3-A1DF-1AB0D0CDA8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4C500-C199-4736-A5D0-35EDB53738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771B4-F4A0-4919-9405-9933CE4765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5103E-5096-439A-9BB6-BC290D166C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7AF300-F7F9-45C9-8FB1-8B34165818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ACA39-CEAB-4763-B5F0-195EDB4521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2013DF-A86E-4407-BF59-E891D7C5F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13FCAA-AE31-492F-8F2D-5C4A89D924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EC366-D5E1-4630-A5D6-BD8DD6C4CE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46E28-1316-4EE8-8957-01AA78112D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467553-3D63-45DE-AFBC-81E08E8E7B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2D0E0-CA6D-4A0A-8A79-6DE85C45EE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B375C-BC14-46A9-BD03-2265A7B772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4E76B-A236-4306-A250-C1F98C4D9F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F2D69-F274-422D-9497-D2421393DE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F8C68-5D90-4593-A452-E1937CEB8F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CA653-CCFD-469B-9902-2AD6DBD37A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DFCF7-7018-43E6-A4B2-7CF08D5DF1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4AEB2-3635-467A-AA38-45607359CC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41AE73-549C-441E-8FCE-7A2298BC36E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EBA51C-638F-4A02-9CC1-8A59224B98D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4585" y="996286"/>
            <a:ext cx="6605516" cy="3193577"/>
          </a:xfrm>
        </p:spPr>
        <p:txBody>
          <a:bodyPr/>
          <a:lstStyle/>
          <a:p>
            <a:r>
              <a:rPr lang="cs-CZ" b="1" dirty="0" smtClean="0"/>
              <a:t>Návykové látky, alkoholová a nealkoholová toxikománie</a:t>
            </a:r>
            <a:br>
              <a:rPr lang="cs-CZ" b="1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Nealkoholová toxikománie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20. stol. úsilí potlačení výroby a obchodu s </a:t>
            </a:r>
            <a:r>
              <a:rPr lang="cs-CZ" dirty="0" smtClean="0"/>
              <a:t>drogami</a:t>
            </a:r>
            <a:endParaRPr lang="cs-CZ" dirty="0" smtClean="0"/>
          </a:p>
          <a:p>
            <a:r>
              <a:rPr lang="cs-CZ" dirty="0" smtClean="0"/>
              <a:t>Nabídka i poptávka ve všech zemích vzrůstá</a:t>
            </a:r>
          </a:p>
          <a:p>
            <a:r>
              <a:rPr lang="cs-CZ" dirty="0" smtClean="0"/>
              <a:t>Rychlý a výrazný účinek na psychiku*</a:t>
            </a:r>
          </a:p>
          <a:p>
            <a:r>
              <a:rPr lang="cs-CZ" dirty="0" smtClean="0"/>
              <a:t>Fáze vývoje návyku na drogu: iniciální, pravidelné užívání, závislost, terminální</a:t>
            </a:r>
          </a:p>
          <a:p>
            <a:r>
              <a:rPr lang="cs-CZ" dirty="0" smtClean="0"/>
              <a:t>U nás v 1.pol.20.stol (WW1, WW2, 1989)</a:t>
            </a:r>
          </a:p>
          <a:p>
            <a:r>
              <a:rPr lang="cs-CZ" dirty="0" smtClean="0"/>
              <a:t>Podmínky vzniku závislosti: </a:t>
            </a:r>
            <a:r>
              <a:rPr lang="cs-CZ" dirty="0" err="1" smtClean="0"/>
              <a:t>biopsychické</a:t>
            </a:r>
            <a:r>
              <a:rPr lang="cs-CZ" dirty="0" smtClean="0"/>
              <a:t> faktory (osobnost), vlivy prostředí, typ drogy, situační faktory (adaptační problémy, stres, trauma, onemocnění…)</a:t>
            </a:r>
          </a:p>
          <a:p>
            <a:r>
              <a:rPr lang="cs-CZ" dirty="0" smtClean="0"/>
              <a:t>Motivy užití drogy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Ta_Ucinky_dro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0446" y="51054"/>
            <a:ext cx="5820239" cy="669808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TČ páchaná v souvislosti s užitím drog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TČ s cílem vytvořit nabídku (výroba a obchod, držení omamných a psychotropních látek a jedů)</a:t>
            </a:r>
          </a:p>
          <a:p>
            <a:r>
              <a:rPr lang="cs-CZ" dirty="0" smtClean="0"/>
              <a:t>TČ páchané po vlivem drog (proti majetku, svobodě a lidské důstojnosti, životu a zdraví)</a:t>
            </a:r>
          </a:p>
          <a:p>
            <a:r>
              <a:rPr lang="cs-CZ" dirty="0" smtClean="0"/>
              <a:t>TČ zaměřené na získávání drog – obstarávací (nejčastěji proti majetku)</a:t>
            </a:r>
          </a:p>
          <a:p>
            <a:r>
              <a:rPr lang="cs-CZ" dirty="0" smtClean="0"/>
              <a:t>TČ páchané na drogově závislých (proti svobodě a lidské důstojnosti)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nealkoholové toxikománie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 i represivní</a:t>
            </a:r>
          </a:p>
          <a:p>
            <a:r>
              <a:rPr lang="cs-CZ" dirty="0" smtClean="0"/>
              <a:t>Omezování nabídky (represe, spolupráce s orgány OSN pro kontrolu drog…)</a:t>
            </a:r>
          </a:p>
          <a:p>
            <a:r>
              <a:rPr lang="cs-CZ" dirty="0" smtClean="0"/>
              <a:t>Omezování poptávky (národní strategie protidrogové politiky</a:t>
            </a:r>
          </a:p>
          <a:p>
            <a:r>
              <a:rPr lang="cs-CZ" dirty="0" smtClean="0"/>
              <a:t>Primární snížení zájmu mladých lidí o návykovou látku</a:t>
            </a:r>
          </a:p>
          <a:p>
            <a:r>
              <a:rPr lang="cs-CZ" dirty="0" smtClean="0"/>
              <a:t>Sekundární – včasné zachycení rizikových skupin a terapeutické zabezpečení</a:t>
            </a:r>
          </a:p>
          <a:p>
            <a:r>
              <a:rPr lang="cs-CZ" dirty="0" smtClean="0"/>
              <a:t>Terciární – snižování negativních důsledků a k zabránění recidivě</a:t>
            </a:r>
          </a:p>
          <a:p>
            <a:r>
              <a:rPr lang="cs-CZ" dirty="0" smtClean="0"/>
              <a:t>Koordinace činností – Rada vlády pro koordinaci protidrogové politiky (2001)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Tab_Prehled_doho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0057" y="58521"/>
            <a:ext cx="5006980" cy="67994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7421" y="117693"/>
            <a:ext cx="896657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Charakteristika kriminologie, předmět, pojem a význam 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Stav, struktura a dynamika kriminality 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Vznik kriminologie, historické směry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Uveďte jednotlivé kriminologické školy, jejich charakteristiku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Vznik čsl. Kriminologie, prameny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Faktory kriminality, příčiny a podmínky kriminality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Speciální a obecná prevence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Osobnost pachatele trestných činů, pojem a struktura osobnosti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Kriminogenní faktory formování pachatele, typologie pachatelů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Recidiva, pojem, vývoj názorů na recidivu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Příčiny recidivy, prevence</a:t>
            </a:r>
          </a:p>
          <a:p>
            <a:pPr>
              <a:spcAft>
                <a:spcPts val="600"/>
              </a:spcAft>
            </a:pPr>
            <a:r>
              <a:rPr lang="cs-CZ" dirty="0" err="1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Viktimologie</a:t>
            </a: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, pojem, předmět zkoumání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Význam </a:t>
            </a:r>
            <a:r>
              <a:rPr lang="cs-CZ" dirty="0" err="1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viktimologie</a:t>
            </a: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 pro trestní právo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Proces viktimizace, pojem </a:t>
            </a:r>
            <a:r>
              <a:rPr lang="cs-CZ" dirty="0" err="1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viktimnosti</a:t>
            </a:r>
            <a:endParaRPr lang="cs-CZ" dirty="0" smtClean="0">
              <a:solidFill>
                <a:schemeClr val="bg1">
                  <a:lumMod val="25000"/>
                  <a:lumOff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Kriminalita mládeže, fenomenologie a etiologie kriminality mládeže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Prevence a profylaxe kriminality mládeže</a:t>
            </a:r>
          </a:p>
          <a:p>
            <a:pPr>
              <a:spcAft>
                <a:spcPts val="600"/>
              </a:spcAft>
            </a:pPr>
            <a:r>
              <a:rPr lang="cs-CZ" sz="2000" b="1" dirty="0" smtClean="0"/>
              <a:t>Návykové látky, alkoholová a nealkoholová toxikománie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Organizovaná kriminalita, pojem, význam, druhy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Stav, prognosa a prevence organizované kriminality, mezinárodní aspekt</a:t>
            </a:r>
            <a:endParaRPr lang="cs-CZ" dirty="0">
              <a:solidFill>
                <a:schemeClr val="bg1">
                  <a:lumMod val="25000"/>
                  <a:lumOff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Toxikománie -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600200"/>
            <a:ext cx="8226425" cy="4855191"/>
          </a:xfrm>
        </p:spPr>
        <p:txBody>
          <a:bodyPr/>
          <a:lstStyle/>
          <a:p>
            <a:r>
              <a:rPr lang="cs-CZ" dirty="0" err="1" smtClean="0"/>
              <a:t>Adiktologie</a:t>
            </a:r>
            <a:r>
              <a:rPr lang="cs-CZ" dirty="0" smtClean="0"/>
              <a:t> – lékařsko-psychologický obor </a:t>
            </a:r>
            <a:r>
              <a:rPr lang="cs-CZ" dirty="0" err="1" smtClean="0"/>
              <a:t>zab</a:t>
            </a:r>
            <a:r>
              <a:rPr lang="cs-CZ" dirty="0" smtClean="0"/>
              <a:t>. patologickými závislostmi</a:t>
            </a:r>
          </a:p>
          <a:p>
            <a:pPr lvl="1"/>
            <a:r>
              <a:rPr lang="cs-CZ" dirty="0" smtClean="0"/>
              <a:t>Na látkách, procesu, člověku</a:t>
            </a:r>
          </a:p>
          <a:p>
            <a:r>
              <a:rPr lang="cs-CZ" dirty="0" smtClean="0"/>
              <a:t>Návyková látka</a:t>
            </a:r>
          </a:p>
          <a:p>
            <a:r>
              <a:rPr lang="cs-CZ" dirty="0" smtClean="0"/>
              <a:t>Alkohol (</a:t>
            </a:r>
            <a:r>
              <a:rPr lang="cs-CZ" dirty="0" err="1" smtClean="0"/>
              <a:t>ethanol</a:t>
            </a:r>
            <a:r>
              <a:rPr lang="cs-CZ" dirty="0" smtClean="0"/>
              <a:t>)</a:t>
            </a:r>
          </a:p>
          <a:p>
            <a:r>
              <a:rPr lang="cs-CZ" dirty="0" smtClean="0"/>
              <a:t>Omamné a psychotropní látky (OPL)</a:t>
            </a:r>
          </a:p>
          <a:p>
            <a:r>
              <a:rPr lang="cs-CZ" dirty="0" smtClean="0"/>
              <a:t>Droga</a:t>
            </a:r>
          </a:p>
          <a:p>
            <a:r>
              <a:rPr lang="cs-CZ" dirty="0" smtClean="0"/>
              <a:t>Drogová závislost</a:t>
            </a:r>
          </a:p>
          <a:p>
            <a:pPr lvl="1"/>
            <a:r>
              <a:rPr lang="cs-CZ" dirty="0" smtClean="0"/>
              <a:t>fyzická</a:t>
            </a:r>
          </a:p>
          <a:p>
            <a:pPr lvl="1"/>
            <a:r>
              <a:rPr lang="cs-CZ" dirty="0" smtClean="0"/>
              <a:t>psychická</a:t>
            </a:r>
          </a:p>
          <a:p>
            <a:r>
              <a:rPr lang="cs-CZ" dirty="0" smtClean="0"/>
              <a:t>Abstinenční syndrom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Alkoholová toxikománie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600200"/>
            <a:ext cx="8226425" cy="4800600"/>
          </a:xfrm>
        </p:spPr>
        <p:txBody>
          <a:bodyPr/>
          <a:lstStyle/>
          <a:p>
            <a:r>
              <a:rPr lang="cs-CZ" dirty="0" smtClean="0"/>
              <a:t>Evropa a Sam – tradiční legální droga</a:t>
            </a:r>
          </a:p>
          <a:p>
            <a:r>
              <a:rPr lang="cs-CZ" dirty="0" smtClean="0"/>
              <a:t>Spotřeba v ČR roste od 50 let*</a:t>
            </a:r>
          </a:p>
          <a:p>
            <a:r>
              <a:rPr lang="cs-CZ" dirty="0" smtClean="0"/>
              <a:t>Zdravotní rizika</a:t>
            </a:r>
          </a:p>
          <a:p>
            <a:r>
              <a:rPr lang="cs-CZ" dirty="0" smtClean="0"/>
              <a:t>Rozvrat rodiny, zanedbání výchovy dětí, šíření prostituce, pohlavních chorob, celková degenerace člověka</a:t>
            </a:r>
          </a:p>
          <a:p>
            <a:r>
              <a:rPr lang="cs-CZ" dirty="0" smtClean="0"/>
              <a:t>metabolizmus</a:t>
            </a:r>
          </a:p>
          <a:p>
            <a:r>
              <a:rPr lang="cs-CZ" dirty="0" smtClean="0"/>
              <a:t>Účinky – tab.</a:t>
            </a:r>
            <a:endParaRPr lang="cs-CZ" dirty="0" smtClean="0"/>
          </a:p>
          <a:p>
            <a:r>
              <a:rPr lang="cs-CZ" dirty="0" smtClean="0"/>
              <a:t>Akutní x chronická intoxikace</a:t>
            </a:r>
          </a:p>
          <a:p>
            <a:r>
              <a:rPr lang="cs-CZ" dirty="0" err="1" smtClean="0"/>
              <a:t>E.M.Jellinek</a:t>
            </a:r>
            <a:r>
              <a:rPr lang="cs-CZ" dirty="0" smtClean="0"/>
              <a:t>: vývoj návyku na alkohol: fáze počáteční, varovná, rozhodná, ovládnutí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Tab_Hladina_alk.jpg"/>
          <p:cNvPicPr>
            <a:picLocks noChangeAspect="1"/>
          </p:cNvPicPr>
          <p:nvPr/>
        </p:nvPicPr>
        <p:blipFill>
          <a:blip r:embed="rId2" cstate="print"/>
          <a:srcRect l="6196" r="1053"/>
          <a:stretch>
            <a:fillRect/>
          </a:stretch>
        </p:blipFill>
        <p:spPr>
          <a:xfrm>
            <a:off x="183816" y="304799"/>
            <a:ext cx="8786016" cy="63717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Trestná činnost páchaná v souvislosti s alkoholem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600200"/>
            <a:ext cx="8226425" cy="4923430"/>
          </a:xfrm>
        </p:spPr>
        <p:txBody>
          <a:bodyPr/>
          <a:lstStyle/>
          <a:p>
            <a:r>
              <a:rPr lang="cs-CZ" dirty="0" smtClean="0"/>
              <a:t>TČ související s nedovolenou výrobou či konzumací alkoholu</a:t>
            </a:r>
          </a:p>
          <a:p>
            <a:r>
              <a:rPr lang="cs-CZ" dirty="0" smtClean="0"/>
              <a:t>TČ u nichž se výrazně projevuje vliv alkoholu na potlačení morálních a sociálních zábran (násilná, mravnostní, v dopravě, nedbalostní)</a:t>
            </a:r>
          </a:p>
          <a:p>
            <a:r>
              <a:rPr lang="cs-CZ" dirty="0" smtClean="0"/>
              <a:t>Alkohol je významný kriminogenní faktor</a:t>
            </a:r>
          </a:p>
          <a:p>
            <a:r>
              <a:rPr lang="cs-CZ" dirty="0" smtClean="0"/>
              <a:t>Prevence se překrývá s prevencí alkoholismu</a:t>
            </a:r>
          </a:p>
          <a:p>
            <a:pPr lvl="1"/>
            <a:r>
              <a:rPr lang="cs-CZ" dirty="0" smtClean="0"/>
              <a:t>Primární – omezování nabídky alkoholu, snižování poptávky</a:t>
            </a:r>
          </a:p>
          <a:p>
            <a:pPr lvl="1"/>
            <a:r>
              <a:rPr lang="cs-CZ" dirty="0" smtClean="0"/>
              <a:t>Sek.a </a:t>
            </a:r>
            <a:r>
              <a:rPr lang="cs-CZ" dirty="0" err="1" smtClean="0"/>
              <a:t>ter</a:t>
            </a:r>
            <a:r>
              <a:rPr lang="cs-CZ" dirty="0" smtClean="0"/>
              <a:t>. – léčebná činnost</a:t>
            </a:r>
          </a:p>
          <a:p>
            <a:r>
              <a:rPr lang="cs-CZ" dirty="0" smtClean="0"/>
              <a:t>Nařízená ústavní léčení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Tab_Podil_alk.jpg"/>
          <p:cNvPicPr>
            <a:picLocks noChangeAspect="1"/>
          </p:cNvPicPr>
          <p:nvPr/>
        </p:nvPicPr>
        <p:blipFill>
          <a:blip r:embed="rId2" cstate="print"/>
          <a:srcRect l="2291" r="3388" b="1438"/>
          <a:stretch>
            <a:fillRect/>
          </a:stretch>
        </p:blipFill>
        <p:spPr>
          <a:xfrm>
            <a:off x="159654" y="275771"/>
            <a:ext cx="8796758" cy="618308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Tab_Trestne_cin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400" y="164449"/>
            <a:ext cx="8389257" cy="657460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Evropský akční plán o alkoholu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Vyhlášen Světovou zdravotnickou organizací 1991</a:t>
            </a:r>
          </a:p>
          <a:p>
            <a:r>
              <a:rPr lang="cs-CZ" dirty="0" smtClean="0"/>
              <a:t>Plán do 2000 snížit spotřebu alkoholu o 25%</a:t>
            </a:r>
          </a:p>
          <a:p>
            <a:r>
              <a:rPr lang="cs-CZ" dirty="0" smtClean="0"/>
              <a:t>Evropa kontinentem s nejvyšší produkcí a spotřebou alkoholu</a:t>
            </a:r>
          </a:p>
          <a:p>
            <a:r>
              <a:rPr lang="cs-CZ" dirty="0" smtClean="0"/>
              <a:t>ČR od1993</a:t>
            </a:r>
          </a:p>
          <a:p>
            <a:r>
              <a:rPr lang="cs-CZ" dirty="0" smtClean="0"/>
              <a:t>Dále upřesněn 1995 v Paříži: Evropská konference zdraví, společnost a alkohol – strategie s ohledem na zdraví a hospodářství, respektující kulturní, </a:t>
            </a:r>
            <a:r>
              <a:rPr lang="cs-CZ" dirty="0" err="1" smtClean="0"/>
              <a:t>soc</a:t>
            </a:r>
            <a:r>
              <a:rPr lang="cs-CZ" dirty="0" smtClean="0"/>
              <a:t>., právní i ekonomické podmínky</a:t>
            </a:r>
            <a:endParaRPr lang="cs-CZ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1298_slide">
  <a:themeElements>
    <a:clrScheme name="Motiv sady Office 2">
      <a:dk1>
        <a:srgbClr val="333333"/>
      </a:dk1>
      <a:lt1>
        <a:srgbClr val="FFFFFF"/>
      </a:lt1>
      <a:dk2>
        <a:srgbClr val="330000"/>
      </a:dk2>
      <a:lt2>
        <a:srgbClr val="FFFFFF"/>
      </a:lt2>
      <a:accent1>
        <a:srgbClr val="E68545"/>
      </a:accent1>
      <a:accent2>
        <a:srgbClr val="E65CAC"/>
      </a:accent2>
      <a:accent3>
        <a:srgbClr val="ADAAAA"/>
      </a:accent3>
      <a:accent4>
        <a:srgbClr val="DADADA"/>
      </a:accent4>
      <a:accent5>
        <a:srgbClr val="F0C2B0"/>
      </a:accent5>
      <a:accent6>
        <a:srgbClr val="D0539B"/>
      </a:accent6>
      <a:hlink>
        <a:srgbClr val="FF9999"/>
      </a:hlink>
      <a:folHlink>
        <a:srgbClr val="E6B2FF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333333"/>
        </a:dk1>
        <a:lt1>
          <a:srgbClr val="FFFFFF"/>
        </a:lt1>
        <a:dk2>
          <a:srgbClr val="330000"/>
        </a:dk2>
        <a:lt2>
          <a:srgbClr val="FFFFFF"/>
        </a:lt2>
        <a:accent1>
          <a:srgbClr val="E65C5C"/>
        </a:accent1>
        <a:accent2>
          <a:srgbClr val="F26185"/>
        </a:accent2>
        <a:accent3>
          <a:srgbClr val="ADAAAA"/>
        </a:accent3>
        <a:accent4>
          <a:srgbClr val="DADADA"/>
        </a:accent4>
        <a:accent5>
          <a:srgbClr val="F0B5B5"/>
        </a:accent5>
        <a:accent6>
          <a:srgbClr val="DB5778"/>
        </a:accent6>
        <a:hlink>
          <a:srgbClr val="FF9999"/>
        </a:hlink>
        <a:folHlink>
          <a:srgbClr val="FFB2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333333"/>
        </a:dk1>
        <a:lt1>
          <a:srgbClr val="FFFFFF"/>
        </a:lt1>
        <a:dk2>
          <a:srgbClr val="330000"/>
        </a:dk2>
        <a:lt2>
          <a:srgbClr val="FFFFFF"/>
        </a:lt2>
        <a:accent1>
          <a:srgbClr val="E68545"/>
        </a:accent1>
        <a:accent2>
          <a:srgbClr val="E65CAC"/>
        </a:accent2>
        <a:accent3>
          <a:srgbClr val="ADAAAA"/>
        </a:accent3>
        <a:accent4>
          <a:srgbClr val="DADADA"/>
        </a:accent4>
        <a:accent5>
          <a:srgbClr val="F0C2B0"/>
        </a:accent5>
        <a:accent6>
          <a:srgbClr val="D0539B"/>
        </a:accent6>
        <a:hlink>
          <a:srgbClr val="FF9999"/>
        </a:hlink>
        <a:folHlink>
          <a:srgbClr val="E6B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333333"/>
        </a:dk1>
        <a:lt1>
          <a:srgbClr val="FFFFFF"/>
        </a:lt1>
        <a:dk2>
          <a:srgbClr val="330000"/>
        </a:dk2>
        <a:lt2>
          <a:srgbClr val="FFFFFF"/>
        </a:lt2>
        <a:accent1>
          <a:srgbClr val="ADD92B"/>
        </a:accent1>
        <a:accent2>
          <a:srgbClr val="F27979"/>
        </a:accent2>
        <a:accent3>
          <a:srgbClr val="ADAAAA"/>
        </a:accent3>
        <a:accent4>
          <a:srgbClr val="DADADA"/>
        </a:accent4>
        <a:accent5>
          <a:srgbClr val="D3E9AC"/>
        </a:accent5>
        <a:accent6>
          <a:srgbClr val="DB6D6D"/>
        </a:accent6>
        <a:hlink>
          <a:srgbClr val="E6E673"/>
        </a:hlink>
        <a:folHlink>
          <a:srgbClr val="91DA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333333"/>
        </a:dk1>
        <a:lt1>
          <a:srgbClr val="FFFFFF"/>
        </a:lt1>
        <a:dk2>
          <a:srgbClr val="330000"/>
        </a:dk2>
        <a:lt2>
          <a:srgbClr val="FFFFFF"/>
        </a:lt2>
        <a:accent1>
          <a:srgbClr val="E6B800"/>
        </a:accent1>
        <a:accent2>
          <a:srgbClr val="57D957"/>
        </a:accent2>
        <a:accent3>
          <a:srgbClr val="ADAAAA"/>
        </a:accent3>
        <a:accent4>
          <a:srgbClr val="DADADA"/>
        </a:accent4>
        <a:accent5>
          <a:srgbClr val="F0D8AA"/>
        </a:accent5>
        <a:accent6>
          <a:srgbClr val="4EC44E"/>
        </a:accent6>
        <a:hlink>
          <a:srgbClr val="CABFFF"/>
        </a:hlink>
        <a:folHlink>
          <a:srgbClr val="FF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5C5C"/>
        </a:accent1>
        <a:accent2>
          <a:srgbClr val="F26185"/>
        </a:accent2>
        <a:accent3>
          <a:srgbClr val="FFFFFF"/>
        </a:accent3>
        <a:accent4>
          <a:srgbClr val="000000"/>
        </a:accent4>
        <a:accent5>
          <a:srgbClr val="F0B5B5"/>
        </a:accent5>
        <a:accent6>
          <a:srgbClr val="DB5778"/>
        </a:accent6>
        <a:hlink>
          <a:srgbClr val="FF9999"/>
        </a:hlink>
        <a:folHlink>
          <a:srgbClr val="FFB2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8545"/>
        </a:accent1>
        <a:accent2>
          <a:srgbClr val="E65CAC"/>
        </a:accent2>
        <a:accent3>
          <a:srgbClr val="FFFFFF"/>
        </a:accent3>
        <a:accent4>
          <a:srgbClr val="000000"/>
        </a:accent4>
        <a:accent5>
          <a:srgbClr val="F0C2B0"/>
        </a:accent5>
        <a:accent6>
          <a:srgbClr val="D0539B"/>
        </a:accent6>
        <a:hlink>
          <a:srgbClr val="FF9999"/>
        </a:hlink>
        <a:folHlink>
          <a:srgbClr val="E6B2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DD92B"/>
        </a:accent1>
        <a:accent2>
          <a:srgbClr val="F27979"/>
        </a:accent2>
        <a:accent3>
          <a:srgbClr val="FFFFFF"/>
        </a:accent3>
        <a:accent4>
          <a:srgbClr val="000000"/>
        </a:accent4>
        <a:accent5>
          <a:srgbClr val="D3E9AC"/>
        </a:accent5>
        <a:accent6>
          <a:srgbClr val="DB6D6D"/>
        </a:accent6>
        <a:hlink>
          <a:srgbClr val="E6E673"/>
        </a:hlink>
        <a:folHlink>
          <a:srgbClr val="91DA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B800"/>
        </a:accent1>
        <a:accent2>
          <a:srgbClr val="57D957"/>
        </a:accent2>
        <a:accent3>
          <a:srgbClr val="FFFFFF"/>
        </a:accent3>
        <a:accent4>
          <a:srgbClr val="000000"/>
        </a:accent4>
        <a:accent5>
          <a:srgbClr val="F0D8AA"/>
        </a:accent5>
        <a:accent6>
          <a:srgbClr val="4EC44E"/>
        </a:accent6>
        <a:hlink>
          <a:srgbClr val="CABFFF"/>
        </a:hlink>
        <a:folHlink>
          <a:srgbClr val="FF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330000"/>
      </a:dk2>
      <a:lt2>
        <a:srgbClr val="FFFFFF"/>
      </a:lt2>
      <a:accent1>
        <a:srgbClr val="E68545"/>
      </a:accent1>
      <a:accent2>
        <a:srgbClr val="E65CAC"/>
      </a:accent2>
      <a:accent3>
        <a:srgbClr val="ADAAAA"/>
      </a:accent3>
      <a:accent4>
        <a:srgbClr val="DADADA"/>
      </a:accent4>
      <a:accent5>
        <a:srgbClr val="F0C2B0"/>
      </a:accent5>
      <a:accent6>
        <a:srgbClr val="D0539B"/>
      </a:accent6>
      <a:hlink>
        <a:srgbClr val="FF9999"/>
      </a:hlink>
      <a:folHlink>
        <a:srgbClr val="E6B2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330000"/>
        </a:dk2>
        <a:lt2>
          <a:srgbClr val="FFFFFF"/>
        </a:lt2>
        <a:accent1>
          <a:srgbClr val="E65C5C"/>
        </a:accent1>
        <a:accent2>
          <a:srgbClr val="F26185"/>
        </a:accent2>
        <a:accent3>
          <a:srgbClr val="ADAAAA"/>
        </a:accent3>
        <a:accent4>
          <a:srgbClr val="DADADA"/>
        </a:accent4>
        <a:accent5>
          <a:srgbClr val="F0B5B5"/>
        </a:accent5>
        <a:accent6>
          <a:srgbClr val="DB5778"/>
        </a:accent6>
        <a:hlink>
          <a:srgbClr val="FF9999"/>
        </a:hlink>
        <a:folHlink>
          <a:srgbClr val="FFB2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330000"/>
        </a:dk2>
        <a:lt2>
          <a:srgbClr val="FFFFFF"/>
        </a:lt2>
        <a:accent1>
          <a:srgbClr val="E68545"/>
        </a:accent1>
        <a:accent2>
          <a:srgbClr val="E65CAC"/>
        </a:accent2>
        <a:accent3>
          <a:srgbClr val="ADAAAA"/>
        </a:accent3>
        <a:accent4>
          <a:srgbClr val="DADADA"/>
        </a:accent4>
        <a:accent5>
          <a:srgbClr val="F0C2B0"/>
        </a:accent5>
        <a:accent6>
          <a:srgbClr val="D0539B"/>
        </a:accent6>
        <a:hlink>
          <a:srgbClr val="FF9999"/>
        </a:hlink>
        <a:folHlink>
          <a:srgbClr val="E6B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330000"/>
        </a:dk2>
        <a:lt2>
          <a:srgbClr val="FFFFFF"/>
        </a:lt2>
        <a:accent1>
          <a:srgbClr val="ADD92B"/>
        </a:accent1>
        <a:accent2>
          <a:srgbClr val="F27979"/>
        </a:accent2>
        <a:accent3>
          <a:srgbClr val="ADAAAA"/>
        </a:accent3>
        <a:accent4>
          <a:srgbClr val="DADADA"/>
        </a:accent4>
        <a:accent5>
          <a:srgbClr val="D3E9AC"/>
        </a:accent5>
        <a:accent6>
          <a:srgbClr val="DB6D6D"/>
        </a:accent6>
        <a:hlink>
          <a:srgbClr val="E6E673"/>
        </a:hlink>
        <a:folHlink>
          <a:srgbClr val="91DA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330000"/>
        </a:dk2>
        <a:lt2>
          <a:srgbClr val="FFFFFF"/>
        </a:lt2>
        <a:accent1>
          <a:srgbClr val="E6B800"/>
        </a:accent1>
        <a:accent2>
          <a:srgbClr val="57D957"/>
        </a:accent2>
        <a:accent3>
          <a:srgbClr val="ADAAAA"/>
        </a:accent3>
        <a:accent4>
          <a:srgbClr val="DADADA"/>
        </a:accent4>
        <a:accent5>
          <a:srgbClr val="F0D8AA"/>
        </a:accent5>
        <a:accent6>
          <a:srgbClr val="4EC44E"/>
        </a:accent6>
        <a:hlink>
          <a:srgbClr val="CABFFF"/>
        </a:hlink>
        <a:folHlink>
          <a:srgbClr val="FF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5C5C"/>
        </a:accent1>
        <a:accent2>
          <a:srgbClr val="F26185"/>
        </a:accent2>
        <a:accent3>
          <a:srgbClr val="FFFFFF"/>
        </a:accent3>
        <a:accent4>
          <a:srgbClr val="000000"/>
        </a:accent4>
        <a:accent5>
          <a:srgbClr val="F0B5B5"/>
        </a:accent5>
        <a:accent6>
          <a:srgbClr val="DB5778"/>
        </a:accent6>
        <a:hlink>
          <a:srgbClr val="FF9999"/>
        </a:hlink>
        <a:folHlink>
          <a:srgbClr val="FFB2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8545"/>
        </a:accent1>
        <a:accent2>
          <a:srgbClr val="E65CAC"/>
        </a:accent2>
        <a:accent3>
          <a:srgbClr val="FFFFFF"/>
        </a:accent3>
        <a:accent4>
          <a:srgbClr val="000000"/>
        </a:accent4>
        <a:accent5>
          <a:srgbClr val="F0C2B0"/>
        </a:accent5>
        <a:accent6>
          <a:srgbClr val="D0539B"/>
        </a:accent6>
        <a:hlink>
          <a:srgbClr val="FF9999"/>
        </a:hlink>
        <a:folHlink>
          <a:srgbClr val="E6B2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DD92B"/>
        </a:accent1>
        <a:accent2>
          <a:srgbClr val="F27979"/>
        </a:accent2>
        <a:accent3>
          <a:srgbClr val="FFFFFF"/>
        </a:accent3>
        <a:accent4>
          <a:srgbClr val="000000"/>
        </a:accent4>
        <a:accent5>
          <a:srgbClr val="D3E9AC"/>
        </a:accent5>
        <a:accent6>
          <a:srgbClr val="DB6D6D"/>
        </a:accent6>
        <a:hlink>
          <a:srgbClr val="E6E673"/>
        </a:hlink>
        <a:folHlink>
          <a:srgbClr val="91DA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B800"/>
        </a:accent1>
        <a:accent2>
          <a:srgbClr val="57D957"/>
        </a:accent2>
        <a:accent3>
          <a:srgbClr val="FFFFFF"/>
        </a:accent3>
        <a:accent4>
          <a:srgbClr val="000000"/>
        </a:accent4>
        <a:accent5>
          <a:srgbClr val="F0D8AA"/>
        </a:accent5>
        <a:accent6>
          <a:srgbClr val="4EC44E"/>
        </a:accent6>
        <a:hlink>
          <a:srgbClr val="CABFFF"/>
        </a:hlink>
        <a:folHlink>
          <a:srgbClr val="FF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ind_1298_slide</Template>
  <TotalTime>757</TotalTime>
  <Words>646</Words>
  <Application>Microsoft Office PowerPoint</Application>
  <PresentationFormat>Předvádění na obrazovce (4:3)</PresentationFormat>
  <Paragraphs>81</Paragraphs>
  <Slides>14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ind_1298_slide</vt:lpstr>
      <vt:lpstr>1_Default Design</vt:lpstr>
      <vt:lpstr>Návykové látky, alkoholová a nealkoholová toxikománie </vt:lpstr>
      <vt:lpstr>Snímek 2</vt:lpstr>
      <vt:lpstr>Toxikománie - pojmy</vt:lpstr>
      <vt:lpstr>Alkoholová toxikománie</vt:lpstr>
      <vt:lpstr>Snímek 5</vt:lpstr>
      <vt:lpstr>Trestná činnost páchaná v souvislosti s alkoholem</vt:lpstr>
      <vt:lpstr>Snímek 7</vt:lpstr>
      <vt:lpstr>Snímek 8</vt:lpstr>
      <vt:lpstr>Evropský akční plán o alkoholu</vt:lpstr>
      <vt:lpstr>Nealkoholová toxikománie</vt:lpstr>
      <vt:lpstr>Snímek 11</vt:lpstr>
      <vt:lpstr>TČ páchaná v souvislosti s užitím drog</vt:lpstr>
      <vt:lpstr>Kontrola nealkoholové toxikománie</vt:lpstr>
      <vt:lpstr>Snímek 14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Návykové látky, alkoholová a nealkoholová toxikománie </dc:title>
  <dc:creator>Čihounková</dc:creator>
  <cp:lastModifiedBy>Čihounková</cp:lastModifiedBy>
  <cp:revision>50</cp:revision>
  <dcterms:created xsi:type="dcterms:W3CDTF">2011-03-11T09:48:01Z</dcterms:created>
  <dcterms:modified xsi:type="dcterms:W3CDTF">2011-04-28T13:41:17Z</dcterms:modified>
</cp:coreProperties>
</file>