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28201-95B3-495B-BDC1-242A86ABE7ED}" type="datetimeFigureOut">
              <a:rPr lang="cs-CZ" smtClean="0"/>
              <a:pPr/>
              <a:t>22.3.2011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2DE7E-9F3C-432D-9C75-D09BEA55673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USA, GB,</a:t>
            </a:r>
            <a:r>
              <a:rPr lang="cs-CZ" baseline="0" dirty="0" smtClean="0"/>
              <a:t> Austrálii oznámeno cca 35% závažných trestných činů</a:t>
            </a:r>
          </a:p>
          <a:p>
            <a:r>
              <a:rPr lang="cs-CZ" baseline="0" dirty="0" smtClean="0"/>
              <a:t>Důvody neoznámení: osobní záležitost, konkrétní jednání oběť nepociťuje jako přílišný zásah do svých práv, ve strachu z budoucí odplaty pachatele, nedůvěra v kompetentnost policie, obavy z nešetrného přístupu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2DE7E-9F3C-432D-9C75-D09BEA556737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1989 a 1990 amnestie prezidenta republiky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2DE7E-9F3C-432D-9C75-D09BEA556737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22.3.2011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22.3.2011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22.3.2011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22.3.2011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22.3.2011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D2B168F-DAB7-4302-A516-0A4683D61C1D}" type="datetimeFigureOut">
              <a:rPr lang="cs-CZ" smtClean="0"/>
              <a:pPr/>
              <a:t>22.3.2011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struktura a dynamika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kriminality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24000"/>
            <a:ext cx="8424936" cy="4929336"/>
          </a:xfrm>
        </p:spPr>
        <p:txBody>
          <a:bodyPr/>
          <a:lstStyle/>
          <a:p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Počet zjištěných (registrovaných) trestných činů, u kterých byl policií odhalen pachatel, bez ohledu na to, zda byl trestně stíhán</a:t>
            </a:r>
          </a:p>
          <a:p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objasněnosti se udává v procentech a liší se podle druhů kriminality</a:t>
            </a:r>
          </a:p>
          <a:p>
            <a:pPr lvl="1"/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velmi závažných trestných činů zpravidla vyšší než u bagatelních</a:t>
            </a:r>
          </a:p>
          <a:p>
            <a:pPr lvl="1"/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Ovlivňuje důvěru obyvatelstva v efektivitu orgánů činných v trestním řízení…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Objasněnost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0060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Registrovaná kriminalita – kriminální statistiky získávané a zpracovávané orgány činnými  v trestním řízení (policie, státní zastupitelství, soudy)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 statistiky z 20. let 19. století ve Francii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ČR zejména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(Bez koordinace ale s jednotnou metodikou)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MV ČR, resp. Policejní prezídium ČR (policejní statistiky) – nejpřesnější, neprojevuje se proces filtrace, údaje o TČ, pachatelích i obětech. Ročenka Statistika kriminality na území ČR, web MVČR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 (statistiky státních zastupitelství a soudů) – Statistická ročenka kriminality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Soukromé statistiky (např. Bílý kruh bezpečí)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Statistiky pomocných orgánů v trestním řízení (probační a mediační služby, vězeňské služby, MPSV, MZ, ČSÚ)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 informací o kriminalitě 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4971256"/>
          </a:xfrm>
        </p:spPr>
        <p:txBody>
          <a:bodyPr/>
          <a:lstStyle/>
          <a:p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 </a:t>
            </a:r>
          </a:p>
          <a:p>
            <a:pPr lvl="1"/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Viktimizační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výzkum</a:t>
            </a:r>
          </a:p>
          <a:p>
            <a:pPr lvl="1"/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Selfreport</a:t>
            </a:r>
            <a:endParaRPr lang="cs-CZ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 třetích osob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Expertní šetření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Experimenty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Zúčastněné pozorování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Odhady latence pomocí matematického modelování</a:t>
            </a:r>
          </a:p>
          <a:p>
            <a:pPr lvl="1"/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 informací o kriminalitě </a:t>
            </a:r>
            <a:endParaRPr lang="cs-CZ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roku 1993 prudký nárůst, do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90.let 20. st. stabilizace, od roku 2000 mírný pokles a stagnace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objasněnosti výrazně klesla, 1992 minimum (31,4%), dále pozvolný nárůst do cca 40%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1999 cca 4,1 tis.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činů na 100 000 obyvatel ČR.V roce 2007 to bylo již jen cca 3,5 tis.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činů na 100 000 obyvatel.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 60% majetková trestná činnost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Cca čtvrtina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činů v Praze, cca 20% objasněnost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Dle krajů: Praha (87 na 1000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obyv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x  Vysočina (17 na 1000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obyv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52400"/>
            <a:ext cx="8712968" cy="1219200"/>
          </a:xfrm>
        </p:spPr>
        <p:txBody>
          <a:bodyPr>
            <a:normAutofit/>
          </a:bodyPr>
          <a:lstStyle/>
          <a:p>
            <a:r>
              <a:rPr lang="cs-CZ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a dynamika registrované kriminality a vývoj trestní politiky na území ČR po roce 1989</a:t>
            </a:r>
            <a:endParaRPr lang="cs-CZ" sz="3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24000"/>
            <a:ext cx="8640960" cy="5073352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Nejnižší kriminalita arabské státy a země Z Evropy – střed: V Evropa a S Amerika, nejvyšší: Lat. Amerika a Afrika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většině zemí světa byl 1990-1994 zaznamenán nárůst kriminality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Cca 70% kriminality tvoří krádeže (z toho 20% vloupání)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Častěji ve velkých městech než na venkově</a:t>
            </a: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Stav, struktura a dynamika kriminality v mezinárodním srovnání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024" y="188640"/>
            <a:ext cx="8784976" cy="66693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700" b="1" dirty="0" smtClean="0"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err="1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Význam </a:t>
            </a:r>
            <a:r>
              <a:rPr lang="cs-CZ" sz="2900" dirty="0" err="1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Proces viktimizace, pojem </a:t>
            </a:r>
            <a:r>
              <a:rPr lang="cs-CZ" sz="2900" dirty="0" err="1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viktimnosti</a:t>
            </a:r>
            <a:endParaRPr lang="cs-CZ" sz="2900" dirty="0" smtClean="0">
              <a:solidFill>
                <a:schemeClr val="bg2">
                  <a:lumMod val="20000"/>
                  <a:lumOff val="80000"/>
                </a:schemeClr>
              </a:solidFill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Stav, prognosa a prevence organizované kriminality, mezinárodní aspekt</a:t>
            </a:r>
          </a:p>
          <a:p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184576"/>
          </a:xfrm>
        </p:spPr>
        <p:txBody>
          <a:bodyPr>
            <a:no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Popis kriminality jako sociálně patologického jevu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Rozsah kriminality – počet trestných činů na určitém území, v celých číslech nebo v procentech  při porovnání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Intenzita (úroveň) kriminality – rozsah kriminality v přepočtu na počet obyvatel na vymezeném území, vyjádřena indexem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kriminality – rozložení kriminality podle různých hledisek (geograficky, druh kriminality, věk a pohlaví pachatele, recidivisté aj.)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Dynamika kriminality – změny v rozsahu, intenzitě a struktuře kriminality během delšího časového období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Prognózy – předpověď budoucího vývoje kriminality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Kriminální fenomenologie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83224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Rozdíl mezi kriminalitou skutečnou a registrovanou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Umělá latence 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1920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 descr="scan1.jpg"/>
          <p:cNvPicPr>
            <a:picLocks noChangeAspect="1"/>
          </p:cNvPicPr>
          <p:nvPr/>
        </p:nvPicPr>
        <p:blipFill>
          <a:blip r:embed="rId2" cstate="print">
            <a:lum bright="-10000" contrast="10000"/>
          </a:blip>
          <a:srcRect l="14893" r="6919"/>
          <a:stretch>
            <a:fillRect/>
          </a:stretch>
        </p:blipFill>
        <p:spPr>
          <a:xfrm>
            <a:off x="1547664" y="2564904"/>
            <a:ext cx="6048672" cy="37188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340768"/>
            <a:ext cx="8424936" cy="5184576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Temné číslo kriminality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Rozdíl v počtu skutečně páchaných trestných činů a počtu trestných činů, které jsou evidovány v kriminálních statistikách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Poměr mezi zjištěnou a registrovanou kriminalitou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Celková kriminalita ve společnosti (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.+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nereg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Počet trestných činů, které nejsou v kriminálních statistikách protože nebyly policii oznámeny  ani zjištěny jiným způsobem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Trestné činy, které byly policií registrovány, ale nebyl zjištěn pachatel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Případy, ve kterých jsou pachatelé trestných činů stíháni pouze za některé trestné činy, kterých se dopustili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192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Šedé číslo kriminality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Případy, kdy byl pachatel trestně stíhán, ale nebyl odsouzen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Počet trestných činů, o kterých se orgány činné v trestním řízení dozvěděli, ale nebyl zjištěn jejich pachatel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Výzkumy latentní kriminality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Viktimizační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výzkum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Selfreport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Případně, zda se respondent dozvěděl o trestném činu jiným způsobem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192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40060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všech druhů kriminality je vyšší než registrovaná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l.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se liší podle jednotlivých druhů kriminality (více u domácího násilí, sexuálních motivů mezi rodinnými příslušníky, zneužívání dětí, drogová k., organizovaný zločin, hospodářská k.)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latence je zpravidla vyšší u méně závažných  majetkových trestných činů 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vyšší četností  trestní činnosti se zvyšuje pravděpodobnost policejní registrace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Ženy se dopouštějí trestné činnosti méně často než muži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Existuje vysoká míra l.k. u dětí a mládeže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192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Neměnný poměr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Sčítací vztah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Žádný zvláštní poměr</a:t>
            </a:r>
          </a:p>
          <a:p>
            <a:pPr>
              <a:buNone/>
            </a:pPr>
            <a:endParaRPr lang="cs-CZ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Názory na vztah latentní a registrované kriminality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4" descr="scan1.jpg"/>
          <p:cNvPicPr>
            <a:picLocks noChangeAspect="1"/>
          </p:cNvPicPr>
          <p:nvPr/>
        </p:nvPicPr>
        <p:blipFill>
          <a:blip r:embed="rId2" cstate="print">
            <a:lum bright="-10000" contrast="10000"/>
          </a:blip>
          <a:stretch>
            <a:fillRect/>
          </a:stretch>
        </p:blipFill>
        <p:spPr>
          <a:xfrm>
            <a:off x="971600" y="2996952"/>
            <a:ext cx="7199945" cy="371887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2-10% registrovaných trestných činů zjistí policie vlastní činností =&gt; veliký vliv má ochota obětí případně jiných osob trestný čin oznamovat</a:t>
            </a:r>
          </a:p>
          <a:p>
            <a:r>
              <a:rPr lang="cs-CZ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Objasněnost registrované kriminality</a:t>
            </a:r>
          </a:p>
          <a:p>
            <a:r>
              <a:rPr lang="cs-CZ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Důvěra obyvatel v policii</a:t>
            </a:r>
          </a:p>
          <a:p>
            <a:r>
              <a:rPr lang="cs-CZ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Představa pachatele o tom, jak vysoké je riziko neúspěchu (oznámení a dopadení)</a:t>
            </a:r>
            <a:endParaRPr lang="cs-CZ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4494</TotalTime>
  <Words>949</Words>
  <Application>Microsoft Office PowerPoint</Application>
  <PresentationFormat>Předvádění na obrazovce (4:3)</PresentationFormat>
  <Paragraphs>100</Paragraphs>
  <Slides>14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Papír</vt:lpstr>
      <vt:lpstr>Stav, struktura a dynamika kriminality</vt:lpstr>
      <vt:lpstr>Snímek 2</vt:lpstr>
      <vt:lpstr>Kriminální fenomenologie</vt:lpstr>
      <vt:lpstr>Latentní kriminalita</vt:lpstr>
      <vt:lpstr>Latentní kriminalita</vt:lpstr>
      <vt:lpstr>Latentní kriminalita</vt:lpstr>
      <vt:lpstr>Latentní kriminalita</vt:lpstr>
      <vt:lpstr>Názory na vztah latentní a registrované kriminality</vt:lpstr>
      <vt:lpstr>Snímek 9</vt:lpstr>
      <vt:lpstr>Objasněnost</vt:lpstr>
      <vt:lpstr>Zdroje informací o kriminalitě </vt:lpstr>
      <vt:lpstr>Zdroje informací o kriminalitě </vt:lpstr>
      <vt:lpstr>Struktura a dynamika registrované kriminality a vývoj trestní politiky na území ČR po roce 1989</vt:lpstr>
      <vt:lpstr>Stav, struktura a dynamika kriminality v mezinárodním srovnání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Stav, struktura a dynamika kriminality</dc:title>
  <dc:creator>Čihounková</dc:creator>
  <cp:lastModifiedBy>Čihounková</cp:lastModifiedBy>
  <cp:revision>60</cp:revision>
  <dcterms:created xsi:type="dcterms:W3CDTF">2011-02-09T09:09:21Z</dcterms:created>
  <dcterms:modified xsi:type="dcterms:W3CDTF">2011-03-22T13:52:31Z</dcterms:modified>
</cp:coreProperties>
</file>