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47813" y="404813"/>
            <a:ext cx="6081712" cy="1485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2" name="Nadpis 1"/>
          <p:cNvSpPr>
            <a:spLocks noGrp="1"/>
          </p:cNvSpPr>
          <p:nvPr>
            <p:ph type="ctrTitle"/>
          </p:nvPr>
        </p:nvSpPr>
        <p:spPr>
          <a:xfrm>
            <a:off x="685800" y="2130425"/>
            <a:ext cx="7772400" cy="1470025"/>
          </a:xfrm>
        </p:spPr>
        <p:txBody>
          <a:body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5" name="Zástupný symbol pro datum 3"/>
          <p:cNvSpPr>
            <a:spLocks noGrp="1"/>
          </p:cNvSpPr>
          <p:nvPr>
            <p:ph type="dt" sz="half" idx="10"/>
          </p:nvPr>
        </p:nvSpPr>
        <p:spPr/>
        <p:txBody>
          <a:bodyPr/>
          <a:lstStyle>
            <a:lvl1pPr>
              <a:defRPr/>
            </a:lvl1pPr>
          </a:lstStyle>
          <a:p>
            <a:pPr>
              <a:defRPr/>
            </a:pPr>
            <a:fld id="{B8CDEAF4-4ECD-4936-843E-A35D8D579FA9}" type="datetimeFigureOut">
              <a:rPr lang="cs-CZ"/>
              <a:pPr>
                <a:defRPr/>
              </a:pPr>
              <a:t>1.4.2012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FFC65BF-854E-4F60-A90A-317C9B75FCEE}" type="slidenum">
              <a:rPr lang="cs-CZ"/>
              <a:pPr>
                <a:defRPr/>
              </a:pPr>
              <a:t>‹#›</a:t>
            </a:fld>
            <a:endParaRPr lang="cs-CZ"/>
          </a:p>
        </p:txBody>
      </p:sp>
    </p:spTree>
    <p:extLst>
      <p:ext uri="{BB962C8B-B14F-4D97-AF65-F5344CB8AC3E}">
        <p14:creationId xmlns:p14="http://schemas.microsoft.com/office/powerpoint/2010/main" val="392806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ek s titulkem">
    <p:spTree>
      <p:nvGrpSpPr>
        <p:cNvPr id="1" name=""/>
        <p:cNvGrpSpPr/>
        <p:nvPr/>
      </p:nvGrpSpPr>
      <p:grpSpPr>
        <a:xfrm>
          <a:off x="0" y="0"/>
          <a:ext cx="0" cy="0"/>
          <a:chOff x="0" y="0"/>
          <a:chExt cx="0" cy="0"/>
        </a:xfrm>
      </p:grpSpPr>
      <p:pic>
        <p:nvPicPr>
          <p:cNvPr id="3" name="Obrázek 6" descr="OPVK_hor_zakladni_logolink_RGB_cz.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47813" y="260350"/>
            <a:ext cx="576103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ástupný symbol pro text 10"/>
          <p:cNvSpPr>
            <a:spLocks noGrp="1"/>
          </p:cNvSpPr>
          <p:nvPr>
            <p:ph type="body" sz="quarter" idx="13"/>
          </p:nvPr>
        </p:nvSpPr>
        <p:spPr>
          <a:xfrm>
            <a:off x="468313" y="1556792"/>
            <a:ext cx="8135937" cy="4464596"/>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4"/>
          <p:cNvSpPr>
            <a:spLocks noGrp="1"/>
          </p:cNvSpPr>
          <p:nvPr>
            <p:ph type="dt" sz="half" idx="14"/>
          </p:nvPr>
        </p:nvSpPr>
        <p:spPr/>
        <p:txBody>
          <a:bodyPr/>
          <a:lstStyle>
            <a:lvl1pPr>
              <a:defRPr/>
            </a:lvl1pPr>
          </a:lstStyle>
          <a:p>
            <a:pPr>
              <a:defRPr/>
            </a:pPr>
            <a:fld id="{634D70D9-02A7-4D92-AF42-99D707A6E659}" type="datetimeFigureOut">
              <a:rPr lang="cs-CZ"/>
              <a:pPr>
                <a:defRPr/>
              </a:pPr>
              <a:t>1.4.2012</a:t>
            </a:fld>
            <a:endParaRPr lang="cs-CZ"/>
          </a:p>
        </p:txBody>
      </p:sp>
      <p:sp>
        <p:nvSpPr>
          <p:cNvPr id="5" name="Zástupný symbol pro zápatí 5"/>
          <p:cNvSpPr>
            <a:spLocks noGrp="1"/>
          </p:cNvSpPr>
          <p:nvPr>
            <p:ph type="ftr" sz="quarter" idx="15"/>
          </p:nvPr>
        </p:nvSpPr>
        <p:spPr/>
        <p:txBody>
          <a:bodyPr/>
          <a:lstStyle>
            <a:lvl1pPr>
              <a:defRPr/>
            </a:lvl1pPr>
          </a:lstStyle>
          <a:p>
            <a:pPr>
              <a:defRPr/>
            </a:pPr>
            <a:endParaRPr lang="cs-CZ"/>
          </a:p>
        </p:txBody>
      </p:sp>
      <p:sp>
        <p:nvSpPr>
          <p:cNvPr id="6" name="Zástupný symbol pro číslo snímku 6"/>
          <p:cNvSpPr>
            <a:spLocks noGrp="1"/>
          </p:cNvSpPr>
          <p:nvPr>
            <p:ph type="sldNum" sz="quarter" idx="16"/>
          </p:nvPr>
        </p:nvSpPr>
        <p:spPr/>
        <p:txBody>
          <a:bodyPr/>
          <a:lstStyle>
            <a:lvl1pPr>
              <a:defRPr/>
            </a:lvl1pPr>
          </a:lstStyle>
          <a:p>
            <a:pPr>
              <a:defRPr/>
            </a:pPr>
            <a:fld id="{9F6F3C65-279C-414E-9491-437F3C98C9DA}" type="slidenum">
              <a:rPr lang="cs-CZ"/>
              <a:pPr>
                <a:defRPr/>
              </a:pPr>
              <a:t>‹#›</a:t>
            </a:fld>
            <a:endParaRPr lang="cs-CZ"/>
          </a:p>
        </p:txBody>
      </p:sp>
    </p:spTree>
    <p:extLst>
      <p:ext uri="{BB962C8B-B14F-4D97-AF65-F5344CB8AC3E}">
        <p14:creationId xmlns:p14="http://schemas.microsoft.com/office/powerpoint/2010/main" val="4280203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6A708264-A66D-4BC3-9603-A7768FA6C1EF}" type="datetimeFigureOut">
              <a:rPr lang="cs-CZ"/>
              <a:pPr>
                <a:defRPr/>
              </a:pPr>
              <a:t>1.4.2012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F5DFB36-716E-48E1-8E94-6B0E64A86B4F}" type="slidenum">
              <a:rPr lang="cs-CZ"/>
              <a:pPr>
                <a:defRPr/>
              </a:pPr>
              <a:t>‹#›</a:t>
            </a:fld>
            <a:endParaRPr lang="cs-CZ"/>
          </a:p>
        </p:txBody>
      </p:sp>
    </p:spTree>
    <p:extLst>
      <p:ext uri="{BB962C8B-B14F-4D97-AF65-F5344CB8AC3E}">
        <p14:creationId xmlns:p14="http://schemas.microsoft.com/office/powerpoint/2010/main" val="422352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F2AE76F-F2E0-4C39-BE12-7A3E94BC1F8E}" type="datetimeFigureOut">
              <a:rPr lang="cs-CZ"/>
              <a:pPr>
                <a:defRPr/>
              </a:pPr>
              <a:t>1.4.2012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7D81D57-9B00-44C9-949A-07CF059F7595}" type="slidenum">
              <a:rPr lang="cs-CZ"/>
              <a:pPr>
                <a:defRPr/>
              </a:pPr>
              <a:t>‹#›</a:t>
            </a:fld>
            <a:endParaRPr lang="cs-CZ"/>
          </a:p>
        </p:txBody>
      </p:sp>
    </p:spTree>
    <p:extLst>
      <p:ext uri="{BB962C8B-B14F-4D97-AF65-F5344CB8AC3E}">
        <p14:creationId xmlns:p14="http://schemas.microsoft.com/office/powerpoint/2010/main" val="2821208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Obrázek s titulkem">
    <p:spTree>
      <p:nvGrpSpPr>
        <p:cNvPr id="1" name=""/>
        <p:cNvGrpSpPr/>
        <p:nvPr/>
      </p:nvGrpSpPr>
      <p:grpSpPr>
        <a:xfrm>
          <a:off x="0" y="0"/>
          <a:ext cx="0" cy="0"/>
          <a:chOff x="0" y="0"/>
          <a:chExt cx="0" cy="0"/>
        </a:xfrm>
      </p:grpSpPr>
      <p:pic>
        <p:nvPicPr>
          <p:cNvPr id="3" name="Obrázek 6" descr="OPVK_hor_zakladni_logolink_RGB_cz.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47813" y="260350"/>
            <a:ext cx="576103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ástupný symbol pro text 10"/>
          <p:cNvSpPr>
            <a:spLocks noGrp="1"/>
          </p:cNvSpPr>
          <p:nvPr>
            <p:ph type="body" sz="quarter" idx="13"/>
          </p:nvPr>
        </p:nvSpPr>
        <p:spPr>
          <a:xfrm>
            <a:off x="468313" y="1556792"/>
            <a:ext cx="8135937" cy="4464596"/>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4"/>
          <p:cNvSpPr>
            <a:spLocks noGrp="1"/>
          </p:cNvSpPr>
          <p:nvPr>
            <p:ph type="dt" sz="half" idx="14"/>
          </p:nvPr>
        </p:nvSpPr>
        <p:spPr/>
        <p:txBody>
          <a:bodyPr/>
          <a:lstStyle>
            <a:lvl1pPr>
              <a:defRPr/>
            </a:lvl1pPr>
          </a:lstStyle>
          <a:p>
            <a:pPr>
              <a:defRPr/>
            </a:pPr>
            <a:fld id="{2E99AB95-C8EE-42C1-BE8D-A7704CD471A3}" type="datetimeFigureOut">
              <a:rPr lang="cs-CZ"/>
              <a:pPr>
                <a:defRPr/>
              </a:pPr>
              <a:t>1.4.2012</a:t>
            </a:fld>
            <a:endParaRPr lang="cs-CZ"/>
          </a:p>
        </p:txBody>
      </p:sp>
      <p:sp>
        <p:nvSpPr>
          <p:cNvPr id="5" name="Zástupný symbol pro zápatí 5"/>
          <p:cNvSpPr>
            <a:spLocks noGrp="1"/>
          </p:cNvSpPr>
          <p:nvPr>
            <p:ph type="ftr" sz="quarter" idx="15"/>
          </p:nvPr>
        </p:nvSpPr>
        <p:spPr/>
        <p:txBody>
          <a:bodyPr/>
          <a:lstStyle>
            <a:lvl1pPr>
              <a:defRPr/>
            </a:lvl1pPr>
          </a:lstStyle>
          <a:p>
            <a:pPr>
              <a:defRPr/>
            </a:pPr>
            <a:endParaRPr lang="cs-CZ"/>
          </a:p>
        </p:txBody>
      </p:sp>
      <p:sp>
        <p:nvSpPr>
          <p:cNvPr id="6" name="Zástupný symbol pro číslo snímku 6"/>
          <p:cNvSpPr>
            <a:spLocks noGrp="1"/>
          </p:cNvSpPr>
          <p:nvPr>
            <p:ph type="sldNum" sz="quarter" idx="16"/>
          </p:nvPr>
        </p:nvSpPr>
        <p:spPr/>
        <p:txBody>
          <a:bodyPr/>
          <a:lstStyle>
            <a:lvl1pPr>
              <a:defRPr/>
            </a:lvl1pPr>
          </a:lstStyle>
          <a:p>
            <a:pPr>
              <a:defRPr/>
            </a:pPr>
            <a:fld id="{E1A8CA1C-8821-44D9-8CAE-F818C78A349B}" type="slidenum">
              <a:rPr lang="cs-CZ"/>
              <a:pPr>
                <a:defRPr/>
              </a:pPr>
              <a:t>‹#›</a:t>
            </a:fld>
            <a:endParaRPr lang="cs-CZ"/>
          </a:p>
        </p:txBody>
      </p:sp>
    </p:spTree>
    <p:extLst>
      <p:ext uri="{BB962C8B-B14F-4D97-AF65-F5344CB8AC3E}">
        <p14:creationId xmlns:p14="http://schemas.microsoft.com/office/powerpoint/2010/main" val="721042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E26C2E2B-BD63-43D8-B797-2569C4657454}" type="datetimeFigureOut">
              <a:rPr lang="cs-CZ"/>
              <a:pPr>
                <a:defRPr/>
              </a:pPr>
              <a:t>1.4.2012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CC28BC7E-5CF6-4116-9A40-CAC9CDE67C2E}" type="slidenum">
              <a:rPr lang="cs-CZ"/>
              <a:pPr>
                <a:defRPr/>
              </a:pPr>
              <a:t>‹#›</a:t>
            </a:fld>
            <a:endParaRPr lang="cs-CZ"/>
          </a:p>
        </p:txBody>
      </p:sp>
    </p:spTree>
    <p:extLst>
      <p:ext uri="{BB962C8B-B14F-4D97-AF65-F5344CB8AC3E}">
        <p14:creationId xmlns:p14="http://schemas.microsoft.com/office/powerpoint/2010/main" val="258557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Obrázek s titulkem">
    <p:spTree>
      <p:nvGrpSpPr>
        <p:cNvPr id="1" name=""/>
        <p:cNvGrpSpPr/>
        <p:nvPr/>
      </p:nvGrpSpPr>
      <p:grpSpPr>
        <a:xfrm>
          <a:off x="0" y="0"/>
          <a:ext cx="0" cy="0"/>
          <a:chOff x="0" y="0"/>
          <a:chExt cx="0" cy="0"/>
        </a:xfrm>
      </p:grpSpPr>
      <p:pic>
        <p:nvPicPr>
          <p:cNvPr id="3" name="Obrázek 6" descr="OPVK_hor_zakladni_logolink_RGB_cz.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47813" y="260350"/>
            <a:ext cx="576103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Zástupný symbol pro text 10"/>
          <p:cNvSpPr>
            <a:spLocks noGrp="1"/>
          </p:cNvSpPr>
          <p:nvPr>
            <p:ph type="body" sz="quarter" idx="13"/>
          </p:nvPr>
        </p:nvSpPr>
        <p:spPr>
          <a:xfrm>
            <a:off x="468313" y="1556792"/>
            <a:ext cx="8135937" cy="4464596"/>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4"/>
          <p:cNvSpPr>
            <a:spLocks noGrp="1"/>
          </p:cNvSpPr>
          <p:nvPr>
            <p:ph type="dt" sz="half" idx="14"/>
          </p:nvPr>
        </p:nvSpPr>
        <p:spPr/>
        <p:txBody>
          <a:bodyPr/>
          <a:lstStyle>
            <a:lvl1pPr>
              <a:defRPr/>
            </a:lvl1pPr>
          </a:lstStyle>
          <a:p>
            <a:pPr>
              <a:defRPr/>
            </a:pPr>
            <a:fld id="{5E221887-9DA6-421C-8968-2AAD321E1384}" type="datetimeFigureOut">
              <a:rPr lang="cs-CZ"/>
              <a:pPr>
                <a:defRPr/>
              </a:pPr>
              <a:t>1.4.2012</a:t>
            </a:fld>
            <a:endParaRPr lang="cs-CZ"/>
          </a:p>
        </p:txBody>
      </p:sp>
      <p:sp>
        <p:nvSpPr>
          <p:cNvPr id="5" name="Zástupný symbol pro zápatí 5"/>
          <p:cNvSpPr>
            <a:spLocks noGrp="1"/>
          </p:cNvSpPr>
          <p:nvPr>
            <p:ph type="ftr" sz="quarter" idx="15"/>
          </p:nvPr>
        </p:nvSpPr>
        <p:spPr/>
        <p:txBody>
          <a:bodyPr/>
          <a:lstStyle>
            <a:lvl1pPr>
              <a:defRPr/>
            </a:lvl1pPr>
          </a:lstStyle>
          <a:p>
            <a:pPr>
              <a:defRPr/>
            </a:pPr>
            <a:endParaRPr lang="cs-CZ"/>
          </a:p>
        </p:txBody>
      </p:sp>
      <p:sp>
        <p:nvSpPr>
          <p:cNvPr id="6" name="Zástupný symbol pro číslo snímku 6"/>
          <p:cNvSpPr>
            <a:spLocks noGrp="1"/>
          </p:cNvSpPr>
          <p:nvPr>
            <p:ph type="sldNum" sz="quarter" idx="16"/>
          </p:nvPr>
        </p:nvSpPr>
        <p:spPr/>
        <p:txBody>
          <a:bodyPr/>
          <a:lstStyle>
            <a:lvl1pPr>
              <a:defRPr/>
            </a:lvl1pPr>
          </a:lstStyle>
          <a:p>
            <a:pPr>
              <a:defRPr/>
            </a:pPr>
            <a:fld id="{7E7352ED-AB82-44AB-86C7-10135A6BFADB}" type="slidenum">
              <a:rPr lang="cs-CZ"/>
              <a:pPr>
                <a:defRPr/>
              </a:pPr>
              <a:t>‹#›</a:t>
            </a:fld>
            <a:endParaRPr lang="cs-CZ"/>
          </a:p>
        </p:txBody>
      </p:sp>
    </p:spTree>
    <p:extLst>
      <p:ext uri="{BB962C8B-B14F-4D97-AF65-F5344CB8AC3E}">
        <p14:creationId xmlns:p14="http://schemas.microsoft.com/office/powerpoint/2010/main" val="725025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BE6B87BA-6DFE-4C83-80D3-B93487627EC6}" type="datetimeFigureOut">
              <a:rPr lang="cs-CZ"/>
              <a:pPr>
                <a:defRPr/>
              </a:pPr>
              <a:t>1.4.2012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CB702C49-A828-4433-A8FA-B49B1DC2C434}" type="slidenum">
              <a:rPr lang="cs-CZ"/>
              <a:pPr>
                <a:defRPr/>
              </a:pPr>
              <a:t>‹#›</a:t>
            </a:fld>
            <a:endParaRPr lang="cs-CZ"/>
          </a:p>
        </p:txBody>
      </p:sp>
    </p:spTree>
    <p:extLst>
      <p:ext uri="{BB962C8B-B14F-4D97-AF65-F5344CB8AC3E}">
        <p14:creationId xmlns:p14="http://schemas.microsoft.com/office/powerpoint/2010/main" val="2664396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5D57B3F1-8E22-4618-9A94-F40AD153FB28}" type="datetimeFigureOut">
              <a:rPr lang="cs-CZ"/>
              <a:pPr>
                <a:defRPr/>
              </a:pPr>
              <a:t>1.4.2012</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B5152C0-267B-4C66-816F-9A31873A4127}" type="slidenum">
              <a:rPr lang="cs-CZ"/>
              <a:pPr>
                <a:defRPr/>
              </a:pPr>
              <a:t>‹#›</a:t>
            </a:fld>
            <a:endParaRPr lang="cs-CZ"/>
          </a:p>
        </p:txBody>
      </p:sp>
    </p:spTree>
    <p:extLst>
      <p:ext uri="{BB962C8B-B14F-4D97-AF65-F5344CB8AC3E}">
        <p14:creationId xmlns:p14="http://schemas.microsoft.com/office/powerpoint/2010/main" val="3732044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6E8D7F2B-0ADE-41B9-982E-C3C8E112BB92}" type="datetimeFigureOut">
              <a:rPr lang="cs-CZ"/>
              <a:pPr>
                <a:defRPr/>
              </a:pPr>
              <a:t>1.4.2012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1AB31784-2372-4D94-862A-57D920008EC4}" type="slidenum">
              <a:rPr lang="cs-CZ"/>
              <a:pPr>
                <a:defRPr/>
              </a:pPr>
              <a:t>‹#›</a:t>
            </a:fld>
            <a:endParaRPr lang="cs-CZ"/>
          </a:p>
        </p:txBody>
      </p:sp>
    </p:spTree>
    <p:extLst>
      <p:ext uri="{BB962C8B-B14F-4D97-AF65-F5344CB8AC3E}">
        <p14:creationId xmlns:p14="http://schemas.microsoft.com/office/powerpoint/2010/main" val="3471483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A23DF3D9-B257-406E-B04B-ABA02EB74C50}" type="datetimeFigureOut">
              <a:rPr lang="cs-CZ"/>
              <a:pPr>
                <a:defRPr/>
              </a:pPr>
              <a:t>1.4.2012</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B49379-D6AB-44BA-9E6D-D547DD7E13BE}" type="slidenum">
              <a:rPr lang="cs-CZ"/>
              <a:pPr>
                <a:defRPr/>
              </a:pPr>
              <a:t>‹#›</a:t>
            </a:fld>
            <a:endParaRPr lang="cs-CZ"/>
          </a:p>
        </p:txBody>
      </p:sp>
    </p:spTree>
    <p:extLst>
      <p:ext uri="{BB962C8B-B14F-4D97-AF65-F5344CB8AC3E}">
        <p14:creationId xmlns:p14="http://schemas.microsoft.com/office/powerpoint/2010/main" val="85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169F9418-384F-462F-93C7-AA670B51398A}" type="datetimeFigureOut">
              <a:rPr lang="cs-CZ"/>
              <a:pPr>
                <a:defRPr/>
              </a:pPr>
              <a:t>1.4.2012</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DF580EAB-2833-4F5E-A685-B204DEE3A393}" type="slidenum">
              <a:rPr lang="cs-CZ"/>
              <a:pPr>
                <a:defRPr/>
              </a:pPr>
              <a:t>‹#›</a:t>
            </a:fld>
            <a:endParaRPr lang="cs-CZ"/>
          </a:p>
        </p:txBody>
      </p:sp>
    </p:spTree>
    <p:extLst>
      <p:ext uri="{BB962C8B-B14F-4D97-AF65-F5344CB8AC3E}">
        <p14:creationId xmlns:p14="http://schemas.microsoft.com/office/powerpoint/2010/main" val="1135974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E0E7B627-CD39-474F-84B5-921518CE8773}" type="datetimeFigureOut">
              <a:rPr lang="cs-CZ"/>
              <a:pPr>
                <a:defRPr/>
              </a:pPr>
              <a:t>1.4.2012</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5019D418-66DA-46FD-AADF-25B6F09FCB98}" type="slidenum">
              <a:rPr lang="cs-CZ"/>
              <a:pPr>
                <a:defRPr/>
              </a:pPr>
              <a:t>‹#›</a:t>
            </a:fld>
            <a:endParaRPr lang="cs-CZ"/>
          </a:p>
        </p:txBody>
      </p:sp>
    </p:spTree>
    <p:extLst>
      <p:ext uri="{BB962C8B-B14F-4D97-AF65-F5344CB8AC3E}">
        <p14:creationId xmlns:p14="http://schemas.microsoft.com/office/powerpoint/2010/main" val="3845329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6CB2A6FA-3393-48D7-8946-7AC6AD0F0374}" type="datetimeFigureOut">
              <a:rPr lang="cs-CZ"/>
              <a:pPr>
                <a:defRPr/>
              </a:pPr>
              <a:t>1.4.2012</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5FEE06DD-30EA-41AB-A8D7-4D83D7EC79D5}" type="slidenum">
              <a:rPr lang="cs-CZ"/>
              <a:pPr>
                <a:defRPr/>
              </a:pPr>
              <a:t>‹#›</a:t>
            </a:fld>
            <a:endParaRPr lang="cs-CZ"/>
          </a:p>
        </p:txBody>
      </p:sp>
    </p:spTree>
    <p:extLst>
      <p:ext uri="{BB962C8B-B14F-4D97-AF65-F5344CB8AC3E}">
        <p14:creationId xmlns:p14="http://schemas.microsoft.com/office/powerpoint/2010/main" val="129545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C4DD08A-A3C1-471E-A4C9-7BE555A92AE0}" type="datetimeFigureOut">
              <a:rPr lang="cs-CZ"/>
              <a:pPr>
                <a:defRPr/>
              </a:pPr>
              <a:t>1.4.2012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A42E28A-DEA1-4F98-9B36-0B75061B3D9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79" r:id="rId3"/>
    <p:sldLayoutId id="2147483680" r:id="rId4"/>
    <p:sldLayoutId id="2147483681" r:id="rId5"/>
    <p:sldLayoutId id="2147483682" r:id="rId6"/>
    <p:sldLayoutId id="2147483683" r:id="rId7"/>
    <p:sldLayoutId id="2147483684" r:id="rId8"/>
    <p:sldLayoutId id="2147483685" r:id="rId9"/>
    <p:sldLayoutId id="2147483691" r:id="rId10"/>
    <p:sldLayoutId id="2147483686" r:id="rId11"/>
    <p:sldLayoutId id="2147483687" r:id="rId12"/>
    <p:sldLayoutId id="2147483692" r:id="rId13"/>
    <p:sldLayoutId id="2147483688" r:id="rId1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pPr eaLnBrk="1" hangingPunct="1">
              <a:defRPr/>
            </a:pPr>
            <a:endParaRPr lang="cs-CZ"/>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1745819"/>
            <a:ext cx="7416824" cy="4958677"/>
          </a:xfrm>
          <a:prstGeom prst="rect">
            <a:avLst/>
          </a:prstGeom>
        </p:spPr>
      </p:pic>
      <p:sp>
        <p:nvSpPr>
          <p:cNvPr id="4" name="Nadpis 3"/>
          <p:cNvSpPr>
            <a:spLocks noGrp="1"/>
          </p:cNvSpPr>
          <p:nvPr>
            <p:ph type="ctrTitle"/>
          </p:nvPr>
        </p:nvSpPr>
        <p:spPr>
          <a:xfrm>
            <a:off x="143508" y="1412776"/>
            <a:ext cx="8928992" cy="3458815"/>
          </a:xfrm>
        </p:spPr>
        <p:txBody>
          <a:bodyPr/>
          <a:lstStyle/>
          <a:p>
            <a:r>
              <a:rPr lang="cs-CZ" sz="5100" dirty="0" smtClean="0"/>
              <a:t>Řízení rozhodcovského týmu– </a:t>
            </a:r>
            <a:r>
              <a:rPr lang="cs-CZ" sz="5100" dirty="0" smtClean="0"/>
              <a:t>Optimální poziční </a:t>
            </a:r>
            <a:r>
              <a:rPr lang="cs-CZ" sz="5100" dirty="0"/>
              <a:t>postavení rozhodčího </a:t>
            </a:r>
            <a:r>
              <a:rPr lang="cs-CZ" sz="5100" dirty="0" smtClean="0"/>
              <a:t>v průběhu utkání II.</a:t>
            </a:r>
            <a:r>
              <a:rPr lang="cs-CZ" sz="5100" dirty="0"/>
              <a:t/>
            </a:r>
            <a:br>
              <a:rPr lang="cs-CZ" sz="5100" dirty="0"/>
            </a:br>
            <a:endParaRPr lang="cs-CZ" sz="5100" dirty="0"/>
          </a:p>
        </p:txBody>
      </p:sp>
      <p:sp>
        <p:nvSpPr>
          <p:cNvPr id="5" name="TextovéPole 4"/>
          <p:cNvSpPr txBox="1"/>
          <p:nvPr/>
        </p:nvSpPr>
        <p:spPr>
          <a:xfrm>
            <a:off x="1043608" y="4223700"/>
            <a:ext cx="6984776" cy="1938992"/>
          </a:xfrm>
          <a:prstGeom prst="rect">
            <a:avLst/>
          </a:prstGeom>
          <a:noFill/>
        </p:spPr>
        <p:txBody>
          <a:bodyPr wrap="square" rtlCol="0">
            <a:spAutoFit/>
          </a:bodyPr>
          <a:lstStyle/>
          <a:p>
            <a:r>
              <a:rPr lang="cs-CZ" sz="2400" dirty="0"/>
              <a:t>Domnívám se, že většina z Vás je tu proto, že se hodlá věnovat činnosti RO na co možná nejvyšší úrovni, takže dnešní přednášku zaměříme spíše na situace a případy, které mohou nastat na vyšší a i mezinárodní úrovni.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DIAGONÁLA</a:t>
            </a:r>
          </a:p>
          <a:p>
            <a:pPr lvl="0"/>
            <a:r>
              <a:rPr lang="cs-CZ" dirty="0" smtClean="0"/>
              <a:t>Ale </a:t>
            </a:r>
            <a:r>
              <a:rPr lang="cs-CZ" dirty="0"/>
              <a:t>zpět do reality. RO by měl vybočovat z tzv. diagonály, pokud si to vývoj herních situací vyžaduje. Tzn., jak již bylo uvedeno, měl by porozumět potřebám hry a pohybovat se efektivně. RO by měl rozeznat hráčův úmysl, kam bude případný dlouhý míč směřovat a již dopředu se tím směrem přesouvat.  </a:t>
            </a:r>
          </a:p>
        </p:txBody>
      </p:sp>
    </p:spTree>
    <p:extLst>
      <p:ext uri="{BB962C8B-B14F-4D97-AF65-F5344CB8AC3E}">
        <p14:creationId xmlns:p14="http://schemas.microsoft.com/office/powerpoint/2010/main" val="397837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HRÁČSKÉ ZKUŠENOSTI</a:t>
            </a:r>
          </a:p>
          <a:p>
            <a:pPr lvl="0"/>
            <a:r>
              <a:rPr lang="cs-CZ" dirty="0" smtClean="0"/>
              <a:t>Pak </a:t>
            </a:r>
            <a:r>
              <a:rPr lang="cs-CZ" dirty="0"/>
              <a:t>se zpravidla nestane, že se RO nestihne přesunout tak, jak to situace vyžaduje. Proto bývá dobré, když má RO určité hráčské zkušenosti.  </a:t>
            </a:r>
          </a:p>
        </p:txBody>
      </p:sp>
    </p:spTree>
    <p:extLst>
      <p:ext uri="{BB962C8B-B14F-4D97-AF65-F5344CB8AC3E}">
        <p14:creationId xmlns:p14="http://schemas.microsoft.com/office/powerpoint/2010/main" val="473962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HERNÍ VARIANTY</a:t>
            </a:r>
          </a:p>
          <a:p>
            <a:pPr lvl="0"/>
            <a:r>
              <a:rPr lang="cs-CZ" dirty="0" smtClean="0"/>
              <a:t>Schopnost </a:t>
            </a:r>
            <a:r>
              <a:rPr lang="cs-CZ" dirty="0"/>
              <a:t>RO porozumět herním systémům a taktice je pro RO velmi prospěšná pro získání efektivního postavení. Např., pokud mužstvo hraje v hluboké defenzívě a má vysunutého jen jednoho útočníka, není potřeba, aby RO vybíhal do „široké diagonály“, protože se zpravidla v tomto prostoru příliš hrát nebude.   </a:t>
            </a:r>
          </a:p>
        </p:txBody>
      </p:sp>
    </p:spTree>
    <p:extLst>
      <p:ext uri="{BB962C8B-B14F-4D97-AF65-F5344CB8AC3E}">
        <p14:creationId xmlns:p14="http://schemas.microsoft.com/office/powerpoint/2010/main" val="173335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sz="2800" u="sng" dirty="0" smtClean="0"/>
              <a:t>ČTENÍ HRY</a:t>
            </a:r>
          </a:p>
          <a:p>
            <a:pPr lvl="0"/>
            <a:r>
              <a:rPr lang="cs-CZ" sz="2800" dirty="0" smtClean="0"/>
              <a:t>Tyto </a:t>
            </a:r>
            <a:r>
              <a:rPr lang="cs-CZ" sz="2800" dirty="0"/>
              <a:t>znalosti umožňují RO snadněji kontrolovat hru. Např. mužstvo hraje velmi ofenzivně a snaží se zoufale zvrátit ke konci utkání nepříznivý stav. Pět nebo šest jeho hráčů operuje na tzv. „ofsajd lajně“. V takovém případě má RO pohyb velmi ztížený a musí se rozhodnout, kam se přesune ve zlomku vteřiny, protože prostor bývá přehuštěný a obvykle se souboje odehrávají na hranici PÚ nebo i uvnitř. Většinou se jedná o nakopávané míče na osvědčené hlavičkáře, a všichni víme, co se v takových soubojích děje</a:t>
            </a:r>
            <a:r>
              <a:rPr lang="cs-CZ" sz="2800" dirty="0" smtClean="0"/>
              <a:t>…</a:t>
            </a:r>
            <a:endParaRPr lang="cs-CZ" dirty="0"/>
          </a:p>
          <a:p>
            <a:endParaRPr lang="cs-CZ" dirty="0"/>
          </a:p>
        </p:txBody>
      </p:sp>
    </p:spTree>
    <p:extLst>
      <p:ext uri="{BB962C8B-B14F-4D97-AF65-F5344CB8AC3E}">
        <p14:creationId xmlns:p14="http://schemas.microsoft.com/office/powerpoint/2010/main" val="71180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lvl="0" indent="0" algn="ctr">
              <a:buNone/>
            </a:pPr>
            <a:r>
              <a:rPr lang="cs-CZ" u="sng" dirty="0" smtClean="0"/>
              <a:t>POHLED KOUČE</a:t>
            </a:r>
          </a:p>
          <a:p>
            <a:pPr lvl="0"/>
            <a:r>
              <a:rPr lang="cs-CZ" dirty="0" smtClean="0"/>
              <a:t>Na </a:t>
            </a:r>
            <a:r>
              <a:rPr lang="cs-CZ" dirty="0"/>
              <a:t>semináře RO v zahraničí bývají zváni TOP trenéři a manažeři, kteří přednášejí herní systémy a různé taktické varianty, což dává RO možnost získávat v této oblasti nové poznatky a usnadnit jim práci na HP. Před lety i v Česku byly podobné příklady, když na seminářích přednášel např. Werner Lička. </a:t>
            </a:r>
          </a:p>
        </p:txBody>
      </p:sp>
    </p:spTree>
    <p:extLst>
      <p:ext uri="{BB962C8B-B14F-4D97-AF65-F5344CB8AC3E}">
        <p14:creationId xmlns:p14="http://schemas.microsoft.com/office/powerpoint/2010/main" val="2883451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RYCHLOST ROZHODNUTÍ</a:t>
            </a:r>
          </a:p>
          <a:p>
            <a:pPr lvl="0"/>
            <a:r>
              <a:rPr lang="cs-CZ" dirty="0" smtClean="0"/>
              <a:t>Schopnost </a:t>
            </a:r>
            <a:r>
              <a:rPr lang="cs-CZ" dirty="0"/>
              <a:t>RO rozhodnout rychle je velmi důležitá </a:t>
            </a:r>
            <a:r>
              <a:rPr lang="cs-CZ" dirty="0" err="1"/>
              <a:t>např</a:t>
            </a:r>
            <a:r>
              <a:rPr lang="cs-CZ" dirty="0"/>
              <a:t>: Jestliže hráč v ofsajdové pozici ovlivňuje soupeře nebo se snaží ze svého postavení získat výhodu. Přerušit hru včas nebo dát zřetelně najevo „hrajte dál“, je v těchto velmi obtížných situacích pro RO i pro AR důležitá zejména pokud dojde k docílení branky</a:t>
            </a:r>
            <a:r>
              <a:rPr lang="cs-CZ" dirty="0" smtClean="0"/>
              <a:t>…</a:t>
            </a:r>
            <a:endParaRPr lang="cs-CZ" dirty="0"/>
          </a:p>
        </p:txBody>
      </p:sp>
    </p:spTree>
    <p:extLst>
      <p:ext uri="{BB962C8B-B14F-4D97-AF65-F5344CB8AC3E}">
        <p14:creationId xmlns:p14="http://schemas.microsoft.com/office/powerpoint/2010/main" val="3685970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KOMUNIKACE</a:t>
            </a:r>
          </a:p>
          <a:p>
            <a:r>
              <a:rPr lang="cs-CZ" dirty="0" smtClean="0"/>
              <a:t>Schopnost </a:t>
            </a:r>
            <a:r>
              <a:rPr lang="cs-CZ" dirty="0"/>
              <a:t>včasné a kvalitní komunikace mezi celým rozhodcovským týmem. Jednak přes komunikační zařízení, ale i řečí těla, gesty, posunky umožní snadnější a rychlejší řešení situací. RO se spíše vyhne neočekávané reakci kolegy. (stálost rozhodcovského týmu).       </a:t>
            </a:r>
          </a:p>
        </p:txBody>
      </p:sp>
    </p:spTree>
    <p:extLst>
      <p:ext uri="{BB962C8B-B14F-4D97-AF65-F5344CB8AC3E}">
        <p14:creationId xmlns:p14="http://schemas.microsoft.com/office/powerpoint/2010/main" val="306157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7544" y="1556792"/>
            <a:ext cx="8135937" cy="4464596"/>
          </a:xfrm>
        </p:spPr>
        <p:txBody>
          <a:bodyPr/>
          <a:lstStyle/>
          <a:p>
            <a:pPr marL="0" indent="0" algn="ctr">
              <a:buNone/>
            </a:pPr>
            <a:r>
              <a:rPr lang="cs-CZ" u="sng" dirty="0" smtClean="0"/>
              <a:t>SPOLUPRÁCE</a:t>
            </a:r>
            <a:endParaRPr lang="cs-CZ" dirty="0" smtClean="0"/>
          </a:p>
          <a:p>
            <a:pPr lvl="0"/>
            <a:r>
              <a:rPr lang="cs-CZ" dirty="0" smtClean="0"/>
              <a:t>Důležitá </a:t>
            </a:r>
            <a:r>
              <a:rPr lang="cs-CZ" dirty="0"/>
              <a:t>je pro součinnost a kvalitní spolupráci při utkání předzápasová dohoda a jednoznačné rozdělení úkolů mezi rozhodcovským týmem i s ohledem na schopnosti a zkušenosti AR. RO se tak může vyhnout nejrůznějším překvapením </a:t>
            </a:r>
            <a:r>
              <a:rPr lang="cs-CZ" dirty="0" smtClean="0"/>
              <a:t>…</a:t>
            </a:r>
            <a:endParaRPr lang="cs-CZ" dirty="0"/>
          </a:p>
        </p:txBody>
      </p:sp>
    </p:spTree>
    <p:extLst>
      <p:ext uri="{BB962C8B-B14F-4D97-AF65-F5344CB8AC3E}">
        <p14:creationId xmlns:p14="http://schemas.microsoft.com/office/powerpoint/2010/main" val="227427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u="sng" dirty="0" smtClean="0"/>
              <a:t>OSOBNOST</a:t>
            </a:r>
          </a:p>
          <a:p>
            <a:r>
              <a:rPr lang="cs-CZ" dirty="0" smtClean="0"/>
              <a:t>Dalšími </a:t>
            </a:r>
            <a:r>
              <a:rPr lang="cs-CZ" dirty="0"/>
              <a:t>důležitými vlastnostmi pro RO jsou sebevědomí, sebekontrola, schopnost koncentrace po celou dobu utkání a nenápadné vystupování. RO by měl poskytovat hráčům servis, aby mohli předvést to nejlepší, co umí.    </a:t>
            </a:r>
          </a:p>
        </p:txBody>
      </p:sp>
    </p:spTree>
    <p:extLst>
      <p:ext uri="{BB962C8B-B14F-4D97-AF65-F5344CB8AC3E}">
        <p14:creationId xmlns:p14="http://schemas.microsoft.com/office/powerpoint/2010/main" val="227941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5000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text 1"/>
          <p:cNvSpPr>
            <a:spLocks noGrp="1"/>
          </p:cNvSpPr>
          <p:nvPr>
            <p:ph type="body" sz="quarter" idx="13"/>
          </p:nvPr>
        </p:nvSpPr>
        <p:spPr>
          <a:xfrm>
            <a:off x="468313" y="1557338"/>
            <a:ext cx="8135937" cy="4464050"/>
          </a:xfrm>
        </p:spPr>
        <p:txBody>
          <a:bodyPr/>
          <a:lstStyle/>
          <a:p>
            <a:pPr marL="514350" indent="-514350" eaLnBrk="1" hangingPunct="1">
              <a:buAutoNum type="arabicPeriod"/>
            </a:pPr>
            <a:r>
              <a:rPr lang="cs-CZ" u="sng" dirty="0" smtClean="0"/>
              <a:t>Příprava na utkání</a:t>
            </a:r>
          </a:p>
          <a:p>
            <a:pPr eaLnBrk="1" hangingPunct="1">
              <a:buFont typeface="Wingdings" pitchFamily="2" charset="2"/>
              <a:buChar char="q"/>
            </a:pPr>
            <a:r>
              <a:rPr lang="cs-CZ" sz="2400" dirty="0"/>
              <a:t>A. Obdržení delegace: </a:t>
            </a:r>
            <a:br>
              <a:rPr lang="cs-CZ" sz="2400" dirty="0"/>
            </a:br>
            <a:r>
              <a:rPr lang="cs-CZ" sz="2400" dirty="0"/>
              <a:t>1. kolegové </a:t>
            </a:r>
            <a:br>
              <a:rPr lang="cs-CZ" sz="2400" dirty="0"/>
            </a:br>
            <a:r>
              <a:rPr lang="cs-CZ" sz="2400" dirty="0"/>
              <a:t>2. týmy (způsob hry, klíčoví hráči, trenéři...) </a:t>
            </a:r>
            <a:br>
              <a:rPr lang="cs-CZ" sz="2400" dirty="0"/>
            </a:br>
            <a:r>
              <a:rPr lang="cs-CZ" sz="2400" dirty="0"/>
              <a:t>3. cesta, místo utkání, stadion (s dráhou, bez, očekávaná atmosféra) </a:t>
            </a:r>
            <a:br>
              <a:rPr lang="cs-CZ" sz="2400" dirty="0"/>
            </a:br>
            <a:endParaRPr lang="cs-CZ" sz="2400" dirty="0" smtClean="0"/>
          </a:p>
          <a:p>
            <a:pPr eaLnBrk="1" hangingPunct="1">
              <a:buFont typeface="Wingdings" pitchFamily="2" charset="2"/>
              <a:buChar char="q"/>
            </a:pPr>
            <a:r>
              <a:rPr lang="cs-CZ" sz="2400" dirty="0" smtClean="0"/>
              <a:t>B</a:t>
            </a:r>
            <a:r>
              <a:rPr lang="cs-CZ" sz="2400" dirty="0"/>
              <a:t>. Místo utkání </a:t>
            </a:r>
            <a:br>
              <a:rPr lang="cs-CZ" sz="2400" dirty="0"/>
            </a:br>
            <a:r>
              <a:rPr lang="cs-CZ" sz="2400" dirty="0"/>
              <a:t>1. příjezd </a:t>
            </a:r>
            <a:br>
              <a:rPr lang="cs-CZ" sz="2400" dirty="0"/>
            </a:br>
            <a:r>
              <a:rPr lang="cs-CZ" sz="2400" dirty="0"/>
              <a:t>2. obhlídka plochy a stadionu </a:t>
            </a:r>
            <a:br>
              <a:rPr lang="cs-CZ" sz="2400" dirty="0"/>
            </a:br>
            <a:r>
              <a:rPr lang="cs-CZ" sz="2400" dirty="0"/>
              <a:t>3. předzápasová příprava, mítink, zásady spolupráce </a:t>
            </a:r>
            <a:br>
              <a:rPr lang="cs-CZ" sz="2400" dirty="0"/>
            </a:br>
            <a:r>
              <a:rPr lang="cs-CZ" sz="2400" dirty="0"/>
              <a:t/>
            </a:r>
            <a:br>
              <a:rPr lang="cs-CZ" sz="2400" dirty="0"/>
            </a:br>
            <a:endParaRPr lang="cs-CZ"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Effect transition="in" filter="fade">
                                      <p:cBhvr>
                                        <p:cTn id="7" dur="1000"/>
                                        <p:tgtEl>
                                          <p:spTgt spid="7170">
                                            <p:txEl>
                                              <p:pRg st="0" end="0"/>
                                            </p:txEl>
                                          </p:spTgt>
                                        </p:tgtEl>
                                      </p:cBhvr>
                                    </p:animEffect>
                                    <p:anim calcmode="lin" valueType="num">
                                      <p:cBhvr>
                                        <p:cTn id="8" dur="1000" fill="hold"/>
                                        <p:tgtEl>
                                          <p:spTgt spid="717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7170">
                                            <p:txEl>
                                              <p:pRg st="1" end="1"/>
                                            </p:txEl>
                                          </p:spTgt>
                                        </p:tgtEl>
                                        <p:attrNameLst>
                                          <p:attrName>style.visibility</p:attrName>
                                        </p:attrNameLst>
                                      </p:cBhvr>
                                      <p:to>
                                        <p:strVal val="visible"/>
                                      </p:to>
                                    </p:set>
                                    <p:animEffect transition="in" filter="wipe(down)">
                                      <p:cBhvr>
                                        <p:cTn id="14" dur="580">
                                          <p:stCondLst>
                                            <p:cond delay="0"/>
                                          </p:stCondLst>
                                        </p:cTn>
                                        <p:tgtEl>
                                          <p:spTgt spid="7170">
                                            <p:txEl>
                                              <p:pRg st="1" end="1"/>
                                            </p:txEl>
                                          </p:spTgt>
                                        </p:tgtEl>
                                      </p:cBhvr>
                                    </p:animEffect>
                                    <p:anim calcmode="lin" valueType="num">
                                      <p:cBhvr>
                                        <p:cTn id="15" dur="1822" tmFilter="0,0; 0.14,0.36; 0.43,0.73; 0.71,0.91; 1.0,1.0">
                                          <p:stCondLst>
                                            <p:cond delay="0"/>
                                          </p:stCondLst>
                                        </p:cTn>
                                        <p:tgtEl>
                                          <p:spTgt spid="7170">
                                            <p:txEl>
                                              <p:pRg st="1" end="1"/>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170">
                                            <p:txEl>
                                              <p:pRg st="1" end="1"/>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170">
                                            <p:txEl>
                                              <p:pRg st="1" end="1"/>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170">
                                            <p:txEl>
                                              <p:pRg st="1" end="1"/>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170">
                                            <p:txEl>
                                              <p:pRg st="1" end="1"/>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7170">
                                            <p:txEl>
                                              <p:pRg st="1" end="1"/>
                                            </p:txEl>
                                          </p:spTgt>
                                        </p:tgtEl>
                                      </p:cBhvr>
                                      <p:to x="100000" y="60000"/>
                                    </p:animScale>
                                    <p:animScale>
                                      <p:cBhvr>
                                        <p:cTn id="21" dur="166" decel="50000">
                                          <p:stCondLst>
                                            <p:cond delay="676"/>
                                          </p:stCondLst>
                                        </p:cTn>
                                        <p:tgtEl>
                                          <p:spTgt spid="7170">
                                            <p:txEl>
                                              <p:pRg st="1" end="1"/>
                                            </p:txEl>
                                          </p:spTgt>
                                        </p:tgtEl>
                                      </p:cBhvr>
                                      <p:to x="100000" y="100000"/>
                                    </p:animScale>
                                    <p:animScale>
                                      <p:cBhvr>
                                        <p:cTn id="22" dur="26">
                                          <p:stCondLst>
                                            <p:cond delay="1312"/>
                                          </p:stCondLst>
                                        </p:cTn>
                                        <p:tgtEl>
                                          <p:spTgt spid="7170">
                                            <p:txEl>
                                              <p:pRg st="1" end="1"/>
                                            </p:txEl>
                                          </p:spTgt>
                                        </p:tgtEl>
                                      </p:cBhvr>
                                      <p:to x="100000" y="80000"/>
                                    </p:animScale>
                                    <p:animScale>
                                      <p:cBhvr>
                                        <p:cTn id="23" dur="166" decel="50000">
                                          <p:stCondLst>
                                            <p:cond delay="1338"/>
                                          </p:stCondLst>
                                        </p:cTn>
                                        <p:tgtEl>
                                          <p:spTgt spid="7170">
                                            <p:txEl>
                                              <p:pRg st="1" end="1"/>
                                            </p:txEl>
                                          </p:spTgt>
                                        </p:tgtEl>
                                      </p:cBhvr>
                                      <p:to x="100000" y="100000"/>
                                    </p:animScale>
                                    <p:animScale>
                                      <p:cBhvr>
                                        <p:cTn id="24" dur="26">
                                          <p:stCondLst>
                                            <p:cond delay="1642"/>
                                          </p:stCondLst>
                                        </p:cTn>
                                        <p:tgtEl>
                                          <p:spTgt spid="7170">
                                            <p:txEl>
                                              <p:pRg st="1" end="1"/>
                                            </p:txEl>
                                          </p:spTgt>
                                        </p:tgtEl>
                                      </p:cBhvr>
                                      <p:to x="100000" y="90000"/>
                                    </p:animScale>
                                    <p:animScale>
                                      <p:cBhvr>
                                        <p:cTn id="25" dur="166" decel="50000">
                                          <p:stCondLst>
                                            <p:cond delay="1668"/>
                                          </p:stCondLst>
                                        </p:cTn>
                                        <p:tgtEl>
                                          <p:spTgt spid="7170">
                                            <p:txEl>
                                              <p:pRg st="1" end="1"/>
                                            </p:txEl>
                                          </p:spTgt>
                                        </p:tgtEl>
                                      </p:cBhvr>
                                      <p:to x="100000" y="100000"/>
                                    </p:animScale>
                                    <p:animScale>
                                      <p:cBhvr>
                                        <p:cTn id="26" dur="26">
                                          <p:stCondLst>
                                            <p:cond delay="1808"/>
                                          </p:stCondLst>
                                        </p:cTn>
                                        <p:tgtEl>
                                          <p:spTgt spid="7170">
                                            <p:txEl>
                                              <p:pRg st="1" end="1"/>
                                            </p:txEl>
                                          </p:spTgt>
                                        </p:tgtEl>
                                      </p:cBhvr>
                                      <p:to x="100000" y="95000"/>
                                    </p:animScale>
                                    <p:animScale>
                                      <p:cBhvr>
                                        <p:cTn id="27" dur="166" decel="50000">
                                          <p:stCondLst>
                                            <p:cond delay="1834"/>
                                          </p:stCondLst>
                                        </p:cTn>
                                        <p:tgtEl>
                                          <p:spTgt spid="7170">
                                            <p:txEl>
                                              <p:pRg st="1" end="1"/>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7170">
                                            <p:txEl>
                                              <p:pRg st="2" end="2"/>
                                            </p:txEl>
                                          </p:spTgt>
                                        </p:tgtEl>
                                        <p:attrNameLst>
                                          <p:attrName>style.visibility</p:attrName>
                                        </p:attrNameLst>
                                      </p:cBhvr>
                                      <p:to>
                                        <p:strVal val="visible"/>
                                      </p:to>
                                    </p:set>
                                    <p:animEffect transition="in" filter="wipe(down)">
                                      <p:cBhvr>
                                        <p:cTn id="32" dur="580">
                                          <p:stCondLst>
                                            <p:cond delay="0"/>
                                          </p:stCondLst>
                                        </p:cTn>
                                        <p:tgtEl>
                                          <p:spTgt spid="7170">
                                            <p:txEl>
                                              <p:pRg st="2" end="2"/>
                                            </p:txEl>
                                          </p:spTgt>
                                        </p:tgtEl>
                                      </p:cBhvr>
                                    </p:animEffect>
                                    <p:anim calcmode="lin" valueType="num">
                                      <p:cBhvr>
                                        <p:cTn id="33" dur="1822" tmFilter="0,0; 0.14,0.36; 0.43,0.73; 0.71,0.91; 1.0,1.0">
                                          <p:stCondLst>
                                            <p:cond delay="0"/>
                                          </p:stCondLst>
                                        </p:cTn>
                                        <p:tgtEl>
                                          <p:spTgt spid="7170">
                                            <p:txEl>
                                              <p:pRg st="2" end="2"/>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7170">
                                            <p:txEl>
                                              <p:pRg st="2" end="2"/>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7170">
                                            <p:txEl>
                                              <p:pRg st="2" end="2"/>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7170">
                                            <p:txEl>
                                              <p:pRg st="2" end="2"/>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7170">
                                            <p:txEl>
                                              <p:pRg st="2" end="2"/>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7170">
                                            <p:txEl>
                                              <p:pRg st="2" end="2"/>
                                            </p:txEl>
                                          </p:spTgt>
                                        </p:tgtEl>
                                      </p:cBhvr>
                                      <p:to x="100000" y="60000"/>
                                    </p:animScale>
                                    <p:animScale>
                                      <p:cBhvr>
                                        <p:cTn id="39" dur="166" decel="50000">
                                          <p:stCondLst>
                                            <p:cond delay="676"/>
                                          </p:stCondLst>
                                        </p:cTn>
                                        <p:tgtEl>
                                          <p:spTgt spid="7170">
                                            <p:txEl>
                                              <p:pRg st="2" end="2"/>
                                            </p:txEl>
                                          </p:spTgt>
                                        </p:tgtEl>
                                      </p:cBhvr>
                                      <p:to x="100000" y="100000"/>
                                    </p:animScale>
                                    <p:animScale>
                                      <p:cBhvr>
                                        <p:cTn id="40" dur="26">
                                          <p:stCondLst>
                                            <p:cond delay="1312"/>
                                          </p:stCondLst>
                                        </p:cTn>
                                        <p:tgtEl>
                                          <p:spTgt spid="7170">
                                            <p:txEl>
                                              <p:pRg st="2" end="2"/>
                                            </p:txEl>
                                          </p:spTgt>
                                        </p:tgtEl>
                                      </p:cBhvr>
                                      <p:to x="100000" y="80000"/>
                                    </p:animScale>
                                    <p:animScale>
                                      <p:cBhvr>
                                        <p:cTn id="41" dur="166" decel="50000">
                                          <p:stCondLst>
                                            <p:cond delay="1338"/>
                                          </p:stCondLst>
                                        </p:cTn>
                                        <p:tgtEl>
                                          <p:spTgt spid="7170">
                                            <p:txEl>
                                              <p:pRg st="2" end="2"/>
                                            </p:txEl>
                                          </p:spTgt>
                                        </p:tgtEl>
                                      </p:cBhvr>
                                      <p:to x="100000" y="100000"/>
                                    </p:animScale>
                                    <p:animScale>
                                      <p:cBhvr>
                                        <p:cTn id="42" dur="26">
                                          <p:stCondLst>
                                            <p:cond delay="1642"/>
                                          </p:stCondLst>
                                        </p:cTn>
                                        <p:tgtEl>
                                          <p:spTgt spid="7170">
                                            <p:txEl>
                                              <p:pRg st="2" end="2"/>
                                            </p:txEl>
                                          </p:spTgt>
                                        </p:tgtEl>
                                      </p:cBhvr>
                                      <p:to x="100000" y="90000"/>
                                    </p:animScale>
                                    <p:animScale>
                                      <p:cBhvr>
                                        <p:cTn id="43" dur="166" decel="50000">
                                          <p:stCondLst>
                                            <p:cond delay="1668"/>
                                          </p:stCondLst>
                                        </p:cTn>
                                        <p:tgtEl>
                                          <p:spTgt spid="7170">
                                            <p:txEl>
                                              <p:pRg st="2" end="2"/>
                                            </p:txEl>
                                          </p:spTgt>
                                        </p:tgtEl>
                                      </p:cBhvr>
                                      <p:to x="100000" y="100000"/>
                                    </p:animScale>
                                    <p:animScale>
                                      <p:cBhvr>
                                        <p:cTn id="44" dur="26">
                                          <p:stCondLst>
                                            <p:cond delay="1808"/>
                                          </p:stCondLst>
                                        </p:cTn>
                                        <p:tgtEl>
                                          <p:spTgt spid="7170">
                                            <p:txEl>
                                              <p:pRg st="2" end="2"/>
                                            </p:txEl>
                                          </p:spTgt>
                                        </p:tgtEl>
                                      </p:cBhvr>
                                      <p:to x="100000" y="95000"/>
                                    </p:animScale>
                                    <p:animScale>
                                      <p:cBhvr>
                                        <p:cTn id="45" dur="166" decel="50000">
                                          <p:stCondLst>
                                            <p:cond delay="1834"/>
                                          </p:stCondLst>
                                        </p:cTn>
                                        <p:tgtEl>
                                          <p:spTgt spid="7170">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7544" y="1556792"/>
            <a:ext cx="8135937" cy="4464596"/>
          </a:xfrm>
        </p:spPr>
        <p:txBody>
          <a:bodyPr/>
          <a:lstStyle/>
          <a:p>
            <a:pPr eaLnBrk="1" hangingPunct="1">
              <a:buFont typeface="Wingdings" pitchFamily="2" charset="2"/>
              <a:buChar char="q"/>
            </a:pPr>
            <a:r>
              <a:rPr lang="cs-CZ" sz="2400" dirty="0" smtClean="0"/>
              <a:t>C. Vlastní utkání </a:t>
            </a:r>
            <a:br>
              <a:rPr lang="cs-CZ" sz="2400" dirty="0" smtClean="0"/>
            </a:br>
            <a:r>
              <a:rPr lang="cs-CZ" sz="2400" dirty="0" smtClean="0"/>
              <a:t>1. taktika řízení </a:t>
            </a:r>
            <a:br>
              <a:rPr lang="cs-CZ" sz="2400" dirty="0" smtClean="0"/>
            </a:br>
            <a:r>
              <a:rPr lang="cs-CZ" sz="2400" dirty="0" smtClean="0"/>
              <a:t>2. cit pro herní situace </a:t>
            </a:r>
            <a:br>
              <a:rPr lang="cs-CZ" sz="2400" dirty="0" smtClean="0"/>
            </a:br>
            <a:r>
              <a:rPr lang="cs-CZ" sz="2400" dirty="0" smtClean="0"/>
              <a:t>3. řešení kritických momentů - zejména v návaznosti na předchozí body A2,A3, B3 </a:t>
            </a:r>
            <a:br>
              <a:rPr lang="cs-CZ" sz="2400" dirty="0" smtClean="0"/>
            </a:br>
            <a:endParaRPr lang="cs-CZ" sz="2400" dirty="0" smtClean="0"/>
          </a:p>
          <a:p>
            <a:pPr eaLnBrk="1" hangingPunct="1">
              <a:buFont typeface="Wingdings" pitchFamily="2" charset="2"/>
              <a:buChar char="q"/>
            </a:pPr>
            <a:r>
              <a:rPr lang="cs-CZ" sz="2400" dirty="0" smtClean="0"/>
              <a:t>D. Pozápasové výstupy </a:t>
            </a:r>
            <a:br>
              <a:rPr lang="cs-CZ" sz="2400" dirty="0" smtClean="0"/>
            </a:br>
            <a:r>
              <a:rPr lang="cs-CZ" sz="2400" dirty="0" smtClean="0"/>
              <a:t>1. vlastní pocity </a:t>
            </a:r>
            <a:br>
              <a:rPr lang="cs-CZ" sz="2400" dirty="0" smtClean="0"/>
            </a:br>
            <a:r>
              <a:rPr lang="cs-CZ" sz="2400" dirty="0" smtClean="0"/>
              <a:t>2. hodnocení delegáta </a:t>
            </a:r>
            <a:br>
              <a:rPr lang="cs-CZ" sz="2400" dirty="0" smtClean="0"/>
            </a:br>
            <a:r>
              <a:rPr lang="cs-CZ" sz="2400" dirty="0" smtClean="0"/>
              <a:t>3. atmosféra po utkání, příp. mediální výstupy</a:t>
            </a:r>
          </a:p>
          <a:p>
            <a:pPr marL="0" indent="0" eaLnBrk="1" hangingPunct="1">
              <a:buNone/>
            </a:pPr>
            <a:endParaRPr lang="cs-CZ" sz="1800" dirty="0" smtClean="0"/>
          </a:p>
          <a:p>
            <a:pPr marL="0" indent="0" eaLnBrk="1" hangingPunct="1">
              <a:buNone/>
            </a:pPr>
            <a:r>
              <a:rPr lang="cs-CZ" sz="1800" dirty="0" smtClean="0"/>
              <a:t>Po </a:t>
            </a:r>
            <a:r>
              <a:rPr lang="cs-CZ" sz="1800" dirty="0"/>
              <a:t>tomto stručném rozdělení okruhů souvisejících s vlastním utkáním, se kterým jste již v minulosti byli jistě seznámeni, se zaměříme na část C, která se týká vlastního utkání a to zejména na poziční postavení rozhodčího.</a:t>
            </a:r>
          </a:p>
          <a:p>
            <a:pPr marL="0" indent="0" eaLnBrk="1" hangingPunct="1">
              <a:buNone/>
            </a:pPr>
            <a:endParaRPr lang="cs-CZ" dirty="0" smtClean="0"/>
          </a:p>
          <a:p>
            <a:pPr marL="0" indent="0">
              <a:buNone/>
            </a:pPr>
            <a:endParaRPr lang="cs-CZ" dirty="0"/>
          </a:p>
        </p:txBody>
      </p:sp>
    </p:spTree>
    <p:extLst>
      <p:ext uri="{BB962C8B-B14F-4D97-AF65-F5344CB8AC3E}">
        <p14:creationId xmlns:p14="http://schemas.microsoft.com/office/powerpoint/2010/main" val="280729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randombar(horizontal)">
                                      <p:cBhvr>
                                        <p:cTn id="4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buNone/>
            </a:pPr>
            <a:r>
              <a:rPr lang="cs-CZ" dirty="0" smtClean="0"/>
              <a:t>2. </a:t>
            </a:r>
            <a:r>
              <a:rPr lang="cs-CZ" u="sng" dirty="0" smtClean="0"/>
              <a:t>Základní </a:t>
            </a:r>
            <a:r>
              <a:rPr lang="cs-CZ" u="sng" dirty="0"/>
              <a:t>předpoklady správného </a:t>
            </a:r>
            <a:r>
              <a:rPr lang="cs-CZ" u="sng" dirty="0" smtClean="0"/>
              <a:t>rozhodnutí</a:t>
            </a:r>
          </a:p>
          <a:p>
            <a:pPr lvl="0">
              <a:buFont typeface="Wingdings" pitchFamily="2" charset="2"/>
              <a:buChar char="Ø"/>
            </a:pPr>
            <a:endParaRPr lang="cs-CZ" sz="2400" dirty="0" smtClean="0"/>
          </a:p>
          <a:p>
            <a:pPr lvl="0">
              <a:buFont typeface="Wingdings" pitchFamily="2" charset="2"/>
              <a:buChar char="Ø"/>
            </a:pPr>
            <a:r>
              <a:rPr lang="cs-CZ" sz="2400" dirty="0" smtClean="0"/>
              <a:t>Fyzické </a:t>
            </a:r>
            <a:r>
              <a:rPr lang="cs-CZ" sz="2400" dirty="0"/>
              <a:t>–  zdravotní předpoklady, fyzická </a:t>
            </a:r>
            <a:r>
              <a:rPr lang="cs-CZ" sz="2400" dirty="0" smtClean="0"/>
              <a:t>kondice</a:t>
            </a:r>
          </a:p>
          <a:p>
            <a:pPr lvl="0">
              <a:buFont typeface="Wingdings" pitchFamily="2" charset="2"/>
              <a:buChar char="Ø"/>
            </a:pPr>
            <a:endParaRPr lang="cs-CZ" sz="2400" dirty="0"/>
          </a:p>
          <a:p>
            <a:pPr lvl="0">
              <a:buFont typeface="Wingdings" pitchFamily="2" charset="2"/>
              <a:buChar char="Ø"/>
            </a:pPr>
            <a:r>
              <a:rPr lang="cs-CZ" sz="2400" dirty="0"/>
              <a:t>Psychické – odvaha, odolnost vůči </a:t>
            </a:r>
            <a:r>
              <a:rPr lang="cs-CZ" sz="2400" dirty="0" smtClean="0"/>
              <a:t>stresu</a:t>
            </a:r>
          </a:p>
          <a:p>
            <a:pPr lvl="0">
              <a:buFont typeface="Wingdings" pitchFamily="2" charset="2"/>
              <a:buChar char="Ø"/>
            </a:pPr>
            <a:endParaRPr lang="cs-CZ" sz="2400" dirty="0"/>
          </a:p>
          <a:p>
            <a:pPr lvl="0">
              <a:buFont typeface="Wingdings" pitchFamily="2" charset="2"/>
              <a:buChar char="Ø"/>
            </a:pPr>
            <a:r>
              <a:rPr lang="cs-CZ" sz="2400" dirty="0"/>
              <a:t>Cit pro hru – čtení hry, spolupráce s </a:t>
            </a:r>
            <a:r>
              <a:rPr lang="cs-CZ" sz="2400" dirty="0" smtClean="0"/>
              <a:t>AR</a:t>
            </a:r>
          </a:p>
          <a:p>
            <a:pPr lvl="0">
              <a:buFont typeface="Wingdings" pitchFamily="2" charset="2"/>
              <a:buChar char="Ø"/>
            </a:pPr>
            <a:endParaRPr lang="cs-CZ" sz="2400" dirty="0"/>
          </a:p>
          <a:p>
            <a:pPr lvl="0">
              <a:buFont typeface="Wingdings" pitchFamily="2" charset="2"/>
              <a:buChar char="Ø"/>
            </a:pPr>
            <a:r>
              <a:rPr lang="cs-CZ" sz="2400" dirty="0"/>
              <a:t>Poziční postavení </a:t>
            </a:r>
          </a:p>
          <a:p>
            <a:pPr marL="0" indent="0">
              <a:buNone/>
            </a:pPr>
            <a:endParaRPr lang="cs-CZ" sz="2400" dirty="0"/>
          </a:p>
        </p:txBody>
      </p:sp>
    </p:spTree>
    <p:extLst>
      <p:ext uri="{BB962C8B-B14F-4D97-AF65-F5344CB8AC3E}">
        <p14:creationId xmlns:p14="http://schemas.microsoft.com/office/powerpoint/2010/main" val="80211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wipe(down)">
                                      <p:cBhvr>
                                        <p:cTn id="14" dur="500"/>
                                        <p:tgtEl>
                                          <p:spTgt spid="2">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fade">
                                      <p:cBhvr>
                                        <p:cTn id="26" dur="1000"/>
                                        <p:tgtEl>
                                          <p:spTgt spid="2">
                                            <p:txEl>
                                              <p:pRg st="6" end="6"/>
                                            </p:txEl>
                                          </p:spTgt>
                                        </p:tgtEl>
                                      </p:cBhvr>
                                    </p:animEffect>
                                    <p:anim calcmode="lin" valueType="num">
                                      <p:cBhvr>
                                        <p:cTn id="2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animEffect transition="in" filter="fade">
                                      <p:cBhvr>
                                        <p:cTn id="33" dur="1000"/>
                                        <p:tgtEl>
                                          <p:spTgt spid="2">
                                            <p:txEl>
                                              <p:pRg st="8" end="8"/>
                                            </p:txEl>
                                          </p:spTgt>
                                        </p:tgtEl>
                                      </p:cBhvr>
                                    </p:animEffect>
                                    <p:anim calcmode="lin" valueType="num">
                                      <p:cBhvr>
                                        <p:cTn id="3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539552" y="1412776"/>
            <a:ext cx="8135937" cy="4464596"/>
          </a:xfrm>
        </p:spPr>
        <p:txBody>
          <a:bodyPr/>
          <a:lstStyle/>
          <a:p>
            <a:pPr marL="0" indent="0">
              <a:buNone/>
            </a:pPr>
            <a:r>
              <a:rPr lang="cs-CZ" dirty="0" smtClean="0"/>
              <a:t>3. </a:t>
            </a:r>
            <a:r>
              <a:rPr lang="cs-CZ" u="sng" dirty="0"/>
              <a:t>Základní předpoklady pro kontrolu utkání, které by měl RO </a:t>
            </a:r>
            <a:r>
              <a:rPr lang="cs-CZ" u="sng" dirty="0" smtClean="0"/>
              <a:t>respektovat</a:t>
            </a:r>
          </a:p>
          <a:p>
            <a:pPr>
              <a:buFont typeface="Wingdings" pitchFamily="2" charset="2"/>
              <a:buChar char="Ø"/>
            </a:pPr>
            <a:r>
              <a:rPr lang="cs-CZ" sz="2400" dirty="0"/>
              <a:t>Aby se RO dostal do nejlepšího možného postavení, kdykoli během hry musí být schopen, předvídat jakým směrem se bude hra vyvíjet a kde by se mohl přestupek stát.</a:t>
            </a:r>
          </a:p>
          <a:p>
            <a:pPr>
              <a:buFont typeface="Wingdings" pitchFamily="2" charset="2"/>
              <a:buChar char="Ø"/>
            </a:pPr>
            <a:r>
              <a:rPr lang="cs-CZ" sz="2400" dirty="0"/>
              <a:t>Podle toho by měl RO zaujmout postavení, které v určitý moment hra vyžaduje</a:t>
            </a:r>
          </a:p>
          <a:p>
            <a:pPr>
              <a:buFont typeface="Wingdings" pitchFamily="2" charset="2"/>
              <a:buChar char="Ø"/>
            </a:pPr>
            <a:r>
              <a:rPr lang="cs-CZ" sz="2400" dirty="0"/>
              <a:t>Nikdo by neměl striktně trvat na postavení RO (mimo pravidly daných situací), ale RO by  měl být schopen pochopit a rozpoznat potřeby hry.  </a:t>
            </a:r>
          </a:p>
          <a:p>
            <a:pPr>
              <a:buFont typeface="Wingdings" pitchFamily="2" charset="2"/>
              <a:buChar char="Ø"/>
            </a:pPr>
            <a:r>
              <a:rPr lang="cs-CZ" sz="2400" dirty="0"/>
              <a:t>Ale vždy by měl RO zaujmout postavení podle těchto požadavků, zejména pokud jde o následující</a:t>
            </a:r>
            <a:r>
              <a:rPr lang="cs-CZ" sz="2400" dirty="0" smtClean="0"/>
              <a:t>.</a:t>
            </a:r>
            <a:endParaRPr lang="cs-CZ" sz="2400" dirty="0"/>
          </a:p>
        </p:txBody>
      </p:sp>
    </p:spTree>
    <p:extLst>
      <p:ext uri="{BB962C8B-B14F-4D97-AF65-F5344CB8AC3E}">
        <p14:creationId xmlns:p14="http://schemas.microsoft.com/office/powerpoint/2010/main" val="3411435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wipe(down)">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wipe(down)">
                                      <p:cBhvr>
                                        <p:cTn id="24" dur="500"/>
                                        <p:tgtEl>
                                          <p:spTgt spid="2">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wipe(down)">
                                      <p:cBhvr>
                                        <p:cTn id="29"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467544" y="1412776"/>
            <a:ext cx="8135937" cy="4464596"/>
          </a:xfrm>
        </p:spPr>
        <p:txBody>
          <a:bodyPr/>
          <a:lstStyle/>
          <a:p>
            <a:pPr>
              <a:buFont typeface="Wingdings" pitchFamily="2" charset="2"/>
              <a:buChar char="Ø"/>
            </a:pPr>
            <a:r>
              <a:rPr lang="cs-CZ" sz="2400" dirty="0" smtClean="0"/>
              <a:t>Obvyklý diagonální způsob.</a:t>
            </a:r>
          </a:p>
          <a:p>
            <a:pPr>
              <a:buFont typeface="Wingdings" pitchFamily="2" charset="2"/>
              <a:buChar char="Ø"/>
            </a:pPr>
            <a:r>
              <a:rPr lang="cs-CZ" sz="2400" dirty="0" smtClean="0"/>
              <a:t>Čtení záměrů hráčů – předvídavost.</a:t>
            </a:r>
          </a:p>
          <a:p>
            <a:pPr>
              <a:buFont typeface="Wingdings" pitchFamily="2" charset="2"/>
              <a:buChar char="Ø"/>
            </a:pPr>
            <a:r>
              <a:rPr lang="cs-CZ" sz="2400" dirty="0" smtClean="0"/>
              <a:t>Porozumění herním systémům a taktice mužstev.</a:t>
            </a:r>
          </a:p>
          <a:p>
            <a:pPr>
              <a:buFont typeface="Wingdings" pitchFamily="2" charset="2"/>
              <a:buChar char="Ø"/>
            </a:pPr>
            <a:r>
              <a:rPr lang="cs-CZ" sz="2400" dirty="0" smtClean="0"/>
              <a:t>Vyhodnotit situaci na HP rychle a porozumět postavení hráčů.</a:t>
            </a:r>
          </a:p>
          <a:p>
            <a:pPr>
              <a:buFont typeface="Wingdings" pitchFamily="2" charset="2"/>
              <a:buChar char="Ø"/>
            </a:pPr>
            <a:r>
              <a:rPr lang="cs-CZ" sz="2400" dirty="0" smtClean="0"/>
              <a:t> Dostatečná předzápasová dohoda s AR ohledně pohybu, postavení a kontroly herních situací.</a:t>
            </a:r>
          </a:p>
          <a:p>
            <a:pPr>
              <a:buFont typeface="Wingdings" pitchFamily="2" charset="2"/>
              <a:buChar char="Ø"/>
            </a:pPr>
            <a:r>
              <a:rPr lang="cs-CZ" sz="2400" dirty="0" smtClean="0"/>
              <a:t>RO by měl být s AR ve stálém očním kontaktu.</a:t>
            </a:r>
          </a:p>
          <a:p>
            <a:pPr>
              <a:buFont typeface="Wingdings" pitchFamily="2" charset="2"/>
              <a:buChar char="Ø"/>
            </a:pPr>
            <a:r>
              <a:rPr lang="cs-CZ" sz="2400" dirty="0" smtClean="0"/>
              <a:t>RO by měl mít stálou sebekontrolu a dostatečné sebevědomí.</a:t>
            </a:r>
          </a:p>
          <a:p>
            <a:pPr>
              <a:buFont typeface="Wingdings" pitchFamily="2" charset="2"/>
              <a:buChar char="Ø"/>
            </a:pPr>
            <a:r>
              <a:rPr lang="cs-CZ" sz="2400" dirty="0" smtClean="0"/>
              <a:t>RO by neměl svým postavením překážet hráčům v pohybu ani je nijak omezovat.</a:t>
            </a:r>
          </a:p>
          <a:p>
            <a:pPr>
              <a:buFont typeface="Wingdings" pitchFamily="2" charset="2"/>
              <a:buChar char="Ø"/>
            </a:pPr>
            <a:r>
              <a:rPr lang="cs-CZ" sz="2400" dirty="0" smtClean="0"/>
              <a:t>Z každého utkání si odnést určité nové zkušenosti.</a:t>
            </a:r>
          </a:p>
          <a:p>
            <a:pPr>
              <a:buFont typeface="Wingdings" pitchFamily="2" charset="2"/>
              <a:buChar char="Ø"/>
            </a:pPr>
            <a:r>
              <a:rPr lang="cs-CZ" sz="2400" dirty="0"/>
              <a:t>Používat video jako učební pomůcku při rozboru herních situací s ohledem na postavení </a:t>
            </a:r>
            <a:r>
              <a:rPr lang="cs-CZ" sz="2400" dirty="0" smtClean="0"/>
              <a:t>RO</a:t>
            </a:r>
            <a:endParaRPr lang="cs-CZ" sz="2400" dirty="0"/>
          </a:p>
          <a:p>
            <a:pPr>
              <a:buFont typeface="Wingdings" pitchFamily="2" charset="2"/>
              <a:buChar char="Ø"/>
            </a:pPr>
            <a:endParaRPr lang="cs-CZ" sz="2400" dirty="0" smtClean="0"/>
          </a:p>
          <a:p>
            <a:pPr marL="0" indent="0">
              <a:buNone/>
            </a:pPr>
            <a:endParaRPr lang="cs-CZ" dirty="0"/>
          </a:p>
        </p:txBody>
      </p:sp>
    </p:spTree>
    <p:extLst>
      <p:ext uri="{BB962C8B-B14F-4D97-AF65-F5344CB8AC3E}">
        <p14:creationId xmlns:p14="http://schemas.microsoft.com/office/powerpoint/2010/main" val="414444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1000"/>
                                        <p:tgtEl>
                                          <p:spTgt spid="2">
                                            <p:txEl>
                                              <p:pRg st="4" end="4"/>
                                            </p:txEl>
                                          </p:spTgt>
                                        </p:tgtEl>
                                      </p:cBhvr>
                                    </p:animEffect>
                                    <p:anim calcmode="lin" valueType="num">
                                      <p:cBhvr>
                                        <p:cTn id="3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5" end="5"/>
                                            </p:txEl>
                                          </p:spTgt>
                                        </p:tgtEl>
                                        <p:attrNameLst>
                                          <p:attrName>style.visibility</p:attrName>
                                        </p:attrNameLst>
                                      </p:cBhvr>
                                      <p:to>
                                        <p:strVal val="visible"/>
                                      </p:to>
                                    </p:set>
                                    <p:animEffect transition="in" filter="fade">
                                      <p:cBhvr>
                                        <p:cTn id="40" dur="1000"/>
                                        <p:tgtEl>
                                          <p:spTgt spid="2">
                                            <p:txEl>
                                              <p:pRg st="5" end="5"/>
                                            </p:txEl>
                                          </p:spTgt>
                                        </p:tgtEl>
                                      </p:cBhvr>
                                    </p:animEffect>
                                    <p:anim calcmode="lin" valueType="num">
                                      <p:cBhvr>
                                        <p:cTn id="41"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6" end="6"/>
                                            </p:txEl>
                                          </p:spTgt>
                                        </p:tgtEl>
                                        <p:attrNameLst>
                                          <p:attrName>style.visibility</p:attrName>
                                        </p:attrNameLst>
                                      </p:cBhvr>
                                      <p:to>
                                        <p:strVal val="visible"/>
                                      </p:to>
                                    </p:set>
                                    <p:animEffect transition="in" filter="fade">
                                      <p:cBhvr>
                                        <p:cTn id="47" dur="1000"/>
                                        <p:tgtEl>
                                          <p:spTgt spid="2">
                                            <p:txEl>
                                              <p:pRg st="6" end="6"/>
                                            </p:txEl>
                                          </p:spTgt>
                                        </p:tgtEl>
                                      </p:cBhvr>
                                    </p:animEffect>
                                    <p:anim calcmode="lin" valueType="num">
                                      <p:cBhvr>
                                        <p:cTn id="48"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7" end="7"/>
                                            </p:txEl>
                                          </p:spTgt>
                                        </p:tgtEl>
                                        <p:attrNameLst>
                                          <p:attrName>style.visibility</p:attrName>
                                        </p:attrNameLst>
                                      </p:cBhvr>
                                      <p:to>
                                        <p:strVal val="visible"/>
                                      </p:to>
                                    </p:set>
                                    <p:animEffect transition="in" filter="fade">
                                      <p:cBhvr>
                                        <p:cTn id="54" dur="1000"/>
                                        <p:tgtEl>
                                          <p:spTgt spid="2">
                                            <p:txEl>
                                              <p:pRg st="7" end="7"/>
                                            </p:txEl>
                                          </p:spTgt>
                                        </p:tgtEl>
                                      </p:cBhvr>
                                    </p:animEffect>
                                    <p:anim calcmode="lin" valueType="num">
                                      <p:cBhvr>
                                        <p:cTn id="5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
                                            <p:txEl>
                                              <p:pRg st="8" end="8"/>
                                            </p:txEl>
                                          </p:spTgt>
                                        </p:tgtEl>
                                        <p:attrNameLst>
                                          <p:attrName>style.visibility</p:attrName>
                                        </p:attrNameLst>
                                      </p:cBhvr>
                                      <p:to>
                                        <p:strVal val="visible"/>
                                      </p:to>
                                    </p:set>
                                    <p:animEffect transition="in" filter="fade">
                                      <p:cBhvr>
                                        <p:cTn id="61" dur="1000"/>
                                        <p:tgtEl>
                                          <p:spTgt spid="2">
                                            <p:txEl>
                                              <p:pRg st="8" end="8"/>
                                            </p:txEl>
                                          </p:spTgt>
                                        </p:tgtEl>
                                      </p:cBhvr>
                                    </p:animEffect>
                                    <p:anim calcmode="lin" valueType="num">
                                      <p:cBhvr>
                                        <p:cTn id="62"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2">
                                            <p:txEl>
                                              <p:pRg st="9" end="9"/>
                                            </p:txEl>
                                          </p:spTgt>
                                        </p:tgtEl>
                                        <p:attrNameLst>
                                          <p:attrName>style.visibility</p:attrName>
                                        </p:attrNameLst>
                                      </p:cBhvr>
                                      <p:to>
                                        <p:strVal val="visible"/>
                                      </p:to>
                                    </p:set>
                                    <p:animEffect transition="in" filter="fade">
                                      <p:cBhvr>
                                        <p:cTn id="68" dur="1000"/>
                                        <p:tgtEl>
                                          <p:spTgt spid="2">
                                            <p:txEl>
                                              <p:pRg st="9" end="9"/>
                                            </p:txEl>
                                          </p:spTgt>
                                        </p:tgtEl>
                                      </p:cBhvr>
                                    </p:animEffect>
                                    <p:anim calcmode="lin" valueType="num">
                                      <p:cBhvr>
                                        <p:cTn id="69"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a:xfrm>
            <a:off x="395536" y="1628800"/>
            <a:ext cx="8135937" cy="4464596"/>
          </a:xfrm>
        </p:spPr>
        <p:txBody>
          <a:bodyPr/>
          <a:lstStyle/>
          <a:p>
            <a:pPr marL="0" indent="0">
              <a:buNone/>
            </a:pPr>
            <a:r>
              <a:rPr lang="cs-CZ" dirty="0" smtClean="0"/>
              <a:t>4. </a:t>
            </a:r>
            <a:r>
              <a:rPr lang="cs-CZ" u="sng" dirty="0"/>
              <a:t>Faktory ovlivňující správnost rozhodnutí s ohledem na poziční postavení </a:t>
            </a:r>
            <a:r>
              <a:rPr lang="cs-CZ" u="sng" dirty="0" smtClean="0"/>
              <a:t>RO</a:t>
            </a:r>
          </a:p>
          <a:p>
            <a:pPr lvl="0"/>
            <a:endParaRPr lang="cs-CZ" sz="2400" dirty="0" smtClean="0"/>
          </a:p>
          <a:p>
            <a:pPr marL="0" indent="0" algn="ctr">
              <a:buNone/>
            </a:pPr>
            <a:r>
              <a:rPr lang="cs-CZ" sz="2400" u="sng" dirty="0" smtClean="0"/>
              <a:t>POHYB</a:t>
            </a:r>
          </a:p>
          <a:p>
            <a:r>
              <a:rPr lang="cs-CZ" sz="2400" dirty="0" smtClean="0"/>
              <a:t>Před </a:t>
            </a:r>
            <a:r>
              <a:rPr lang="cs-CZ" sz="2400" dirty="0"/>
              <a:t>lety byl způsob řízení, pohyb a postavení RO zcela odlišný – HR byl na jedné pomezní čáře a dva AR na druhé, přičemž každý kontroloval polovinu HP. Z dnešního pohledu to na nás může působit až </a:t>
            </a:r>
            <a:r>
              <a:rPr lang="cs-CZ" sz="2400" dirty="0" smtClean="0"/>
              <a:t>komicky…Takže </a:t>
            </a:r>
            <a:r>
              <a:rPr lang="cs-CZ" sz="2400" dirty="0"/>
              <a:t>současný diagonální systém nebo dokonce využití brankových RO umožňuje kontrolovat hru mnohem lépe.  </a:t>
            </a:r>
          </a:p>
          <a:p>
            <a:pPr marL="0" indent="0">
              <a:buNone/>
            </a:pPr>
            <a:endParaRPr lang="cs-CZ" sz="2400" dirty="0"/>
          </a:p>
          <a:p>
            <a:pPr marL="0" indent="0">
              <a:buNone/>
            </a:pPr>
            <a:endParaRPr lang="cs-CZ" dirty="0"/>
          </a:p>
        </p:txBody>
      </p:sp>
    </p:spTree>
    <p:extLst>
      <p:ext uri="{BB962C8B-B14F-4D97-AF65-F5344CB8AC3E}">
        <p14:creationId xmlns:p14="http://schemas.microsoft.com/office/powerpoint/2010/main" val="170710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circle(in)">
                                      <p:cBhvr>
                                        <p:cTn id="14" dur="2000"/>
                                        <p:tgtEl>
                                          <p:spTgt spid="2">
                                            <p:txEl>
                                              <p:pRg st="2" end="2"/>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ircle(in)">
                                      <p:cBhvr>
                                        <p:cTn id="1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sz="2800" u="sng" dirty="0" smtClean="0"/>
              <a:t>ROZHODCOVSKÝ TÝM</a:t>
            </a:r>
          </a:p>
          <a:p>
            <a:r>
              <a:rPr lang="cs-CZ" sz="2800" dirty="0" smtClean="0"/>
              <a:t>Dokonce </a:t>
            </a:r>
            <a:r>
              <a:rPr lang="cs-CZ" sz="2800" dirty="0"/>
              <a:t>by se dalo říci, že si brankoví RO mohou na hráče i „sáhnout“. Ovšem jejich efektivita je diskutabilní. I vzhledem k tomu, že se jejich postavení na brankové čáře mění. Jeden rok jsou na diagonále HR, druhý zase poblíž AR… Vidíme stále spousty chybných, alibistických nebo snad i účelových rozhodnutí. (jak jinak si např. vysvětlit, že v utkání AC Milán – Plzeň neviděl v úvodu utkání </a:t>
            </a:r>
            <a:r>
              <a:rPr lang="cs-CZ" sz="2800" dirty="0" err="1"/>
              <a:t>brank</a:t>
            </a:r>
            <a:r>
              <a:rPr lang="cs-CZ" sz="2800" dirty="0"/>
              <a:t>. RO vyražení </a:t>
            </a:r>
            <a:r>
              <a:rPr lang="cs-CZ" sz="2800" dirty="0" err="1"/>
              <a:t>Bakošovy</a:t>
            </a:r>
            <a:r>
              <a:rPr lang="cs-CZ" sz="2800" dirty="0"/>
              <a:t> </a:t>
            </a:r>
            <a:r>
              <a:rPr lang="cs-CZ" sz="2800" dirty="0" smtClean="0"/>
              <a:t>hlavičky </a:t>
            </a:r>
            <a:r>
              <a:rPr lang="cs-CZ" sz="2800" dirty="0" err="1"/>
              <a:t>Abbiatim</a:t>
            </a:r>
            <a:r>
              <a:rPr lang="cs-CZ" sz="2800" dirty="0"/>
              <a:t> snad ze dvou metrů a ve druhé půli zahlédl </a:t>
            </a:r>
            <a:r>
              <a:rPr lang="cs-CZ" sz="2800" dirty="0" err="1"/>
              <a:t>Čišovského</a:t>
            </a:r>
            <a:r>
              <a:rPr lang="cs-CZ" sz="2800" dirty="0"/>
              <a:t> ruku snad z metrů 15-ti nebo 20-ti</a:t>
            </a:r>
            <a:r>
              <a:rPr lang="cs-CZ" sz="2800" dirty="0" smtClean="0"/>
              <a:t>…</a:t>
            </a:r>
            <a:endParaRPr lang="cs-CZ" dirty="0"/>
          </a:p>
        </p:txBody>
      </p:sp>
    </p:spTree>
    <p:extLst>
      <p:ext uri="{BB962C8B-B14F-4D97-AF65-F5344CB8AC3E}">
        <p14:creationId xmlns:p14="http://schemas.microsoft.com/office/powerpoint/2010/main" val="755245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sz="quarter" idx="13"/>
          </p:nvPr>
        </p:nvSpPr>
        <p:spPr/>
        <p:txBody>
          <a:bodyPr/>
          <a:lstStyle/>
          <a:p>
            <a:pPr marL="0" indent="0" algn="ctr">
              <a:buNone/>
            </a:pPr>
            <a:r>
              <a:rPr lang="cs-CZ" sz="2200" u="sng" dirty="0" smtClean="0"/>
              <a:t>VIDEOTECHNIKA</a:t>
            </a:r>
          </a:p>
          <a:p>
            <a:r>
              <a:rPr lang="cs-CZ" sz="2100" dirty="0" smtClean="0"/>
              <a:t>Nicméně </a:t>
            </a:r>
            <a:r>
              <a:rPr lang="cs-CZ" sz="2100" dirty="0"/>
              <a:t>ani tento a ani žádný jiný systém nebude dokonalý. Stále budou nářky na RO na jejich neobjektivitu, úmysl či účelovost, dokud nepřijde to, co již má hokej nebo tenis dávno zavedené… Samozřejmě se bavíme o použití techniky. Prozatím alespoň na vrcholových soutěžích, kde se rozhoduje o „přesunech ohromných balíků peněz“. Světoví funkcionáři se bijí v prsa, jak bojují proti dopingu korupci, nelegálním sázkám, ale mlčky přihlížejí selhávání lidského faktoru s odůvodněním, že by se vytratilo kouzlo hry. Nyní se již zdá, že se začalo blýskat na lepší časy, viz. alespoň existence kamer na brankové čáře… A v neposlední řadě to bude mít pozitivní dopad na RO, protože veřejnost a „odborníci“, kteří se na fotbal dívají z tepla svých obývacích pokojů a novinářských kanceláří a mají k dispozici bezpočet různých záběrů a opakování, budou ochuzeni o svoje „privilegium“ být těmi nejchytřejšími a nejpovolanějšími</a:t>
            </a:r>
            <a:r>
              <a:rPr lang="cs-CZ" sz="2100" dirty="0" smtClean="0"/>
              <a:t>…</a:t>
            </a:r>
            <a:endParaRPr lang="cs-CZ" dirty="0"/>
          </a:p>
        </p:txBody>
      </p:sp>
    </p:spTree>
    <p:extLst>
      <p:ext uri="{BB962C8B-B14F-4D97-AF65-F5344CB8AC3E}">
        <p14:creationId xmlns:p14="http://schemas.microsoft.com/office/powerpoint/2010/main" val="34111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479</Words>
  <Application>Microsoft Office PowerPoint</Application>
  <PresentationFormat>Předvádění na obrazovce (4:3)</PresentationFormat>
  <Paragraphs>59</Paragraphs>
  <Slides>19</Slides>
  <Notes>0</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Prezentace1</vt:lpstr>
      <vt:lpstr>Řízení rozhodcovského týmu– Optimální poziční postavení rozhodčího v průběhu utkání II.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Katka</dc:creator>
  <cp:lastModifiedBy>Hanka</cp:lastModifiedBy>
  <cp:revision>13</cp:revision>
  <dcterms:created xsi:type="dcterms:W3CDTF">2012-01-17T22:36:29Z</dcterms:created>
  <dcterms:modified xsi:type="dcterms:W3CDTF">2012-04-01T16:25:50Z</dcterms:modified>
</cp:coreProperties>
</file>