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 id="283" r:id="rId29"/>
    <p:sldId id="284" r:id="rId30"/>
    <p:sldId id="288" r:id="rId31"/>
    <p:sldId id="285" r:id="rId32"/>
    <p:sldId id="286" r:id="rId33"/>
    <p:sldId id="289" r:id="rId34"/>
    <p:sldId id="315" r:id="rId35"/>
    <p:sldId id="317" r:id="rId36"/>
    <p:sldId id="324" r:id="rId37"/>
    <p:sldId id="316" r:id="rId38"/>
    <p:sldId id="318" r:id="rId39"/>
    <p:sldId id="319" r:id="rId40"/>
    <p:sldId id="320" r:id="rId41"/>
    <p:sldId id="321" r:id="rId42"/>
    <p:sldId id="322" r:id="rId43"/>
    <p:sldId id="323" r:id="rId44"/>
    <p:sldId id="325" r:id="rId45"/>
    <p:sldId id="326" r:id="rId46"/>
    <p:sldId id="327" r:id="rId47"/>
    <p:sldId id="328" r:id="rId48"/>
    <p:sldId id="343" r:id="rId49"/>
    <p:sldId id="329" r:id="rId50"/>
    <p:sldId id="330" r:id="rId51"/>
    <p:sldId id="331" r:id="rId52"/>
    <p:sldId id="332" r:id="rId53"/>
    <p:sldId id="333" r:id="rId54"/>
    <p:sldId id="334" r:id="rId55"/>
    <p:sldId id="335" r:id="rId56"/>
    <p:sldId id="336" r:id="rId57"/>
    <p:sldId id="337" r:id="rId58"/>
    <p:sldId id="338" r:id="rId59"/>
    <p:sldId id="339" r:id="rId60"/>
    <p:sldId id="340" r:id="rId61"/>
    <p:sldId id="341" r:id="rId62"/>
    <p:sldId id="342" r:id="rId63"/>
    <p:sldId id="344" r:id="rId64"/>
    <p:sldId id="345" r:id="rId65"/>
    <p:sldId id="346" r:id="rId66"/>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F07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1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cs-CZ"/>
  <c:chart>
    <c:plotArea>
      <c:layout>
        <c:manualLayout>
          <c:layoutTarget val="inner"/>
          <c:xMode val="edge"/>
          <c:yMode val="edge"/>
          <c:x val="0"/>
          <c:y val="0"/>
          <c:w val="1"/>
          <c:h val="1"/>
        </c:manualLayout>
      </c:layout>
      <c:lineChart>
        <c:grouping val="standard"/>
        <c:ser>
          <c:idx val="0"/>
          <c:order val="0"/>
          <c:marker>
            <c:symbol val="none"/>
          </c:marker>
          <c:val>
            <c:numRef>
              <c:f>List1!$B$2:$S$2</c:f>
              <c:numCache>
                <c:formatCode>General</c:formatCode>
                <c:ptCount val="18"/>
                <c:pt idx="0">
                  <c:v>0</c:v>
                </c:pt>
                <c:pt idx="1">
                  <c:v>0</c:v>
                </c:pt>
                <c:pt idx="2">
                  <c:v>0</c:v>
                </c:pt>
                <c:pt idx="3">
                  <c:v>0</c:v>
                </c:pt>
                <c:pt idx="4">
                  <c:v>1</c:v>
                </c:pt>
                <c:pt idx="5">
                  <c:v>2</c:v>
                </c:pt>
                <c:pt idx="6">
                  <c:v>3</c:v>
                </c:pt>
                <c:pt idx="7">
                  <c:v>4</c:v>
                </c:pt>
                <c:pt idx="8">
                  <c:v>3</c:v>
                </c:pt>
                <c:pt idx="9">
                  <c:v>5</c:v>
                </c:pt>
                <c:pt idx="10">
                  <c:v>3</c:v>
                </c:pt>
                <c:pt idx="11">
                  <c:v>4</c:v>
                </c:pt>
                <c:pt idx="12">
                  <c:v>3</c:v>
                </c:pt>
                <c:pt idx="13">
                  <c:v>2</c:v>
                </c:pt>
                <c:pt idx="14">
                  <c:v>1</c:v>
                </c:pt>
                <c:pt idx="15">
                  <c:v>0</c:v>
                </c:pt>
                <c:pt idx="16">
                  <c:v>0</c:v>
                </c:pt>
                <c:pt idx="17">
                  <c:v>0</c:v>
                </c:pt>
              </c:numCache>
            </c:numRef>
          </c:val>
        </c:ser>
        <c:marker val="1"/>
        <c:axId val="70832128"/>
        <c:axId val="70833664"/>
      </c:lineChart>
      <c:catAx>
        <c:axId val="70832128"/>
        <c:scaling>
          <c:orientation val="minMax"/>
        </c:scaling>
        <c:delete val="1"/>
        <c:axPos val="b"/>
        <c:tickLblPos val="none"/>
        <c:crossAx val="70833664"/>
        <c:crosses val="autoZero"/>
        <c:auto val="1"/>
        <c:lblAlgn val="ctr"/>
        <c:lblOffset val="100"/>
      </c:catAx>
      <c:valAx>
        <c:axId val="70833664"/>
        <c:scaling>
          <c:orientation val="minMax"/>
        </c:scaling>
        <c:delete val="1"/>
        <c:axPos val="l"/>
        <c:numFmt formatCode="General" sourceLinked="1"/>
        <c:tickLblPos val="none"/>
        <c:crossAx val="70832128"/>
        <c:crosses val="autoZero"/>
        <c:crossBetween val="between"/>
      </c:valAx>
    </c:plotArea>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6D1F54-D054-4E44-B59A-D2A29760609B}" type="doc">
      <dgm:prSet loTypeId="urn:microsoft.com/office/officeart/2005/8/layout/target3" loCatId="relationship" qsTypeId="urn:microsoft.com/office/officeart/2005/8/quickstyle/3d3" qsCatId="3D" csTypeId="urn:microsoft.com/office/officeart/2005/8/colors/accent1_2" csCatId="accent1" phldr="1"/>
      <dgm:spPr/>
      <dgm:t>
        <a:bodyPr/>
        <a:lstStyle/>
        <a:p>
          <a:endParaRPr lang="cs-CZ"/>
        </a:p>
      </dgm:t>
    </dgm:pt>
    <dgm:pt modelId="{502B1C68-C141-40FF-A5C3-61A6F253AE50}">
      <dgm:prSet phldrT="[Text]"/>
      <dgm:spPr/>
      <dgm:t>
        <a:bodyPr/>
        <a:lstStyle/>
        <a:p>
          <a:r>
            <a:rPr lang="cs-CZ" dirty="0" smtClean="0"/>
            <a:t>systém</a:t>
          </a:r>
          <a:endParaRPr lang="cs-CZ" dirty="0"/>
        </a:p>
      </dgm:t>
    </dgm:pt>
    <dgm:pt modelId="{71F64C7B-1332-4E08-8B72-81FD9AF4595A}" type="parTrans" cxnId="{865F3ADC-4C03-4CB4-AEED-F90623DEB83C}">
      <dgm:prSet/>
      <dgm:spPr/>
      <dgm:t>
        <a:bodyPr/>
        <a:lstStyle/>
        <a:p>
          <a:endParaRPr lang="cs-CZ"/>
        </a:p>
      </dgm:t>
    </dgm:pt>
    <dgm:pt modelId="{DA2313B0-77FB-424E-9A64-E0631EE0521D}" type="sibTrans" cxnId="{865F3ADC-4C03-4CB4-AEED-F90623DEB83C}">
      <dgm:prSet/>
      <dgm:spPr/>
      <dgm:t>
        <a:bodyPr/>
        <a:lstStyle/>
        <a:p>
          <a:endParaRPr lang="cs-CZ"/>
        </a:p>
      </dgm:t>
    </dgm:pt>
    <dgm:pt modelId="{39541E0A-068A-40DE-B4BA-0A082440F6C8}">
      <dgm:prSet phldrT="[Text]"/>
      <dgm:spPr/>
      <dgm:t>
        <a:bodyPr/>
        <a:lstStyle/>
        <a:p>
          <a:r>
            <a:rPr lang="cs-CZ" dirty="0" smtClean="0"/>
            <a:t>Jednotlivé prvky</a:t>
          </a:r>
          <a:endParaRPr lang="cs-CZ" dirty="0"/>
        </a:p>
      </dgm:t>
    </dgm:pt>
    <dgm:pt modelId="{ED6C1504-E0FC-4353-AD12-20C997E009CF}" type="parTrans" cxnId="{38AA08D4-70FC-47E5-BAFE-91377200D987}">
      <dgm:prSet/>
      <dgm:spPr/>
      <dgm:t>
        <a:bodyPr/>
        <a:lstStyle/>
        <a:p>
          <a:endParaRPr lang="cs-CZ"/>
        </a:p>
      </dgm:t>
    </dgm:pt>
    <dgm:pt modelId="{6E281C52-BBF2-416E-BCD1-D4FD637BF281}" type="sibTrans" cxnId="{38AA08D4-70FC-47E5-BAFE-91377200D987}">
      <dgm:prSet/>
      <dgm:spPr/>
      <dgm:t>
        <a:bodyPr/>
        <a:lstStyle/>
        <a:p>
          <a:endParaRPr lang="cs-CZ"/>
        </a:p>
      </dgm:t>
    </dgm:pt>
    <dgm:pt modelId="{453C9DD2-42DA-4F21-8757-F8A494A1A16B}">
      <dgm:prSet phldrT="[Text]"/>
      <dgm:spPr/>
      <dgm:t>
        <a:bodyPr/>
        <a:lstStyle/>
        <a:p>
          <a:r>
            <a:rPr lang="cs-CZ" dirty="0" smtClean="0"/>
            <a:t>Vztahy mezi prvky</a:t>
          </a:r>
          <a:endParaRPr lang="cs-CZ" dirty="0"/>
        </a:p>
      </dgm:t>
    </dgm:pt>
    <dgm:pt modelId="{2A7958F6-2EFD-4865-B389-F68D2B48DA2F}" type="parTrans" cxnId="{C58599F4-872B-45F0-8F5E-8C1C0EF2A708}">
      <dgm:prSet/>
      <dgm:spPr/>
      <dgm:t>
        <a:bodyPr/>
        <a:lstStyle/>
        <a:p>
          <a:endParaRPr lang="cs-CZ"/>
        </a:p>
      </dgm:t>
    </dgm:pt>
    <dgm:pt modelId="{42533C65-4FE5-413E-9B19-5D4425863A80}" type="sibTrans" cxnId="{C58599F4-872B-45F0-8F5E-8C1C0EF2A708}">
      <dgm:prSet/>
      <dgm:spPr/>
      <dgm:t>
        <a:bodyPr/>
        <a:lstStyle/>
        <a:p>
          <a:endParaRPr lang="cs-CZ"/>
        </a:p>
      </dgm:t>
    </dgm:pt>
    <dgm:pt modelId="{6E0EACA4-ECE9-4A92-919B-07784A80050E}">
      <dgm:prSet phldrT="[Text]"/>
      <dgm:spPr/>
      <dgm:t>
        <a:bodyPr/>
        <a:lstStyle/>
        <a:p>
          <a:r>
            <a:rPr lang="cs-CZ" dirty="0" smtClean="0"/>
            <a:t>instruktor</a:t>
          </a:r>
          <a:endParaRPr lang="cs-CZ" dirty="0"/>
        </a:p>
      </dgm:t>
    </dgm:pt>
    <dgm:pt modelId="{C4B43FCF-30DC-41A2-9D94-D7FCFB8EF70F}" type="parTrans" cxnId="{C049DCE2-DF31-47AF-B632-7A33D925DBD9}">
      <dgm:prSet/>
      <dgm:spPr/>
      <dgm:t>
        <a:bodyPr/>
        <a:lstStyle/>
        <a:p>
          <a:endParaRPr lang="cs-CZ"/>
        </a:p>
      </dgm:t>
    </dgm:pt>
    <dgm:pt modelId="{C6082BBA-4DF6-4467-AFB9-92336AA92D78}" type="sibTrans" cxnId="{C049DCE2-DF31-47AF-B632-7A33D925DBD9}">
      <dgm:prSet/>
      <dgm:spPr/>
      <dgm:t>
        <a:bodyPr/>
        <a:lstStyle/>
        <a:p>
          <a:endParaRPr lang="cs-CZ"/>
        </a:p>
      </dgm:t>
    </dgm:pt>
    <dgm:pt modelId="{9E6FE45D-DAC3-459D-AE8A-F48DD6F2BD6B}">
      <dgm:prSet phldrT="[Text]"/>
      <dgm:spPr/>
      <dgm:t>
        <a:bodyPr/>
        <a:lstStyle/>
        <a:p>
          <a:r>
            <a:rPr lang="cs-CZ" dirty="0" smtClean="0"/>
            <a:t>Vzdělání v systému</a:t>
          </a:r>
          <a:endParaRPr lang="cs-CZ" dirty="0"/>
        </a:p>
      </dgm:t>
    </dgm:pt>
    <dgm:pt modelId="{C8EA0436-F406-4DBD-B183-B06B0D00150B}" type="parTrans" cxnId="{5A85826E-9EA7-463E-ACF4-331AF928B88B}">
      <dgm:prSet/>
      <dgm:spPr/>
      <dgm:t>
        <a:bodyPr/>
        <a:lstStyle/>
        <a:p>
          <a:endParaRPr lang="cs-CZ"/>
        </a:p>
      </dgm:t>
    </dgm:pt>
    <dgm:pt modelId="{F3F5EB8B-2A4B-47D3-9B3E-789F33D2FFDA}" type="sibTrans" cxnId="{5A85826E-9EA7-463E-ACF4-331AF928B88B}">
      <dgm:prSet/>
      <dgm:spPr/>
      <dgm:t>
        <a:bodyPr/>
        <a:lstStyle/>
        <a:p>
          <a:endParaRPr lang="cs-CZ"/>
        </a:p>
      </dgm:t>
    </dgm:pt>
    <dgm:pt modelId="{D004490C-F201-43A7-9AEC-1D8DBF368C45}">
      <dgm:prSet phldrT="[Text]"/>
      <dgm:spPr/>
      <dgm:t>
        <a:bodyPr/>
        <a:lstStyle/>
        <a:p>
          <a:r>
            <a:rPr lang="cs-CZ" dirty="0" smtClean="0"/>
            <a:t>Zvnitřnění systému</a:t>
          </a:r>
          <a:endParaRPr lang="cs-CZ" dirty="0"/>
        </a:p>
      </dgm:t>
    </dgm:pt>
    <dgm:pt modelId="{A87D1849-6233-47F5-B2D4-CE8D5F51EF98}" type="parTrans" cxnId="{3F81853E-7891-4448-9F4A-38A2076FCC17}">
      <dgm:prSet/>
      <dgm:spPr/>
      <dgm:t>
        <a:bodyPr/>
        <a:lstStyle/>
        <a:p>
          <a:endParaRPr lang="cs-CZ"/>
        </a:p>
      </dgm:t>
    </dgm:pt>
    <dgm:pt modelId="{2F4D531D-4308-4683-AE05-FD8A2446BA47}" type="sibTrans" cxnId="{3F81853E-7891-4448-9F4A-38A2076FCC17}">
      <dgm:prSet/>
      <dgm:spPr/>
      <dgm:t>
        <a:bodyPr/>
        <a:lstStyle/>
        <a:p>
          <a:endParaRPr lang="cs-CZ"/>
        </a:p>
      </dgm:t>
    </dgm:pt>
    <dgm:pt modelId="{F9DD00B4-51F1-42BA-93AF-D2E84DCCEBDF}">
      <dgm:prSet phldrT="[Text]"/>
      <dgm:spPr/>
      <dgm:t>
        <a:bodyPr/>
        <a:lstStyle/>
        <a:p>
          <a:r>
            <a:rPr lang="cs-CZ" dirty="0" smtClean="0"/>
            <a:t>student</a:t>
          </a:r>
          <a:endParaRPr lang="cs-CZ" dirty="0"/>
        </a:p>
      </dgm:t>
    </dgm:pt>
    <dgm:pt modelId="{F51F6A0B-699C-44EA-BC96-B42352281004}" type="parTrans" cxnId="{E7F49057-D009-4EAE-97B6-612F0DC599B6}">
      <dgm:prSet/>
      <dgm:spPr/>
      <dgm:t>
        <a:bodyPr/>
        <a:lstStyle/>
        <a:p>
          <a:endParaRPr lang="cs-CZ"/>
        </a:p>
      </dgm:t>
    </dgm:pt>
    <dgm:pt modelId="{FC65CDA3-0CBB-4C23-A008-675353FBF9BE}" type="sibTrans" cxnId="{E7F49057-D009-4EAE-97B6-612F0DC599B6}">
      <dgm:prSet/>
      <dgm:spPr/>
      <dgm:t>
        <a:bodyPr/>
        <a:lstStyle/>
        <a:p>
          <a:endParaRPr lang="cs-CZ"/>
        </a:p>
      </dgm:t>
    </dgm:pt>
    <dgm:pt modelId="{C6B12F72-BFD8-4B02-AAB5-3CC7E2265F77}">
      <dgm:prSet phldrT="[Text]"/>
      <dgm:spPr/>
      <dgm:t>
        <a:bodyPr/>
        <a:lstStyle/>
        <a:p>
          <a:r>
            <a:rPr lang="cs-CZ" dirty="0" smtClean="0"/>
            <a:t>Možnost přijmout informaci</a:t>
          </a:r>
          <a:endParaRPr lang="cs-CZ" dirty="0"/>
        </a:p>
      </dgm:t>
    </dgm:pt>
    <dgm:pt modelId="{CF226797-2D3C-4E36-8CA1-3688E86B119F}" type="parTrans" cxnId="{2C421F12-52CD-4ED3-B860-365126E0A0E8}">
      <dgm:prSet/>
      <dgm:spPr/>
      <dgm:t>
        <a:bodyPr/>
        <a:lstStyle/>
        <a:p>
          <a:endParaRPr lang="cs-CZ"/>
        </a:p>
      </dgm:t>
    </dgm:pt>
    <dgm:pt modelId="{BEC4111E-C4D6-4ED8-9D54-303A02B6FFAC}" type="sibTrans" cxnId="{2C421F12-52CD-4ED3-B860-365126E0A0E8}">
      <dgm:prSet/>
      <dgm:spPr/>
      <dgm:t>
        <a:bodyPr/>
        <a:lstStyle/>
        <a:p>
          <a:endParaRPr lang="cs-CZ"/>
        </a:p>
      </dgm:t>
    </dgm:pt>
    <dgm:pt modelId="{7DAABF4F-93FF-4B1B-9027-3E2A1ED1E50F}">
      <dgm:prSet phldrT="[Text]"/>
      <dgm:spPr/>
      <dgm:t>
        <a:bodyPr/>
        <a:lstStyle/>
        <a:p>
          <a:r>
            <a:rPr lang="cs-CZ" dirty="0" smtClean="0"/>
            <a:t>Schopnost přijmout informaci</a:t>
          </a:r>
          <a:endParaRPr lang="cs-CZ" dirty="0"/>
        </a:p>
      </dgm:t>
    </dgm:pt>
    <dgm:pt modelId="{FFABE1C4-0B69-4E3C-A085-79B3FCAD0A0E}" type="parTrans" cxnId="{3A88338E-0719-4DED-9159-26B98FE80F66}">
      <dgm:prSet/>
      <dgm:spPr/>
      <dgm:t>
        <a:bodyPr/>
        <a:lstStyle/>
        <a:p>
          <a:endParaRPr lang="cs-CZ"/>
        </a:p>
      </dgm:t>
    </dgm:pt>
    <dgm:pt modelId="{119CDBCA-3444-4D80-B770-9F131D91F134}" type="sibTrans" cxnId="{3A88338E-0719-4DED-9159-26B98FE80F66}">
      <dgm:prSet/>
      <dgm:spPr/>
      <dgm:t>
        <a:bodyPr/>
        <a:lstStyle/>
        <a:p>
          <a:endParaRPr lang="cs-CZ"/>
        </a:p>
      </dgm:t>
    </dgm:pt>
    <dgm:pt modelId="{5C5D6219-5CA8-4DDB-AC5C-35AB29717A9D}">
      <dgm:prSet phldrT="[Text]"/>
      <dgm:spPr/>
      <dgm:t>
        <a:bodyPr/>
        <a:lstStyle/>
        <a:p>
          <a:r>
            <a:rPr lang="cs-CZ" dirty="0" smtClean="0"/>
            <a:t>Osobnostní předpoklady</a:t>
          </a:r>
          <a:endParaRPr lang="cs-CZ" dirty="0"/>
        </a:p>
      </dgm:t>
    </dgm:pt>
    <dgm:pt modelId="{15B56CA9-7269-4772-9EF8-EBA27FE13EFB}" type="parTrans" cxnId="{743741FF-14CE-406D-9177-AD16BC8D1960}">
      <dgm:prSet/>
      <dgm:spPr/>
      <dgm:t>
        <a:bodyPr/>
        <a:lstStyle/>
        <a:p>
          <a:endParaRPr lang="cs-CZ"/>
        </a:p>
      </dgm:t>
    </dgm:pt>
    <dgm:pt modelId="{E00FC090-04DB-4804-A18D-A24BBE1DB38E}" type="sibTrans" cxnId="{743741FF-14CE-406D-9177-AD16BC8D1960}">
      <dgm:prSet/>
      <dgm:spPr/>
      <dgm:t>
        <a:bodyPr/>
        <a:lstStyle/>
        <a:p>
          <a:endParaRPr lang="cs-CZ"/>
        </a:p>
      </dgm:t>
    </dgm:pt>
    <dgm:pt modelId="{6DCA778B-BDE3-402D-9865-BA08EEA13353}">
      <dgm:prSet phldrT="[Text]"/>
      <dgm:spPr/>
      <dgm:t>
        <a:bodyPr/>
        <a:lstStyle/>
        <a:p>
          <a:r>
            <a:rPr lang="cs-CZ" dirty="0" smtClean="0"/>
            <a:t>Podmínky organizace</a:t>
          </a:r>
          <a:endParaRPr lang="cs-CZ" dirty="0"/>
        </a:p>
      </dgm:t>
    </dgm:pt>
    <dgm:pt modelId="{48E0385F-45CF-48ED-B3DB-349AF9A7961D}" type="parTrans" cxnId="{F8BC90AE-7876-45A9-A57C-D80D7BA9E2F7}">
      <dgm:prSet/>
      <dgm:spPr/>
      <dgm:t>
        <a:bodyPr/>
        <a:lstStyle/>
        <a:p>
          <a:endParaRPr lang="cs-CZ"/>
        </a:p>
      </dgm:t>
    </dgm:pt>
    <dgm:pt modelId="{6299E0E6-CFC6-4CAC-B4CE-FCC14FCD3DC8}" type="sibTrans" cxnId="{F8BC90AE-7876-45A9-A57C-D80D7BA9E2F7}">
      <dgm:prSet/>
      <dgm:spPr/>
      <dgm:t>
        <a:bodyPr/>
        <a:lstStyle/>
        <a:p>
          <a:endParaRPr lang="cs-CZ"/>
        </a:p>
      </dgm:t>
    </dgm:pt>
    <dgm:pt modelId="{C0EE6D6A-4AF7-4436-9CFE-8585A6A40539}">
      <dgm:prSet phldrT="[Text]"/>
      <dgm:spPr/>
      <dgm:t>
        <a:bodyPr/>
        <a:lstStyle/>
        <a:p>
          <a:r>
            <a:rPr lang="cs-CZ" dirty="0" smtClean="0"/>
            <a:t>Příležitost k uplatnění informace</a:t>
          </a:r>
          <a:endParaRPr lang="cs-CZ" dirty="0"/>
        </a:p>
      </dgm:t>
    </dgm:pt>
    <dgm:pt modelId="{9DCA4304-A6B1-4D08-9018-C733CCDA2B65}" type="parTrans" cxnId="{15347A70-FA06-4786-8561-0BEB361AFFA2}">
      <dgm:prSet/>
      <dgm:spPr/>
      <dgm:t>
        <a:bodyPr/>
        <a:lstStyle/>
        <a:p>
          <a:endParaRPr lang="cs-CZ"/>
        </a:p>
      </dgm:t>
    </dgm:pt>
    <dgm:pt modelId="{F3516915-9A37-438C-B35A-9250DDA82C20}" type="sibTrans" cxnId="{15347A70-FA06-4786-8561-0BEB361AFFA2}">
      <dgm:prSet/>
      <dgm:spPr/>
      <dgm:t>
        <a:bodyPr/>
        <a:lstStyle/>
        <a:p>
          <a:endParaRPr lang="cs-CZ"/>
        </a:p>
      </dgm:t>
    </dgm:pt>
    <dgm:pt modelId="{CA669E10-BD9F-4DCC-8152-39DE0FD423EF}" type="pres">
      <dgm:prSet presAssocID="{A46D1F54-D054-4E44-B59A-D2A29760609B}" presName="Name0" presStyleCnt="0">
        <dgm:presLayoutVars>
          <dgm:chMax val="7"/>
          <dgm:dir/>
          <dgm:animLvl val="lvl"/>
          <dgm:resizeHandles val="exact"/>
        </dgm:presLayoutVars>
      </dgm:prSet>
      <dgm:spPr/>
      <dgm:t>
        <a:bodyPr/>
        <a:lstStyle/>
        <a:p>
          <a:endParaRPr lang="cs-CZ"/>
        </a:p>
      </dgm:t>
    </dgm:pt>
    <dgm:pt modelId="{1EECF7BF-AF85-424C-ADDE-DEB9516D8D44}" type="pres">
      <dgm:prSet presAssocID="{502B1C68-C141-40FF-A5C3-61A6F253AE50}" presName="circle1" presStyleLbl="node1" presStyleIdx="0" presStyleCnt="3"/>
      <dgm:spPr/>
      <dgm:t>
        <a:bodyPr/>
        <a:lstStyle/>
        <a:p>
          <a:endParaRPr lang="cs-CZ"/>
        </a:p>
      </dgm:t>
    </dgm:pt>
    <dgm:pt modelId="{B9C6C9B7-7765-4BB2-A27D-90288055D762}" type="pres">
      <dgm:prSet presAssocID="{502B1C68-C141-40FF-A5C3-61A6F253AE50}" presName="space" presStyleCnt="0"/>
      <dgm:spPr/>
    </dgm:pt>
    <dgm:pt modelId="{D4C9F83B-0BE8-4132-830E-15B6C0A9CF0F}" type="pres">
      <dgm:prSet presAssocID="{502B1C68-C141-40FF-A5C3-61A6F253AE50}" presName="rect1" presStyleLbl="alignAcc1" presStyleIdx="0" presStyleCnt="3"/>
      <dgm:spPr/>
      <dgm:t>
        <a:bodyPr/>
        <a:lstStyle/>
        <a:p>
          <a:endParaRPr lang="cs-CZ"/>
        </a:p>
      </dgm:t>
    </dgm:pt>
    <dgm:pt modelId="{0F1446CB-4809-4744-9FF3-E6D9DBED3325}" type="pres">
      <dgm:prSet presAssocID="{6E0EACA4-ECE9-4A92-919B-07784A80050E}" presName="vertSpace2" presStyleLbl="node1" presStyleIdx="0" presStyleCnt="3"/>
      <dgm:spPr/>
    </dgm:pt>
    <dgm:pt modelId="{B2F5609F-18E1-45DC-8936-D5ACF893E2D2}" type="pres">
      <dgm:prSet presAssocID="{6E0EACA4-ECE9-4A92-919B-07784A80050E}" presName="circle2" presStyleLbl="node1" presStyleIdx="1" presStyleCnt="3"/>
      <dgm:spPr/>
    </dgm:pt>
    <dgm:pt modelId="{2F500181-71C5-415A-B434-FE8B5F5CC3E0}" type="pres">
      <dgm:prSet presAssocID="{6E0EACA4-ECE9-4A92-919B-07784A80050E}" presName="rect2" presStyleLbl="alignAcc1" presStyleIdx="1" presStyleCnt="3"/>
      <dgm:spPr/>
      <dgm:t>
        <a:bodyPr/>
        <a:lstStyle/>
        <a:p>
          <a:endParaRPr lang="cs-CZ"/>
        </a:p>
      </dgm:t>
    </dgm:pt>
    <dgm:pt modelId="{CD2CDD13-FAE7-46A2-87BE-49A986EFF4D1}" type="pres">
      <dgm:prSet presAssocID="{F9DD00B4-51F1-42BA-93AF-D2E84DCCEBDF}" presName="vertSpace3" presStyleLbl="node1" presStyleIdx="1" presStyleCnt="3"/>
      <dgm:spPr/>
    </dgm:pt>
    <dgm:pt modelId="{858F2D58-DF20-413D-A9B3-3C653B851E6D}" type="pres">
      <dgm:prSet presAssocID="{F9DD00B4-51F1-42BA-93AF-D2E84DCCEBDF}" presName="circle3" presStyleLbl="node1" presStyleIdx="2" presStyleCnt="3"/>
      <dgm:spPr/>
    </dgm:pt>
    <dgm:pt modelId="{C9EED715-0316-44DF-A86A-5A655904D3BC}" type="pres">
      <dgm:prSet presAssocID="{F9DD00B4-51F1-42BA-93AF-D2E84DCCEBDF}" presName="rect3" presStyleLbl="alignAcc1" presStyleIdx="2" presStyleCnt="3"/>
      <dgm:spPr/>
      <dgm:t>
        <a:bodyPr/>
        <a:lstStyle/>
        <a:p>
          <a:endParaRPr lang="cs-CZ"/>
        </a:p>
      </dgm:t>
    </dgm:pt>
    <dgm:pt modelId="{D56122AE-7F8C-4C5C-B7C7-E495CC55F1FA}" type="pres">
      <dgm:prSet presAssocID="{502B1C68-C141-40FF-A5C3-61A6F253AE50}" presName="rect1ParTx" presStyleLbl="alignAcc1" presStyleIdx="2" presStyleCnt="3">
        <dgm:presLayoutVars>
          <dgm:chMax val="1"/>
          <dgm:bulletEnabled val="1"/>
        </dgm:presLayoutVars>
      </dgm:prSet>
      <dgm:spPr/>
      <dgm:t>
        <a:bodyPr/>
        <a:lstStyle/>
        <a:p>
          <a:endParaRPr lang="cs-CZ"/>
        </a:p>
      </dgm:t>
    </dgm:pt>
    <dgm:pt modelId="{12771CD7-A7EF-4B17-9284-F49F54592891}" type="pres">
      <dgm:prSet presAssocID="{502B1C68-C141-40FF-A5C3-61A6F253AE50}" presName="rect1ChTx" presStyleLbl="alignAcc1" presStyleIdx="2" presStyleCnt="3">
        <dgm:presLayoutVars>
          <dgm:bulletEnabled val="1"/>
        </dgm:presLayoutVars>
      </dgm:prSet>
      <dgm:spPr/>
      <dgm:t>
        <a:bodyPr/>
        <a:lstStyle/>
        <a:p>
          <a:endParaRPr lang="cs-CZ"/>
        </a:p>
      </dgm:t>
    </dgm:pt>
    <dgm:pt modelId="{68DFE611-0220-46DD-B438-981F81DAE47B}" type="pres">
      <dgm:prSet presAssocID="{6E0EACA4-ECE9-4A92-919B-07784A80050E}" presName="rect2ParTx" presStyleLbl="alignAcc1" presStyleIdx="2" presStyleCnt="3">
        <dgm:presLayoutVars>
          <dgm:chMax val="1"/>
          <dgm:bulletEnabled val="1"/>
        </dgm:presLayoutVars>
      </dgm:prSet>
      <dgm:spPr/>
      <dgm:t>
        <a:bodyPr/>
        <a:lstStyle/>
        <a:p>
          <a:endParaRPr lang="cs-CZ"/>
        </a:p>
      </dgm:t>
    </dgm:pt>
    <dgm:pt modelId="{BBF4DA6F-F91F-473D-AC1C-D53CCAF9E8C9}" type="pres">
      <dgm:prSet presAssocID="{6E0EACA4-ECE9-4A92-919B-07784A80050E}" presName="rect2ChTx" presStyleLbl="alignAcc1" presStyleIdx="2" presStyleCnt="3">
        <dgm:presLayoutVars>
          <dgm:bulletEnabled val="1"/>
        </dgm:presLayoutVars>
      </dgm:prSet>
      <dgm:spPr/>
      <dgm:t>
        <a:bodyPr/>
        <a:lstStyle/>
        <a:p>
          <a:endParaRPr lang="cs-CZ"/>
        </a:p>
      </dgm:t>
    </dgm:pt>
    <dgm:pt modelId="{CADC7F76-0FC2-41B2-B07B-A367DF75C765}" type="pres">
      <dgm:prSet presAssocID="{F9DD00B4-51F1-42BA-93AF-D2E84DCCEBDF}" presName="rect3ParTx" presStyleLbl="alignAcc1" presStyleIdx="2" presStyleCnt="3">
        <dgm:presLayoutVars>
          <dgm:chMax val="1"/>
          <dgm:bulletEnabled val="1"/>
        </dgm:presLayoutVars>
      </dgm:prSet>
      <dgm:spPr/>
      <dgm:t>
        <a:bodyPr/>
        <a:lstStyle/>
        <a:p>
          <a:endParaRPr lang="cs-CZ"/>
        </a:p>
      </dgm:t>
    </dgm:pt>
    <dgm:pt modelId="{A1395A7A-F8DA-45E9-87D7-4F3FA3F85567}" type="pres">
      <dgm:prSet presAssocID="{F9DD00B4-51F1-42BA-93AF-D2E84DCCEBDF}" presName="rect3ChTx" presStyleLbl="alignAcc1" presStyleIdx="2" presStyleCnt="3">
        <dgm:presLayoutVars>
          <dgm:bulletEnabled val="1"/>
        </dgm:presLayoutVars>
      </dgm:prSet>
      <dgm:spPr/>
      <dgm:t>
        <a:bodyPr/>
        <a:lstStyle/>
        <a:p>
          <a:endParaRPr lang="cs-CZ"/>
        </a:p>
      </dgm:t>
    </dgm:pt>
  </dgm:ptLst>
  <dgm:cxnLst>
    <dgm:cxn modelId="{A9FDF4DF-8A0B-45FD-A66A-EF44CBABCB20}" type="presOf" srcId="{6E0EACA4-ECE9-4A92-919B-07784A80050E}" destId="{2F500181-71C5-415A-B434-FE8B5F5CC3E0}" srcOrd="0" destOrd="0" presId="urn:microsoft.com/office/officeart/2005/8/layout/target3"/>
    <dgm:cxn modelId="{5A85826E-9EA7-463E-ACF4-331AF928B88B}" srcId="{6E0EACA4-ECE9-4A92-919B-07784A80050E}" destId="{9E6FE45D-DAC3-459D-AE8A-F48DD6F2BD6B}" srcOrd="0" destOrd="0" parTransId="{C8EA0436-F406-4DBD-B183-B06B0D00150B}" sibTransId="{F3F5EB8B-2A4B-47D3-9B3E-789F33D2FFDA}"/>
    <dgm:cxn modelId="{743741FF-14CE-406D-9177-AD16BC8D1960}" srcId="{6E0EACA4-ECE9-4A92-919B-07784A80050E}" destId="{5C5D6219-5CA8-4DDB-AC5C-35AB29717A9D}" srcOrd="2" destOrd="0" parTransId="{15B56CA9-7269-4772-9EF8-EBA27FE13EFB}" sibTransId="{E00FC090-04DB-4804-A18D-A24BBE1DB38E}"/>
    <dgm:cxn modelId="{F334F54E-EF3D-4F5C-A681-AAF462199751}" type="presOf" srcId="{F9DD00B4-51F1-42BA-93AF-D2E84DCCEBDF}" destId="{CADC7F76-0FC2-41B2-B07B-A367DF75C765}" srcOrd="1" destOrd="0" presId="urn:microsoft.com/office/officeart/2005/8/layout/target3"/>
    <dgm:cxn modelId="{0958F240-5C79-4216-B80E-A3566F4D99A2}" type="presOf" srcId="{D004490C-F201-43A7-9AEC-1D8DBF368C45}" destId="{BBF4DA6F-F91F-473D-AC1C-D53CCAF9E8C9}" srcOrd="0" destOrd="1" presId="urn:microsoft.com/office/officeart/2005/8/layout/target3"/>
    <dgm:cxn modelId="{38AA08D4-70FC-47E5-BAFE-91377200D987}" srcId="{502B1C68-C141-40FF-A5C3-61A6F253AE50}" destId="{39541E0A-068A-40DE-B4BA-0A082440F6C8}" srcOrd="0" destOrd="0" parTransId="{ED6C1504-E0FC-4353-AD12-20C997E009CF}" sibTransId="{6E281C52-BBF2-416E-BCD1-D4FD637BF281}"/>
    <dgm:cxn modelId="{3F81853E-7891-4448-9F4A-38A2076FCC17}" srcId="{6E0EACA4-ECE9-4A92-919B-07784A80050E}" destId="{D004490C-F201-43A7-9AEC-1D8DBF368C45}" srcOrd="1" destOrd="0" parTransId="{A87D1849-6233-47F5-B2D4-CE8D5F51EF98}" sibTransId="{2F4D531D-4308-4683-AE05-FD8A2446BA47}"/>
    <dgm:cxn modelId="{61AC70CF-5BB9-43F5-8E0C-45A4BAFE75B1}" type="presOf" srcId="{6E0EACA4-ECE9-4A92-919B-07784A80050E}" destId="{68DFE611-0220-46DD-B438-981F81DAE47B}" srcOrd="1" destOrd="0" presId="urn:microsoft.com/office/officeart/2005/8/layout/target3"/>
    <dgm:cxn modelId="{3A88338E-0719-4DED-9159-26B98FE80F66}" srcId="{F9DD00B4-51F1-42BA-93AF-D2E84DCCEBDF}" destId="{7DAABF4F-93FF-4B1B-9027-3E2A1ED1E50F}" srcOrd="1" destOrd="0" parTransId="{FFABE1C4-0B69-4E3C-A085-79B3FCAD0A0E}" sibTransId="{119CDBCA-3444-4D80-B770-9F131D91F134}"/>
    <dgm:cxn modelId="{A881D564-CC51-4667-A154-83494A15CAA4}" type="presOf" srcId="{502B1C68-C141-40FF-A5C3-61A6F253AE50}" destId="{D56122AE-7F8C-4C5C-B7C7-E495CC55F1FA}" srcOrd="1" destOrd="0" presId="urn:microsoft.com/office/officeart/2005/8/layout/target3"/>
    <dgm:cxn modelId="{C049DCE2-DF31-47AF-B632-7A33D925DBD9}" srcId="{A46D1F54-D054-4E44-B59A-D2A29760609B}" destId="{6E0EACA4-ECE9-4A92-919B-07784A80050E}" srcOrd="1" destOrd="0" parTransId="{C4B43FCF-30DC-41A2-9D94-D7FCFB8EF70F}" sibTransId="{C6082BBA-4DF6-4467-AFB9-92336AA92D78}"/>
    <dgm:cxn modelId="{15347A70-FA06-4786-8561-0BEB361AFFA2}" srcId="{F9DD00B4-51F1-42BA-93AF-D2E84DCCEBDF}" destId="{C0EE6D6A-4AF7-4436-9CFE-8585A6A40539}" srcOrd="2" destOrd="0" parTransId="{9DCA4304-A6B1-4D08-9018-C733CCDA2B65}" sibTransId="{F3516915-9A37-438C-B35A-9250DDA82C20}"/>
    <dgm:cxn modelId="{4A90C513-5B0A-470D-BE6F-D8166F71D943}" type="presOf" srcId="{453C9DD2-42DA-4F21-8757-F8A494A1A16B}" destId="{12771CD7-A7EF-4B17-9284-F49F54592891}" srcOrd="0" destOrd="1" presId="urn:microsoft.com/office/officeart/2005/8/layout/target3"/>
    <dgm:cxn modelId="{2C421F12-52CD-4ED3-B860-365126E0A0E8}" srcId="{F9DD00B4-51F1-42BA-93AF-D2E84DCCEBDF}" destId="{C6B12F72-BFD8-4B02-AAB5-3CC7E2265F77}" srcOrd="0" destOrd="0" parTransId="{CF226797-2D3C-4E36-8CA1-3688E86B119F}" sibTransId="{BEC4111E-C4D6-4ED8-9D54-303A02B6FFAC}"/>
    <dgm:cxn modelId="{056635E7-17CB-45DD-A348-A470CCA53ACE}" type="presOf" srcId="{A46D1F54-D054-4E44-B59A-D2A29760609B}" destId="{CA669E10-BD9F-4DCC-8152-39DE0FD423EF}" srcOrd="0" destOrd="0" presId="urn:microsoft.com/office/officeart/2005/8/layout/target3"/>
    <dgm:cxn modelId="{198F14FD-E3AF-473B-998A-0EA2728A9B9D}" type="presOf" srcId="{5C5D6219-5CA8-4DDB-AC5C-35AB29717A9D}" destId="{BBF4DA6F-F91F-473D-AC1C-D53CCAF9E8C9}" srcOrd="0" destOrd="2" presId="urn:microsoft.com/office/officeart/2005/8/layout/target3"/>
    <dgm:cxn modelId="{1C95FBD2-5776-49CE-A548-08B9B0BD244A}" type="presOf" srcId="{F9DD00B4-51F1-42BA-93AF-D2E84DCCEBDF}" destId="{C9EED715-0316-44DF-A86A-5A655904D3BC}" srcOrd="0" destOrd="0" presId="urn:microsoft.com/office/officeart/2005/8/layout/target3"/>
    <dgm:cxn modelId="{FB5808BF-D74C-43CF-8B6D-1A9414579725}" type="presOf" srcId="{39541E0A-068A-40DE-B4BA-0A082440F6C8}" destId="{12771CD7-A7EF-4B17-9284-F49F54592891}" srcOrd="0" destOrd="0" presId="urn:microsoft.com/office/officeart/2005/8/layout/target3"/>
    <dgm:cxn modelId="{F8BC90AE-7876-45A9-A57C-D80D7BA9E2F7}" srcId="{6E0EACA4-ECE9-4A92-919B-07784A80050E}" destId="{6DCA778B-BDE3-402D-9865-BA08EEA13353}" srcOrd="3" destOrd="0" parTransId="{48E0385F-45CF-48ED-B3DB-349AF9A7961D}" sibTransId="{6299E0E6-CFC6-4CAC-B4CE-FCC14FCD3DC8}"/>
    <dgm:cxn modelId="{E7F49057-D009-4EAE-97B6-612F0DC599B6}" srcId="{A46D1F54-D054-4E44-B59A-D2A29760609B}" destId="{F9DD00B4-51F1-42BA-93AF-D2E84DCCEBDF}" srcOrd="2" destOrd="0" parTransId="{F51F6A0B-699C-44EA-BC96-B42352281004}" sibTransId="{FC65CDA3-0CBB-4C23-A008-675353FBF9BE}"/>
    <dgm:cxn modelId="{C58599F4-872B-45F0-8F5E-8C1C0EF2A708}" srcId="{502B1C68-C141-40FF-A5C3-61A6F253AE50}" destId="{453C9DD2-42DA-4F21-8757-F8A494A1A16B}" srcOrd="1" destOrd="0" parTransId="{2A7958F6-2EFD-4865-B389-F68D2B48DA2F}" sibTransId="{42533C65-4FE5-413E-9B19-5D4425863A80}"/>
    <dgm:cxn modelId="{1F421A36-5221-4AF9-B434-81BD45C5A11C}" type="presOf" srcId="{C6B12F72-BFD8-4B02-AAB5-3CC7E2265F77}" destId="{A1395A7A-F8DA-45E9-87D7-4F3FA3F85567}" srcOrd="0" destOrd="0" presId="urn:microsoft.com/office/officeart/2005/8/layout/target3"/>
    <dgm:cxn modelId="{AE687E24-66F2-497E-BEF8-7D88E9CAEE69}" type="presOf" srcId="{502B1C68-C141-40FF-A5C3-61A6F253AE50}" destId="{D4C9F83B-0BE8-4132-830E-15B6C0A9CF0F}" srcOrd="0" destOrd="0" presId="urn:microsoft.com/office/officeart/2005/8/layout/target3"/>
    <dgm:cxn modelId="{1AFEDE74-C847-4EF2-838A-5AC2CAA1EE94}" type="presOf" srcId="{C0EE6D6A-4AF7-4436-9CFE-8585A6A40539}" destId="{A1395A7A-F8DA-45E9-87D7-4F3FA3F85567}" srcOrd="0" destOrd="2" presId="urn:microsoft.com/office/officeart/2005/8/layout/target3"/>
    <dgm:cxn modelId="{C70D45F7-6239-4B75-B8C2-50D66102871F}" type="presOf" srcId="{7DAABF4F-93FF-4B1B-9027-3E2A1ED1E50F}" destId="{A1395A7A-F8DA-45E9-87D7-4F3FA3F85567}" srcOrd="0" destOrd="1" presId="urn:microsoft.com/office/officeart/2005/8/layout/target3"/>
    <dgm:cxn modelId="{EE17E7C7-B4AB-43C0-9B16-B57AB27EC83C}" type="presOf" srcId="{6DCA778B-BDE3-402D-9865-BA08EEA13353}" destId="{BBF4DA6F-F91F-473D-AC1C-D53CCAF9E8C9}" srcOrd="0" destOrd="3" presId="urn:microsoft.com/office/officeart/2005/8/layout/target3"/>
    <dgm:cxn modelId="{865F3ADC-4C03-4CB4-AEED-F90623DEB83C}" srcId="{A46D1F54-D054-4E44-B59A-D2A29760609B}" destId="{502B1C68-C141-40FF-A5C3-61A6F253AE50}" srcOrd="0" destOrd="0" parTransId="{71F64C7B-1332-4E08-8B72-81FD9AF4595A}" sibTransId="{DA2313B0-77FB-424E-9A64-E0631EE0521D}"/>
    <dgm:cxn modelId="{54883BF3-4663-46B7-A838-0BD1383A26B0}" type="presOf" srcId="{9E6FE45D-DAC3-459D-AE8A-F48DD6F2BD6B}" destId="{BBF4DA6F-F91F-473D-AC1C-D53CCAF9E8C9}" srcOrd="0" destOrd="0" presId="urn:microsoft.com/office/officeart/2005/8/layout/target3"/>
    <dgm:cxn modelId="{BC76CF4B-C658-4E52-ABFF-DEABC9510CA3}" type="presParOf" srcId="{CA669E10-BD9F-4DCC-8152-39DE0FD423EF}" destId="{1EECF7BF-AF85-424C-ADDE-DEB9516D8D44}" srcOrd="0" destOrd="0" presId="urn:microsoft.com/office/officeart/2005/8/layout/target3"/>
    <dgm:cxn modelId="{73198003-91A5-493F-81D5-AB13825B5C99}" type="presParOf" srcId="{CA669E10-BD9F-4DCC-8152-39DE0FD423EF}" destId="{B9C6C9B7-7765-4BB2-A27D-90288055D762}" srcOrd="1" destOrd="0" presId="urn:microsoft.com/office/officeart/2005/8/layout/target3"/>
    <dgm:cxn modelId="{4D7FF052-A681-420F-AFD9-1E5786A48A05}" type="presParOf" srcId="{CA669E10-BD9F-4DCC-8152-39DE0FD423EF}" destId="{D4C9F83B-0BE8-4132-830E-15B6C0A9CF0F}" srcOrd="2" destOrd="0" presId="urn:microsoft.com/office/officeart/2005/8/layout/target3"/>
    <dgm:cxn modelId="{521F631F-2329-48C3-A4A2-F28E41542AF1}" type="presParOf" srcId="{CA669E10-BD9F-4DCC-8152-39DE0FD423EF}" destId="{0F1446CB-4809-4744-9FF3-E6D9DBED3325}" srcOrd="3" destOrd="0" presId="urn:microsoft.com/office/officeart/2005/8/layout/target3"/>
    <dgm:cxn modelId="{65FD4CD8-A75E-4487-92D1-0A20A00D19EF}" type="presParOf" srcId="{CA669E10-BD9F-4DCC-8152-39DE0FD423EF}" destId="{B2F5609F-18E1-45DC-8936-D5ACF893E2D2}" srcOrd="4" destOrd="0" presId="urn:microsoft.com/office/officeart/2005/8/layout/target3"/>
    <dgm:cxn modelId="{3DC2A35E-4200-4836-89F5-D99C55F1275A}" type="presParOf" srcId="{CA669E10-BD9F-4DCC-8152-39DE0FD423EF}" destId="{2F500181-71C5-415A-B434-FE8B5F5CC3E0}" srcOrd="5" destOrd="0" presId="urn:microsoft.com/office/officeart/2005/8/layout/target3"/>
    <dgm:cxn modelId="{80C66D50-4B4E-4526-BD35-10A4DF5E691A}" type="presParOf" srcId="{CA669E10-BD9F-4DCC-8152-39DE0FD423EF}" destId="{CD2CDD13-FAE7-46A2-87BE-49A986EFF4D1}" srcOrd="6" destOrd="0" presId="urn:microsoft.com/office/officeart/2005/8/layout/target3"/>
    <dgm:cxn modelId="{A5B40743-06FD-4350-A230-D4CC61C4D1CB}" type="presParOf" srcId="{CA669E10-BD9F-4DCC-8152-39DE0FD423EF}" destId="{858F2D58-DF20-413D-A9B3-3C653B851E6D}" srcOrd="7" destOrd="0" presId="urn:microsoft.com/office/officeart/2005/8/layout/target3"/>
    <dgm:cxn modelId="{E9B531FF-61A6-4576-8D3F-30837A15A863}" type="presParOf" srcId="{CA669E10-BD9F-4DCC-8152-39DE0FD423EF}" destId="{C9EED715-0316-44DF-A86A-5A655904D3BC}" srcOrd="8" destOrd="0" presId="urn:microsoft.com/office/officeart/2005/8/layout/target3"/>
    <dgm:cxn modelId="{41110A76-A84B-4471-998A-5EB9C59CD56E}" type="presParOf" srcId="{CA669E10-BD9F-4DCC-8152-39DE0FD423EF}" destId="{D56122AE-7F8C-4C5C-B7C7-E495CC55F1FA}" srcOrd="9" destOrd="0" presId="urn:microsoft.com/office/officeart/2005/8/layout/target3"/>
    <dgm:cxn modelId="{72FE8B15-7A8E-40CE-83BB-5740F0280E24}" type="presParOf" srcId="{CA669E10-BD9F-4DCC-8152-39DE0FD423EF}" destId="{12771CD7-A7EF-4B17-9284-F49F54592891}" srcOrd="10" destOrd="0" presId="urn:microsoft.com/office/officeart/2005/8/layout/target3"/>
    <dgm:cxn modelId="{87B884DC-502F-48D3-9C26-22A928DF32E3}" type="presParOf" srcId="{CA669E10-BD9F-4DCC-8152-39DE0FD423EF}" destId="{68DFE611-0220-46DD-B438-981F81DAE47B}" srcOrd="11" destOrd="0" presId="urn:microsoft.com/office/officeart/2005/8/layout/target3"/>
    <dgm:cxn modelId="{92D29ED6-D9F9-4249-83D2-C880403502D1}" type="presParOf" srcId="{CA669E10-BD9F-4DCC-8152-39DE0FD423EF}" destId="{BBF4DA6F-F91F-473D-AC1C-D53CCAF9E8C9}" srcOrd="12" destOrd="0" presId="urn:microsoft.com/office/officeart/2005/8/layout/target3"/>
    <dgm:cxn modelId="{01E06DB5-1EF2-4F0C-A4A3-FCCA0BB9D462}" type="presParOf" srcId="{CA669E10-BD9F-4DCC-8152-39DE0FD423EF}" destId="{CADC7F76-0FC2-41B2-B07B-A367DF75C765}" srcOrd="13" destOrd="0" presId="urn:microsoft.com/office/officeart/2005/8/layout/target3"/>
    <dgm:cxn modelId="{7E298519-D375-4026-A4A7-779CFBEAC768}" type="presParOf" srcId="{CA669E10-BD9F-4DCC-8152-39DE0FD423EF}" destId="{A1395A7A-F8DA-45E9-87D7-4F3FA3F85567}" srcOrd="14"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6D1F54-D054-4E44-B59A-D2A29760609B}" type="doc">
      <dgm:prSet loTypeId="urn:microsoft.com/office/officeart/2005/8/layout/target3" loCatId="relationship" qsTypeId="urn:microsoft.com/office/officeart/2005/8/quickstyle/3d3" qsCatId="3D" csTypeId="urn:microsoft.com/office/officeart/2005/8/colors/accent1_2" csCatId="accent1" phldr="1"/>
      <dgm:spPr/>
      <dgm:t>
        <a:bodyPr/>
        <a:lstStyle/>
        <a:p>
          <a:endParaRPr lang="cs-CZ"/>
        </a:p>
      </dgm:t>
    </dgm:pt>
    <dgm:pt modelId="{502B1C68-C141-40FF-A5C3-61A6F253AE50}">
      <dgm:prSet phldrT="[Text]"/>
      <dgm:spPr/>
      <dgm:t>
        <a:bodyPr/>
        <a:lstStyle/>
        <a:p>
          <a:r>
            <a:rPr lang="cs-CZ" dirty="0" smtClean="0"/>
            <a:t>systém</a:t>
          </a:r>
          <a:endParaRPr lang="cs-CZ" dirty="0"/>
        </a:p>
      </dgm:t>
    </dgm:pt>
    <dgm:pt modelId="{71F64C7B-1332-4E08-8B72-81FD9AF4595A}" type="parTrans" cxnId="{865F3ADC-4C03-4CB4-AEED-F90623DEB83C}">
      <dgm:prSet/>
      <dgm:spPr/>
      <dgm:t>
        <a:bodyPr/>
        <a:lstStyle/>
        <a:p>
          <a:endParaRPr lang="cs-CZ"/>
        </a:p>
      </dgm:t>
    </dgm:pt>
    <dgm:pt modelId="{DA2313B0-77FB-424E-9A64-E0631EE0521D}" type="sibTrans" cxnId="{865F3ADC-4C03-4CB4-AEED-F90623DEB83C}">
      <dgm:prSet/>
      <dgm:spPr/>
      <dgm:t>
        <a:bodyPr/>
        <a:lstStyle/>
        <a:p>
          <a:endParaRPr lang="cs-CZ"/>
        </a:p>
      </dgm:t>
    </dgm:pt>
    <dgm:pt modelId="{39541E0A-068A-40DE-B4BA-0A082440F6C8}">
      <dgm:prSet phldrT="[Text]"/>
      <dgm:spPr/>
      <dgm:t>
        <a:bodyPr/>
        <a:lstStyle/>
        <a:p>
          <a:r>
            <a:rPr lang="cs-CZ" dirty="0" smtClean="0"/>
            <a:t>Založený na vědeckých důkazech</a:t>
          </a:r>
          <a:endParaRPr lang="cs-CZ" dirty="0"/>
        </a:p>
      </dgm:t>
    </dgm:pt>
    <dgm:pt modelId="{ED6C1504-E0FC-4353-AD12-20C997E009CF}" type="parTrans" cxnId="{38AA08D4-70FC-47E5-BAFE-91377200D987}">
      <dgm:prSet/>
      <dgm:spPr/>
      <dgm:t>
        <a:bodyPr/>
        <a:lstStyle/>
        <a:p>
          <a:endParaRPr lang="cs-CZ"/>
        </a:p>
      </dgm:t>
    </dgm:pt>
    <dgm:pt modelId="{6E281C52-BBF2-416E-BCD1-D4FD637BF281}" type="sibTrans" cxnId="{38AA08D4-70FC-47E5-BAFE-91377200D987}">
      <dgm:prSet/>
      <dgm:spPr/>
      <dgm:t>
        <a:bodyPr/>
        <a:lstStyle/>
        <a:p>
          <a:endParaRPr lang="cs-CZ"/>
        </a:p>
      </dgm:t>
    </dgm:pt>
    <dgm:pt modelId="{6E0EACA4-ECE9-4A92-919B-07784A80050E}">
      <dgm:prSet phldrT="[Text]"/>
      <dgm:spPr/>
      <dgm:t>
        <a:bodyPr/>
        <a:lstStyle/>
        <a:p>
          <a:r>
            <a:rPr lang="cs-CZ" dirty="0" smtClean="0"/>
            <a:t>instruktor</a:t>
          </a:r>
          <a:endParaRPr lang="cs-CZ" dirty="0"/>
        </a:p>
      </dgm:t>
    </dgm:pt>
    <dgm:pt modelId="{C4B43FCF-30DC-41A2-9D94-D7FCFB8EF70F}" type="parTrans" cxnId="{C049DCE2-DF31-47AF-B632-7A33D925DBD9}">
      <dgm:prSet/>
      <dgm:spPr/>
      <dgm:t>
        <a:bodyPr/>
        <a:lstStyle/>
        <a:p>
          <a:endParaRPr lang="cs-CZ"/>
        </a:p>
      </dgm:t>
    </dgm:pt>
    <dgm:pt modelId="{C6082BBA-4DF6-4467-AFB9-92336AA92D78}" type="sibTrans" cxnId="{C049DCE2-DF31-47AF-B632-7A33D925DBD9}">
      <dgm:prSet/>
      <dgm:spPr/>
      <dgm:t>
        <a:bodyPr/>
        <a:lstStyle/>
        <a:p>
          <a:endParaRPr lang="cs-CZ"/>
        </a:p>
      </dgm:t>
    </dgm:pt>
    <dgm:pt modelId="{9E6FE45D-DAC3-459D-AE8A-F48DD6F2BD6B}">
      <dgm:prSet phldrT="[Text]"/>
      <dgm:spPr/>
      <dgm:t>
        <a:bodyPr/>
        <a:lstStyle/>
        <a:p>
          <a:r>
            <a:rPr lang="cs-CZ" dirty="0" smtClean="0"/>
            <a:t>Vzdělání podpořené osobní zkušeností</a:t>
          </a:r>
          <a:endParaRPr lang="cs-CZ" dirty="0"/>
        </a:p>
      </dgm:t>
    </dgm:pt>
    <dgm:pt modelId="{C8EA0436-F406-4DBD-B183-B06B0D00150B}" type="parTrans" cxnId="{5A85826E-9EA7-463E-ACF4-331AF928B88B}">
      <dgm:prSet/>
      <dgm:spPr/>
      <dgm:t>
        <a:bodyPr/>
        <a:lstStyle/>
        <a:p>
          <a:endParaRPr lang="cs-CZ"/>
        </a:p>
      </dgm:t>
    </dgm:pt>
    <dgm:pt modelId="{F3F5EB8B-2A4B-47D3-9B3E-789F33D2FFDA}" type="sibTrans" cxnId="{5A85826E-9EA7-463E-ACF4-331AF928B88B}">
      <dgm:prSet/>
      <dgm:spPr/>
      <dgm:t>
        <a:bodyPr/>
        <a:lstStyle/>
        <a:p>
          <a:endParaRPr lang="cs-CZ"/>
        </a:p>
      </dgm:t>
    </dgm:pt>
    <dgm:pt modelId="{F9DD00B4-51F1-42BA-93AF-D2E84DCCEBDF}">
      <dgm:prSet phldrT="[Text]"/>
      <dgm:spPr/>
      <dgm:t>
        <a:bodyPr/>
        <a:lstStyle/>
        <a:p>
          <a:r>
            <a:rPr lang="cs-CZ" dirty="0" smtClean="0"/>
            <a:t>student</a:t>
          </a:r>
          <a:endParaRPr lang="cs-CZ" dirty="0"/>
        </a:p>
      </dgm:t>
    </dgm:pt>
    <dgm:pt modelId="{F51F6A0B-699C-44EA-BC96-B42352281004}" type="parTrans" cxnId="{E7F49057-D009-4EAE-97B6-612F0DC599B6}">
      <dgm:prSet/>
      <dgm:spPr/>
      <dgm:t>
        <a:bodyPr/>
        <a:lstStyle/>
        <a:p>
          <a:endParaRPr lang="cs-CZ"/>
        </a:p>
      </dgm:t>
    </dgm:pt>
    <dgm:pt modelId="{FC65CDA3-0CBB-4C23-A008-675353FBF9BE}" type="sibTrans" cxnId="{E7F49057-D009-4EAE-97B6-612F0DC599B6}">
      <dgm:prSet/>
      <dgm:spPr/>
      <dgm:t>
        <a:bodyPr/>
        <a:lstStyle/>
        <a:p>
          <a:endParaRPr lang="cs-CZ"/>
        </a:p>
      </dgm:t>
    </dgm:pt>
    <dgm:pt modelId="{C6B12F72-BFD8-4B02-AAB5-3CC7E2265F77}">
      <dgm:prSet phldrT="[Text]"/>
      <dgm:spPr/>
      <dgm:t>
        <a:bodyPr/>
        <a:lstStyle/>
        <a:p>
          <a:r>
            <a:rPr lang="cs-CZ" dirty="0" smtClean="0"/>
            <a:t>Víra ve vzdělání podpořené osobní zkušeností</a:t>
          </a:r>
          <a:endParaRPr lang="cs-CZ" dirty="0"/>
        </a:p>
      </dgm:t>
    </dgm:pt>
    <dgm:pt modelId="{CF226797-2D3C-4E36-8CA1-3688E86B119F}" type="parTrans" cxnId="{2C421F12-52CD-4ED3-B860-365126E0A0E8}">
      <dgm:prSet/>
      <dgm:spPr/>
      <dgm:t>
        <a:bodyPr/>
        <a:lstStyle/>
        <a:p>
          <a:endParaRPr lang="cs-CZ"/>
        </a:p>
      </dgm:t>
    </dgm:pt>
    <dgm:pt modelId="{BEC4111E-C4D6-4ED8-9D54-303A02B6FFAC}" type="sibTrans" cxnId="{2C421F12-52CD-4ED3-B860-365126E0A0E8}">
      <dgm:prSet/>
      <dgm:spPr/>
      <dgm:t>
        <a:bodyPr/>
        <a:lstStyle/>
        <a:p>
          <a:endParaRPr lang="cs-CZ"/>
        </a:p>
      </dgm:t>
    </dgm:pt>
    <dgm:pt modelId="{CA669E10-BD9F-4DCC-8152-39DE0FD423EF}" type="pres">
      <dgm:prSet presAssocID="{A46D1F54-D054-4E44-B59A-D2A29760609B}" presName="Name0" presStyleCnt="0">
        <dgm:presLayoutVars>
          <dgm:chMax val="7"/>
          <dgm:dir/>
          <dgm:animLvl val="lvl"/>
          <dgm:resizeHandles val="exact"/>
        </dgm:presLayoutVars>
      </dgm:prSet>
      <dgm:spPr/>
      <dgm:t>
        <a:bodyPr/>
        <a:lstStyle/>
        <a:p>
          <a:endParaRPr lang="cs-CZ"/>
        </a:p>
      </dgm:t>
    </dgm:pt>
    <dgm:pt modelId="{1EECF7BF-AF85-424C-ADDE-DEB9516D8D44}" type="pres">
      <dgm:prSet presAssocID="{502B1C68-C141-40FF-A5C3-61A6F253AE50}" presName="circle1" presStyleLbl="node1" presStyleIdx="0" presStyleCnt="3"/>
      <dgm:spPr/>
      <dgm:t>
        <a:bodyPr/>
        <a:lstStyle/>
        <a:p>
          <a:endParaRPr lang="cs-CZ"/>
        </a:p>
      </dgm:t>
    </dgm:pt>
    <dgm:pt modelId="{B9C6C9B7-7765-4BB2-A27D-90288055D762}" type="pres">
      <dgm:prSet presAssocID="{502B1C68-C141-40FF-A5C3-61A6F253AE50}" presName="space" presStyleCnt="0"/>
      <dgm:spPr/>
    </dgm:pt>
    <dgm:pt modelId="{D4C9F83B-0BE8-4132-830E-15B6C0A9CF0F}" type="pres">
      <dgm:prSet presAssocID="{502B1C68-C141-40FF-A5C3-61A6F253AE50}" presName="rect1" presStyleLbl="alignAcc1" presStyleIdx="0" presStyleCnt="3"/>
      <dgm:spPr/>
      <dgm:t>
        <a:bodyPr/>
        <a:lstStyle/>
        <a:p>
          <a:endParaRPr lang="cs-CZ"/>
        </a:p>
      </dgm:t>
    </dgm:pt>
    <dgm:pt modelId="{0F1446CB-4809-4744-9FF3-E6D9DBED3325}" type="pres">
      <dgm:prSet presAssocID="{6E0EACA4-ECE9-4A92-919B-07784A80050E}" presName="vertSpace2" presStyleLbl="node1" presStyleIdx="0" presStyleCnt="3"/>
      <dgm:spPr/>
    </dgm:pt>
    <dgm:pt modelId="{B2F5609F-18E1-45DC-8936-D5ACF893E2D2}" type="pres">
      <dgm:prSet presAssocID="{6E0EACA4-ECE9-4A92-919B-07784A80050E}" presName="circle2" presStyleLbl="node1" presStyleIdx="1" presStyleCnt="3"/>
      <dgm:spPr/>
    </dgm:pt>
    <dgm:pt modelId="{2F500181-71C5-415A-B434-FE8B5F5CC3E0}" type="pres">
      <dgm:prSet presAssocID="{6E0EACA4-ECE9-4A92-919B-07784A80050E}" presName="rect2" presStyleLbl="alignAcc1" presStyleIdx="1" presStyleCnt="3"/>
      <dgm:spPr/>
      <dgm:t>
        <a:bodyPr/>
        <a:lstStyle/>
        <a:p>
          <a:endParaRPr lang="cs-CZ"/>
        </a:p>
      </dgm:t>
    </dgm:pt>
    <dgm:pt modelId="{CD2CDD13-FAE7-46A2-87BE-49A986EFF4D1}" type="pres">
      <dgm:prSet presAssocID="{F9DD00B4-51F1-42BA-93AF-D2E84DCCEBDF}" presName="vertSpace3" presStyleLbl="node1" presStyleIdx="1" presStyleCnt="3"/>
      <dgm:spPr/>
    </dgm:pt>
    <dgm:pt modelId="{858F2D58-DF20-413D-A9B3-3C653B851E6D}" type="pres">
      <dgm:prSet presAssocID="{F9DD00B4-51F1-42BA-93AF-D2E84DCCEBDF}" presName="circle3" presStyleLbl="node1" presStyleIdx="2" presStyleCnt="3"/>
      <dgm:spPr/>
    </dgm:pt>
    <dgm:pt modelId="{C9EED715-0316-44DF-A86A-5A655904D3BC}" type="pres">
      <dgm:prSet presAssocID="{F9DD00B4-51F1-42BA-93AF-D2E84DCCEBDF}" presName="rect3" presStyleLbl="alignAcc1" presStyleIdx="2" presStyleCnt="3"/>
      <dgm:spPr/>
      <dgm:t>
        <a:bodyPr/>
        <a:lstStyle/>
        <a:p>
          <a:endParaRPr lang="cs-CZ"/>
        </a:p>
      </dgm:t>
    </dgm:pt>
    <dgm:pt modelId="{D56122AE-7F8C-4C5C-B7C7-E495CC55F1FA}" type="pres">
      <dgm:prSet presAssocID="{502B1C68-C141-40FF-A5C3-61A6F253AE50}" presName="rect1ParTx" presStyleLbl="alignAcc1" presStyleIdx="2" presStyleCnt="3">
        <dgm:presLayoutVars>
          <dgm:chMax val="1"/>
          <dgm:bulletEnabled val="1"/>
        </dgm:presLayoutVars>
      </dgm:prSet>
      <dgm:spPr/>
      <dgm:t>
        <a:bodyPr/>
        <a:lstStyle/>
        <a:p>
          <a:endParaRPr lang="cs-CZ"/>
        </a:p>
      </dgm:t>
    </dgm:pt>
    <dgm:pt modelId="{12771CD7-A7EF-4B17-9284-F49F54592891}" type="pres">
      <dgm:prSet presAssocID="{502B1C68-C141-40FF-A5C3-61A6F253AE50}" presName="rect1ChTx" presStyleLbl="alignAcc1" presStyleIdx="2" presStyleCnt="3">
        <dgm:presLayoutVars>
          <dgm:bulletEnabled val="1"/>
        </dgm:presLayoutVars>
      </dgm:prSet>
      <dgm:spPr/>
      <dgm:t>
        <a:bodyPr/>
        <a:lstStyle/>
        <a:p>
          <a:endParaRPr lang="cs-CZ"/>
        </a:p>
      </dgm:t>
    </dgm:pt>
    <dgm:pt modelId="{68DFE611-0220-46DD-B438-981F81DAE47B}" type="pres">
      <dgm:prSet presAssocID="{6E0EACA4-ECE9-4A92-919B-07784A80050E}" presName="rect2ParTx" presStyleLbl="alignAcc1" presStyleIdx="2" presStyleCnt="3">
        <dgm:presLayoutVars>
          <dgm:chMax val="1"/>
          <dgm:bulletEnabled val="1"/>
        </dgm:presLayoutVars>
      </dgm:prSet>
      <dgm:spPr/>
      <dgm:t>
        <a:bodyPr/>
        <a:lstStyle/>
        <a:p>
          <a:endParaRPr lang="cs-CZ"/>
        </a:p>
      </dgm:t>
    </dgm:pt>
    <dgm:pt modelId="{BBF4DA6F-F91F-473D-AC1C-D53CCAF9E8C9}" type="pres">
      <dgm:prSet presAssocID="{6E0EACA4-ECE9-4A92-919B-07784A80050E}" presName="rect2ChTx" presStyleLbl="alignAcc1" presStyleIdx="2" presStyleCnt="3">
        <dgm:presLayoutVars>
          <dgm:bulletEnabled val="1"/>
        </dgm:presLayoutVars>
      </dgm:prSet>
      <dgm:spPr/>
      <dgm:t>
        <a:bodyPr/>
        <a:lstStyle/>
        <a:p>
          <a:endParaRPr lang="cs-CZ"/>
        </a:p>
      </dgm:t>
    </dgm:pt>
    <dgm:pt modelId="{CADC7F76-0FC2-41B2-B07B-A367DF75C765}" type="pres">
      <dgm:prSet presAssocID="{F9DD00B4-51F1-42BA-93AF-D2E84DCCEBDF}" presName="rect3ParTx" presStyleLbl="alignAcc1" presStyleIdx="2" presStyleCnt="3">
        <dgm:presLayoutVars>
          <dgm:chMax val="1"/>
          <dgm:bulletEnabled val="1"/>
        </dgm:presLayoutVars>
      </dgm:prSet>
      <dgm:spPr/>
      <dgm:t>
        <a:bodyPr/>
        <a:lstStyle/>
        <a:p>
          <a:endParaRPr lang="cs-CZ"/>
        </a:p>
      </dgm:t>
    </dgm:pt>
    <dgm:pt modelId="{A1395A7A-F8DA-45E9-87D7-4F3FA3F85567}" type="pres">
      <dgm:prSet presAssocID="{F9DD00B4-51F1-42BA-93AF-D2E84DCCEBDF}" presName="rect3ChTx" presStyleLbl="alignAcc1" presStyleIdx="2" presStyleCnt="3">
        <dgm:presLayoutVars>
          <dgm:bulletEnabled val="1"/>
        </dgm:presLayoutVars>
      </dgm:prSet>
      <dgm:spPr/>
      <dgm:t>
        <a:bodyPr/>
        <a:lstStyle/>
        <a:p>
          <a:endParaRPr lang="cs-CZ"/>
        </a:p>
      </dgm:t>
    </dgm:pt>
  </dgm:ptLst>
  <dgm:cxnLst>
    <dgm:cxn modelId="{C049DCE2-DF31-47AF-B632-7A33D925DBD9}" srcId="{A46D1F54-D054-4E44-B59A-D2A29760609B}" destId="{6E0EACA4-ECE9-4A92-919B-07784A80050E}" srcOrd="1" destOrd="0" parTransId="{C4B43FCF-30DC-41A2-9D94-D7FCFB8EF70F}" sibTransId="{C6082BBA-4DF6-4467-AFB9-92336AA92D78}"/>
    <dgm:cxn modelId="{2C421F12-52CD-4ED3-B860-365126E0A0E8}" srcId="{F9DD00B4-51F1-42BA-93AF-D2E84DCCEBDF}" destId="{C6B12F72-BFD8-4B02-AAB5-3CC7E2265F77}" srcOrd="0" destOrd="0" parTransId="{CF226797-2D3C-4E36-8CA1-3688E86B119F}" sibTransId="{BEC4111E-C4D6-4ED8-9D54-303A02B6FFAC}"/>
    <dgm:cxn modelId="{F7A47CBC-7E2D-455E-99C8-542AB4076D02}" type="presOf" srcId="{9E6FE45D-DAC3-459D-AE8A-F48DD6F2BD6B}" destId="{BBF4DA6F-F91F-473D-AC1C-D53CCAF9E8C9}" srcOrd="0" destOrd="0" presId="urn:microsoft.com/office/officeart/2005/8/layout/target3"/>
    <dgm:cxn modelId="{EEF2D892-BAFD-4D45-9FA4-27BC8B4D6454}" type="presOf" srcId="{6E0EACA4-ECE9-4A92-919B-07784A80050E}" destId="{2F500181-71C5-415A-B434-FE8B5F5CC3E0}" srcOrd="0" destOrd="0" presId="urn:microsoft.com/office/officeart/2005/8/layout/target3"/>
    <dgm:cxn modelId="{B49F8B15-7383-49D1-941E-49F80A7F1146}" type="presOf" srcId="{502B1C68-C141-40FF-A5C3-61A6F253AE50}" destId="{D56122AE-7F8C-4C5C-B7C7-E495CC55F1FA}" srcOrd="1" destOrd="0" presId="urn:microsoft.com/office/officeart/2005/8/layout/target3"/>
    <dgm:cxn modelId="{E7F49057-D009-4EAE-97B6-612F0DC599B6}" srcId="{A46D1F54-D054-4E44-B59A-D2A29760609B}" destId="{F9DD00B4-51F1-42BA-93AF-D2E84DCCEBDF}" srcOrd="2" destOrd="0" parTransId="{F51F6A0B-699C-44EA-BC96-B42352281004}" sibTransId="{FC65CDA3-0CBB-4C23-A008-675353FBF9BE}"/>
    <dgm:cxn modelId="{865F3ADC-4C03-4CB4-AEED-F90623DEB83C}" srcId="{A46D1F54-D054-4E44-B59A-D2A29760609B}" destId="{502B1C68-C141-40FF-A5C3-61A6F253AE50}" srcOrd="0" destOrd="0" parTransId="{71F64C7B-1332-4E08-8B72-81FD9AF4595A}" sibTransId="{DA2313B0-77FB-424E-9A64-E0631EE0521D}"/>
    <dgm:cxn modelId="{EC7E6CEE-A239-4B40-BB75-EEA26C55D4D5}" type="presOf" srcId="{A46D1F54-D054-4E44-B59A-D2A29760609B}" destId="{CA669E10-BD9F-4DCC-8152-39DE0FD423EF}" srcOrd="0" destOrd="0" presId="urn:microsoft.com/office/officeart/2005/8/layout/target3"/>
    <dgm:cxn modelId="{38AA08D4-70FC-47E5-BAFE-91377200D987}" srcId="{502B1C68-C141-40FF-A5C3-61A6F253AE50}" destId="{39541E0A-068A-40DE-B4BA-0A082440F6C8}" srcOrd="0" destOrd="0" parTransId="{ED6C1504-E0FC-4353-AD12-20C997E009CF}" sibTransId="{6E281C52-BBF2-416E-BCD1-D4FD637BF281}"/>
    <dgm:cxn modelId="{4891C003-F1B2-4EC6-B67A-06E04387891D}" type="presOf" srcId="{39541E0A-068A-40DE-B4BA-0A082440F6C8}" destId="{12771CD7-A7EF-4B17-9284-F49F54592891}" srcOrd="0" destOrd="0" presId="urn:microsoft.com/office/officeart/2005/8/layout/target3"/>
    <dgm:cxn modelId="{38B2A111-E678-4D7A-B9EF-E0F8CC3B805E}" type="presOf" srcId="{F9DD00B4-51F1-42BA-93AF-D2E84DCCEBDF}" destId="{C9EED715-0316-44DF-A86A-5A655904D3BC}" srcOrd="0" destOrd="0" presId="urn:microsoft.com/office/officeart/2005/8/layout/target3"/>
    <dgm:cxn modelId="{C5501DBF-0B6F-441C-851F-9EB0DA2D16F1}" type="presOf" srcId="{502B1C68-C141-40FF-A5C3-61A6F253AE50}" destId="{D4C9F83B-0BE8-4132-830E-15B6C0A9CF0F}" srcOrd="0" destOrd="0" presId="urn:microsoft.com/office/officeart/2005/8/layout/target3"/>
    <dgm:cxn modelId="{F26325C7-3E29-4C83-93E3-3339498F93D0}" type="presOf" srcId="{6E0EACA4-ECE9-4A92-919B-07784A80050E}" destId="{68DFE611-0220-46DD-B438-981F81DAE47B}" srcOrd="1" destOrd="0" presId="urn:microsoft.com/office/officeart/2005/8/layout/target3"/>
    <dgm:cxn modelId="{B864E399-DDEA-4EBC-9BB6-5060ED48A601}" type="presOf" srcId="{C6B12F72-BFD8-4B02-AAB5-3CC7E2265F77}" destId="{A1395A7A-F8DA-45E9-87D7-4F3FA3F85567}" srcOrd="0" destOrd="0" presId="urn:microsoft.com/office/officeart/2005/8/layout/target3"/>
    <dgm:cxn modelId="{6E6D6C71-26F1-4540-AE03-1E2656F9FD42}" type="presOf" srcId="{F9DD00B4-51F1-42BA-93AF-D2E84DCCEBDF}" destId="{CADC7F76-0FC2-41B2-B07B-A367DF75C765}" srcOrd="1" destOrd="0" presId="urn:microsoft.com/office/officeart/2005/8/layout/target3"/>
    <dgm:cxn modelId="{5A85826E-9EA7-463E-ACF4-331AF928B88B}" srcId="{6E0EACA4-ECE9-4A92-919B-07784A80050E}" destId="{9E6FE45D-DAC3-459D-AE8A-F48DD6F2BD6B}" srcOrd="0" destOrd="0" parTransId="{C8EA0436-F406-4DBD-B183-B06B0D00150B}" sibTransId="{F3F5EB8B-2A4B-47D3-9B3E-789F33D2FFDA}"/>
    <dgm:cxn modelId="{59391FEF-1743-4E34-9FEC-0F836CC6164C}" type="presParOf" srcId="{CA669E10-BD9F-4DCC-8152-39DE0FD423EF}" destId="{1EECF7BF-AF85-424C-ADDE-DEB9516D8D44}" srcOrd="0" destOrd="0" presId="urn:microsoft.com/office/officeart/2005/8/layout/target3"/>
    <dgm:cxn modelId="{B60CBA74-2963-47CF-A373-6E66B6D4A97E}" type="presParOf" srcId="{CA669E10-BD9F-4DCC-8152-39DE0FD423EF}" destId="{B9C6C9B7-7765-4BB2-A27D-90288055D762}" srcOrd="1" destOrd="0" presId="urn:microsoft.com/office/officeart/2005/8/layout/target3"/>
    <dgm:cxn modelId="{2D12ED6B-9615-4118-9FC6-13B38F288CAC}" type="presParOf" srcId="{CA669E10-BD9F-4DCC-8152-39DE0FD423EF}" destId="{D4C9F83B-0BE8-4132-830E-15B6C0A9CF0F}" srcOrd="2" destOrd="0" presId="urn:microsoft.com/office/officeart/2005/8/layout/target3"/>
    <dgm:cxn modelId="{A975F5A3-B5B4-497F-A8C8-019FA288AE1B}" type="presParOf" srcId="{CA669E10-BD9F-4DCC-8152-39DE0FD423EF}" destId="{0F1446CB-4809-4744-9FF3-E6D9DBED3325}" srcOrd="3" destOrd="0" presId="urn:microsoft.com/office/officeart/2005/8/layout/target3"/>
    <dgm:cxn modelId="{41A415BB-5CEF-47F7-83D0-F46019AE3B0A}" type="presParOf" srcId="{CA669E10-BD9F-4DCC-8152-39DE0FD423EF}" destId="{B2F5609F-18E1-45DC-8936-D5ACF893E2D2}" srcOrd="4" destOrd="0" presId="urn:microsoft.com/office/officeart/2005/8/layout/target3"/>
    <dgm:cxn modelId="{431E8878-90DD-49A5-B15E-4BB20C8F6DD7}" type="presParOf" srcId="{CA669E10-BD9F-4DCC-8152-39DE0FD423EF}" destId="{2F500181-71C5-415A-B434-FE8B5F5CC3E0}" srcOrd="5" destOrd="0" presId="urn:microsoft.com/office/officeart/2005/8/layout/target3"/>
    <dgm:cxn modelId="{BFE32D84-9E60-4A92-A26E-897A90DB94D8}" type="presParOf" srcId="{CA669E10-BD9F-4DCC-8152-39DE0FD423EF}" destId="{CD2CDD13-FAE7-46A2-87BE-49A986EFF4D1}" srcOrd="6" destOrd="0" presId="urn:microsoft.com/office/officeart/2005/8/layout/target3"/>
    <dgm:cxn modelId="{38DB3AA2-96E2-49FC-8FCE-6F15A4CD0A8A}" type="presParOf" srcId="{CA669E10-BD9F-4DCC-8152-39DE0FD423EF}" destId="{858F2D58-DF20-413D-A9B3-3C653B851E6D}" srcOrd="7" destOrd="0" presId="urn:microsoft.com/office/officeart/2005/8/layout/target3"/>
    <dgm:cxn modelId="{46D0B4A5-4120-4B60-933C-DA6C5088E364}" type="presParOf" srcId="{CA669E10-BD9F-4DCC-8152-39DE0FD423EF}" destId="{C9EED715-0316-44DF-A86A-5A655904D3BC}" srcOrd="8" destOrd="0" presId="urn:microsoft.com/office/officeart/2005/8/layout/target3"/>
    <dgm:cxn modelId="{21EEB6C7-69C3-4436-9EB0-649FD4305401}" type="presParOf" srcId="{CA669E10-BD9F-4DCC-8152-39DE0FD423EF}" destId="{D56122AE-7F8C-4C5C-B7C7-E495CC55F1FA}" srcOrd="9" destOrd="0" presId="urn:microsoft.com/office/officeart/2005/8/layout/target3"/>
    <dgm:cxn modelId="{38D62B17-FF33-4563-8DDE-5E601C8A77FD}" type="presParOf" srcId="{CA669E10-BD9F-4DCC-8152-39DE0FD423EF}" destId="{12771CD7-A7EF-4B17-9284-F49F54592891}" srcOrd="10" destOrd="0" presId="urn:microsoft.com/office/officeart/2005/8/layout/target3"/>
    <dgm:cxn modelId="{9D1E8151-117D-4C65-8147-CBF25A099E3E}" type="presParOf" srcId="{CA669E10-BD9F-4DCC-8152-39DE0FD423EF}" destId="{68DFE611-0220-46DD-B438-981F81DAE47B}" srcOrd="11" destOrd="0" presId="urn:microsoft.com/office/officeart/2005/8/layout/target3"/>
    <dgm:cxn modelId="{2C392245-52B6-42FA-B5D5-34550388FA26}" type="presParOf" srcId="{CA669E10-BD9F-4DCC-8152-39DE0FD423EF}" destId="{BBF4DA6F-F91F-473D-AC1C-D53CCAF9E8C9}" srcOrd="12" destOrd="0" presId="urn:microsoft.com/office/officeart/2005/8/layout/target3"/>
    <dgm:cxn modelId="{D6E264BD-4573-4414-B93E-71E7AA71CF0D}" type="presParOf" srcId="{CA669E10-BD9F-4DCC-8152-39DE0FD423EF}" destId="{CADC7F76-0FC2-41B2-B07B-A367DF75C765}" srcOrd="13" destOrd="0" presId="urn:microsoft.com/office/officeart/2005/8/layout/target3"/>
    <dgm:cxn modelId="{59408E63-5703-49D8-A239-F0F37627254A}" type="presParOf" srcId="{CA669E10-BD9F-4DCC-8152-39DE0FD423EF}" destId="{A1395A7A-F8DA-45E9-87D7-4F3FA3F85567}" srcOrd="14"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ECF7BF-AF85-424C-ADDE-DEB9516D8D44}">
      <dsp:nvSpPr>
        <dsp:cNvPr id="0" name=""/>
        <dsp:cNvSpPr/>
      </dsp:nvSpPr>
      <dsp:spPr>
        <a:xfrm>
          <a:off x="0" y="0"/>
          <a:ext cx="4572000" cy="4572000"/>
        </a:xfrm>
        <a:prstGeom prst="pie">
          <a:avLst>
            <a:gd name="adj1" fmla="val 5400000"/>
            <a:gd name="adj2" fmla="val 162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4C9F83B-0BE8-4132-830E-15B6C0A9CF0F}">
      <dsp:nvSpPr>
        <dsp:cNvPr id="0" name=""/>
        <dsp:cNvSpPr/>
      </dsp:nvSpPr>
      <dsp:spPr>
        <a:xfrm>
          <a:off x="2286000" y="0"/>
          <a:ext cx="5943600" cy="45720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cs-CZ" sz="4500" kern="1200" dirty="0" smtClean="0"/>
            <a:t>systém</a:t>
          </a:r>
          <a:endParaRPr lang="cs-CZ" sz="4500" kern="1200" dirty="0"/>
        </a:p>
      </dsp:txBody>
      <dsp:txXfrm>
        <a:off x="2286000" y="0"/>
        <a:ext cx="2971800" cy="1371602"/>
      </dsp:txXfrm>
    </dsp:sp>
    <dsp:sp modelId="{B2F5609F-18E1-45DC-8936-D5ACF893E2D2}">
      <dsp:nvSpPr>
        <dsp:cNvPr id="0" name=""/>
        <dsp:cNvSpPr/>
      </dsp:nvSpPr>
      <dsp:spPr>
        <a:xfrm>
          <a:off x="800101" y="1371602"/>
          <a:ext cx="2971797" cy="2971797"/>
        </a:xfrm>
        <a:prstGeom prst="pie">
          <a:avLst>
            <a:gd name="adj1" fmla="val 5400000"/>
            <a:gd name="adj2" fmla="val 162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2F500181-71C5-415A-B434-FE8B5F5CC3E0}">
      <dsp:nvSpPr>
        <dsp:cNvPr id="0" name=""/>
        <dsp:cNvSpPr/>
      </dsp:nvSpPr>
      <dsp:spPr>
        <a:xfrm>
          <a:off x="2286000" y="1371602"/>
          <a:ext cx="5943600" cy="2971797"/>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cs-CZ" sz="4500" kern="1200" dirty="0" smtClean="0"/>
            <a:t>instruktor</a:t>
          </a:r>
          <a:endParaRPr lang="cs-CZ" sz="4500" kern="1200" dirty="0"/>
        </a:p>
      </dsp:txBody>
      <dsp:txXfrm>
        <a:off x="2286000" y="1371602"/>
        <a:ext cx="2971800" cy="1371598"/>
      </dsp:txXfrm>
    </dsp:sp>
    <dsp:sp modelId="{858F2D58-DF20-413D-A9B3-3C653B851E6D}">
      <dsp:nvSpPr>
        <dsp:cNvPr id="0" name=""/>
        <dsp:cNvSpPr/>
      </dsp:nvSpPr>
      <dsp:spPr>
        <a:xfrm>
          <a:off x="1600200" y="2743201"/>
          <a:ext cx="1371598" cy="1371598"/>
        </a:xfrm>
        <a:prstGeom prst="pie">
          <a:avLst>
            <a:gd name="adj1" fmla="val 5400000"/>
            <a:gd name="adj2" fmla="val 162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C9EED715-0316-44DF-A86A-5A655904D3BC}">
      <dsp:nvSpPr>
        <dsp:cNvPr id="0" name=""/>
        <dsp:cNvSpPr/>
      </dsp:nvSpPr>
      <dsp:spPr>
        <a:xfrm>
          <a:off x="2286000" y="2743201"/>
          <a:ext cx="5943600" cy="1371598"/>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cs-CZ" sz="4500" kern="1200" dirty="0" smtClean="0"/>
            <a:t>student</a:t>
          </a:r>
          <a:endParaRPr lang="cs-CZ" sz="4500" kern="1200" dirty="0"/>
        </a:p>
      </dsp:txBody>
      <dsp:txXfrm>
        <a:off x="2286000" y="2743201"/>
        <a:ext cx="2971800" cy="1371598"/>
      </dsp:txXfrm>
    </dsp:sp>
    <dsp:sp modelId="{12771CD7-A7EF-4B17-9284-F49F54592891}">
      <dsp:nvSpPr>
        <dsp:cNvPr id="0" name=""/>
        <dsp:cNvSpPr/>
      </dsp:nvSpPr>
      <dsp:spPr>
        <a:xfrm>
          <a:off x="5257800" y="0"/>
          <a:ext cx="2971800" cy="1371602"/>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cs-CZ" sz="1600" kern="1200" dirty="0" smtClean="0"/>
            <a:t>Jednotlivé prvky</a:t>
          </a:r>
          <a:endParaRPr lang="cs-CZ" sz="1600" kern="1200" dirty="0"/>
        </a:p>
        <a:p>
          <a:pPr marL="171450" lvl="1" indent="-171450" algn="l" defTabSz="711200">
            <a:lnSpc>
              <a:spcPct val="90000"/>
            </a:lnSpc>
            <a:spcBef>
              <a:spcPct val="0"/>
            </a:spcBef>
            <a:spcAft>
              <a:spcPct val="15000"/>
            </a:spcAft>
            <a:buChar char="••"/>
          </a:pPr>
          <a:r>
            <a:rPr lang="cs-CZ" sz="1600" kern="1200" dirty="0" smtClean="0"/>
            <a:t>Vztahy mezi prvky</a:t>
          </a:r>
          <a:endParaRPr lang="cs-CZ" sz="1600" kern="1200" dirty="0"/>
        </a:p>
      </dsp:txBody>
      <dsp:txXfrm>
        <a:off x="5257800" y="0"/>
        <a:ext cx="2971800" cy="1371602"/>
      </dsp:txXfrm>
    </dsp:sp>
    <dsp:sp modelId="{BBF4DA6F-F91F-473D-AC1C-D53CCAF9E8C9}">
      <dsp:nvSpPr>
        <dsp:cNvPr id="0" name=""/>
        <dsp:cNvSpPr/>
      </dsp:nvSpPr>
      <dsp:spPr>
        <a:xfrm>
          <a:off x="5257800" y="1371602"/>
          <a:ext cx="2971800" cy="1371598"/>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cs-CZ" sz="1600" kern="1200" dirty="0" smtClean="0"/>
            <a:t>Vzdělání v systému</a:t>
          </a:r>
          <a:endParaRPr lang="cs-CZ" sz="1600" kern="1200" dirty="0"/>
        </a:p>
        <a:p>
          <a:pPr marL="171450" lvl="1" indent="-171450" algn="l" defTabSz="711200">
            <a:lnSpc>
              <a:spcPct val="90000"/>
            </a:lnSpc>
            <a:spcBef>
              <a:spcPct val="0"/>
            </a:spcBef>
            <a:spcAft>
              <a:spcPct val="15000"/>
            </a:spcAft>
            <a:buChar char="••"/>
          </a:pPr>
          <a:r>
            <a:rPr lang="cs-CZ" sz="1600" kern="1200" dirty="0" smtClean="0"/>
            <a:t>Zvnitřnění systému</a:t>
          </a:r>
          <a:endParaRPr lang="cs-CZ" sz="1600" kern="1200" dirty="0"/>
        </a:p>
        <a:p>
          <a:pPr marL="171450" lvl="1" indent="-171450" algn="l" defTabSz="711200">
            <a:lnSpc>
              <a:spcPct val="90000"/>
            </a:lnSpc>
            <a:spcBef>
              <a:spcPct val="0"/>
            </a:spcBef>
            <a:spcAft>
              <a:spcPct val="15000"/>
            </a:spcAft>
            <a:buChar char="••"/>
          </a:pPr>
          <a:r>
            <a:rPr lang="cs-CZ" sz="1600" kern="1200" dirty="0" smtClean="0"/>
            <a:t>Osobnostní předpoklady</a:t>
          </a:r>
          <a:endParaRPr lang="cs-CZ" sz="1600" kern="1200" dirty="0"/>
        </a:p>
        <a:p>
          <a:pPr marL="171450" lvl="1" indent="-171450" algn="l" defTabSz="711200">
            <a:lnSpc>
              <a:spcPct val="90000"/>
            </a:lnSpc>
            <a:spcBef>
              <a:spcPct val="0"/>
            </a:spcBef>
            <a:spcAft>
              <a:spcPct val="15000"/>
            </a:spcAft>
            <a:buChar char="••"/>
          </a:pPr>
          <a:r>
            <a:rPr lang="cs-CZ" sz="1600" kern="1200" dirty="0" smtClean="0"/>
            <a:t>Podmínky organizace</a:t>
          </a:r>
          <a:endParaRPr lang="cs-CZ" sz="1600" kern="1200" dirty="0"/>
        </a:p>
      </dsp:txBody>
      <dsp:txXfrm>
        <a:off x="5257800" y="1371602"/>
        <a:ext cx="2971800" cy="1371598"/>
      </dsp:txXfrm>
    </dsp:sp>
    <dsp:sp modelId="{A1395A7A-F8DA-45E9-87D7-4F3FA3F85567}">
      <dsp:nvSpPr>
        <dsp:cNvPr id="0" name=""/>
        <dsp:cNvSpPr/>
      </dsp:nvSpPr>
      <dsp:spPr>
        <a:xfrm>
          <a:off x="5257800" y="2743201"/>
          <a:ext cx="2971800" cy="1371598"/>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cs-CZ" sz="1600" kern="1200" dirty="0" smtClean="0"/>
            <a:t>Možnost přijmout informaci</a:t>
          </a:r>
          <a:endParaRPr lang="cs-CZ" sz="1600" kern="1200" dirty="0"/>
        </a:p>
        <a:p>
          <a:pPr marL="171450" lvl="1" indent="-171450" algn="l" defTabSz="711200">
            <a:lnSpc>
              <a:spcPct val="90000"/>
            </a:lnSpc>
            <a:spcBef>
              <a:spcPct val="0"/>
            </a:spcBef>
            <a:spcAft>
              <a:spcPct val="15000"/>
            </a:spcAft>
            <a:buChar char="••"/>
          </a:pPr>
          <a:r>
            <a:rPr lang="cs-CZ" sz="1600" kern="1200" dirty="0" smtClean="0"/>
            <a:t>Schopnost přijmout informaci</a:t>
          </a:r>
          <a:endParaRPr lang="cs-CZ" sz="1600" kern="1200" dirty="0"/>
        </a:p>
        <a:p>
          <a:pPr marL="171450" lvl="1" indent="-171450" algn="l" defTabSz="711200">
            <a:lnSpc>
              <a:spcPct val="90000"/>
            </a:lnSpc>
            <a:spcBef>
              <a:spcPct val="0"/>
            </a:spcBef>
            <a:spcAft>
              <a:spcPct val="15000"/>
            </a:spcAft>
            <a:buChar char="••"/>
          </a:pPr>
          <a:r>
            <a:rPr lang="cs-CZ" sz="1600" kern="1200" dirty="0" smtClean="0"/>
            <a:t>Příležitost k uplatnění informace</a:t>
          </a:r>
          <a:endParaRPr lang="cs-CZ" sz="1600" kern="1200" dirty="0"/>
        </a:p>
      </dsp:txBody>
      <dsp:txXfrm>
        <a:off x="5257800" y="2743201"/>
        <a:ext cx="2971800" cy="137159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Podnadpis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Nadpis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cs-CZ" smtClean="0"/>
              <a:t>Klepnutím lze upravit styl předlohy nadpisů.</a:t>
            </a:r>
            <a:endParaRPr kumimoji="0" lang="en-US"/>
          </a:p>
        </p:txBody>
      </p:sp>
      <p:cxnSp>
        <p:nvCxnSpPr>
          <p:cNvPr id="8" name="Přímá spojovací čára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Přímá spojovací čára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Zástupný symbol pro datum 14"/>
          <p:cNvSpPr>
            <a:spLocks noGrp="1"/>
          </p:cNvSpPr>
          <p:nvPr>
            <p:ph type="dt" sz="half" idx="10"/>
          </p:nvPr>
        </p:nvSpPr>
        <p:spPr/>
        <p:txBody>
          <a:bodyPr/>
          <a:lstStyle/>
          <a:p>
            <a:fld id="{2FAE59CF-5846-44F2-AB7C-2773E888AD30}" type="datetimeFigureOut">
              <a:rPr lang="cs-CZ" smtClean="0"/>
              <a:pPr/>
              <a:t>4.5.2012</a:t>
            </a:fld>
            <a:endParaRPr lang="cs-CZ"/>
          </a:p>
        </p:txBody>
      </p:sp>
      <p:sp>
        <p:nvSpPr>
          <p:cNvPr id="16" name="Zástupný symbol pro číslo snímku 15"/>
          <p:cNvSpPr>
            <a:spLocks noGrp="1"/>
          </p:cNvSpPr>
          <p:nvPr>
            <p:ph type="sldNum" sz="quarter" idx="11"/>
          </p:nvPr>
        </p:nvSpPr>
        <p:spPr/>
        <p:txBody>
          <a:bodyPr/>
          <a:lstStyle/>
          <a:p>
            <a:fld id="{5D831B0F-2B0E-42FC-9F7A-BA4002E48D08}" type="slidenum">
              <a:rPr lang="cs-CZ" smtClean="0"/>
              <a:pPr/>
              <a:t>‹#›</a:t>
            </a:fld>
            <a:endParaRPr lang="cs-CZ"/>
          </a:p>
        </p:txBody>
      </p:sp>
      <p:sp>
        <p:nvSpPr>
          <p:cNvPr id="17" name="Zástupný symbol pro zápatí 16"/>
          <p:cNvSpPr>
            <a:spLocks noGrp="1"/>
          </p:cNvSpPr>
          <p:nvPr>
            <p:ph type="ftr" sz="quarter" idx="12"/>
          </p:nvPr>
        </p:nvSpPr>
        <p:spPr/>
        <p:txBody>
          <a:bodyPr/>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2FAE59CF-5846-44F2-AB7C-2773E888AD30}" type="datetimeFigureOut">
              <a:rPr lang="cs-CZ" smtClean="0"/>
              <a:pPr/>
              <a:t>4.5.2012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D831B0F-2B0E-42FC-9F7A-BA4002E48D0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2FAE59CF-5846-44F2-AB7C-2773E888AD30}" type="datetimeFigureOut">
              <a:rPr lang="cs-CZ" smtClean="0"/>
              <a:pPr/>
              <a:t>4.5.2012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D831B0F-2B0E-42FC-9F7A-BA4002E48D08}"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9" name="Zástupný symbol pro obsah 8"/>
          <p:cNvSpPr>
            <a:spLocks noGrp="1"/>
          </p:cNvSpPr>
          <p:nvPr>
            <p:ph idx="1"/>
          </p:nvPr>
        </p:nvSpPr>
        <p:spPr>
          <a:xfrm>
            <a:off x="457200" y="1524000"/>
            <a:ext cx="8229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4" name="Zástupný symbol pro datum 13"/>
          <p:cNvSpPr>
            <a:spLocks noGrp="1"/>
          </p:cNvSpPr>
          <p:nvPr>
            <p:ph type="dt" sz="half" idx="14"/>
          </p:nvPr>
        </p:nvSpPr>
        <p:spPr/>
        <p:txBody>
          <a:bodyPr/>
          <a:lstStyle/>
          <a:p>
            <a:fld id="{2FAE59CF-5846-44F2-AB7C-2773E888AD30}" type="datetimeFigureOut">
              <a:rPr lang="cs-CZ" smtClean="0"/>
              <a:pPr/>
              <a:t>4.5.2012</a:t>
            </a:fld>
            <a:endParaRPr lang="cs-CZ"/>
          </a:p>
        </p:txBody>
      </p:sp>
      <p:sp>
        <p:nvSpPr>
          <p:cNvPr id="15" name="Zástupný symbol pro číslo snímku 14"/>
          <p:cNvSpPr>
            <a:spLocks noGrp="1"/>
          </p:cNvSpPr>
          <p:nvPr>
            <p:ph type="sldNum" sz="quarter" idx="15"/>
          </p:nvPr>
        </p:nvSpPr>
        <p:spPr/>
        <p:txBody>
          <a:bodyPr/>
          <a:lstStyle>
            <a:lvl1pPr algn="ctr">
              <a:defRPr/>
            </a:lvl1pPr>
          </a:lstStyle>
          <a:p>
            <a:fld id="{5D831B0F-2B0E-42FC-9F7A-BA4002E48D08}" type="slidenum">
              <a:rPr lang="cs-CZ" smtClean="0"/>
              <a:pPr/>
              <a:t>‹#›</a:t>
            </a:fld>
            <a:endParaRPr lang="cs-CZ"/>
          </a:p>
        </p:txBody>
      </p:sp>
      <p:sp>
        <p:nvSpPr>
          <p:cNvPr id="16" name="Zástupný symbol pro zápatí 15"/>
          <p:cNvSpPr>
            <a:spLocks noGrp="1"/>
          </p:cNvSpPr>
          <p:nvPr>
            <p:ph type="ftr" sz="quarter" idx="16"/>
          </p:nvPr>
        </p:nvSpPr>
        <p:spPr/>
        <p:txBody>
          <a:bodyPr/>
          <a:lstStyle/>
          <a:p>
            <a:endParaRPr lang="cs-CZ"/>
          </a:p>
        </p:txBody>
      </p:sp>
      <p:sp>
        <p:nvSpPr>
          <p:cNvPr id="17" name="Nadpis 16"/>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2FAE59CF-5846-44F2-AB7C-2773E888AD30}" type="datetimeFigureOut">
              <a:rPr lang="cs-CZ" smtClean="0"/>
              <a:pPr/>
              <a:t>4.5.2012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D831B0F-2B0E-42FC-9F7A-BA4002E48D08}" type="slidenum">
              <a:rPr lang="cs-CZ" smtClean="0"/>
              <a:pPr/>
              <a:t>‹#›</a:t>
            </a:fld>
            <a:endParaRPr lang="cs-CZ"/>
          </a:p>
        </p:txBody>
      </p:sp>
      <p:sp>
        <p:nvSpPr>
          <p:cNvPr id="2" name="Nadpis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cxnSp>
        <p:nvCxnSpPr>
          <p:cNvPr id="7" name="Přímá spojovací čára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Zástupný symbol pro datum 4"/>
          <p:cNvSpPr>
            <a:spLocks noGrp="1"/>
          </p:cNvSpPr>
          <p:nvPr>
            <p:ph type="dt" sz="half" idx="10"/>
          </p:nvPr>
        </p:nvSpPr>
        <p:spPr/>
        <p:txBody>
          <a:bodyPr/>
          <a:lstStyle/>
          <a:p>
            <a:fld id="{2FAE59CF-5846-44F2-AB7C-2773E888AD30}" type="datetimeFigureOut">
              <a:rPr lang="cs-CZ" smtClean="0"/>
              <a:pPr/>
              <a:t>4.5.2012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D831B0F-2B0E-42FC-9F7A-BA4002E48D08}" type="slidenum">
              <a:rPr lang="cs-CZ" smtClean="0"/>
              <a:pPr/>
              <a:t>‹#›</a:t>
            </a:fld>
            <a:endParaRPr lang="cs-CZ"/>
          </a:p>
        </p:txBody>
      </p:sp>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11" name="Zástupný symbol pro obsah 10"/>
          <p:cNvSpPr>
            <a:spLocks noGrp="1"/>
          </p:cNvSpPr>
          <p:nvPr>
            <p:ph sz="half" idx="1"/>
          </p:nvPr>
        </p:nvSpPr>
        <p:spPr>
          <a:xfrm>
            <a:off x="457200" y="1524000"/>
            <a:ext cx="4059936"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524000"/>
            <a:ext cx="4059936"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9" name="Zástupný symbol pro číslo snímku 8"/>
          <p:cNvSpPr>
            <a:spLocks noGrp="1"/>
          </p:cNvSpPr>
          <p:nvPr>
            <p:ph type="sldNum" sz="quarter" idx="12"/>
          </p:nvPr>
        </p:nvSpPr>
        <p:spPr/>
        <p:txBody>
          <a:bodyPr/>
          <a:lstStyle/>
          <a:p>
            <a:fld id="{5D831B0F-2B0E-42FC-9F7A-BA4002E48D08}" type="slidenum">
              <a:rPr lang="cs-CZ" smtClean="0"/>
              <a:pPr/>
              <a:t>‹#›</a:t>
            </a:fld>
            <a:endParaRPr lang="cs-CZ"/>
          </a:p>
        </p:txBody>
      </p:sp>
      <p:sp>
        <p:nvSpPr>
          <p:cNvPr id="8" name="Zástupný symbol pro zápatí 7"/>
          <p:cNvSpPr>
            <a:spLocks noGrp="1"/>
          </p:cNvSpPr>
          <p:nvPr>
            <p:ph type="ftr" sz="quarter" idx="11"/>
          </p:nvPr>
        </p:nvSpPr>
        <p:spPr/>
        <p:txBody>
          <a:bodyPr/>
          <a:lstStyle/>
          <a:p>
            <a:endParaRPr lang="cs-CZ"/>
          </a:p>
        </p:txBody>
      </p:sp>
      <p:sp>
        <p:nvSpPr>
          <p:cNvPr id="7" name="Zástupný symbol pro datum 6"/>
          <p:cNvSpPr>
            <a:spLocks noGrp="1"/>
          </p:cNvSpPr>
          <p:nvPr>
            <p:ph type="dt" sz="half" idx="10"/>
          </p:nvPr>
        </p:nvSpPr>
        <p:spPr/>
        <p:txBody>
          <a:bodyPr/>
          <a:lstStyle/>
          <a:p>
            <a:fld id="{2FAE59CF-5846-44F2-AB7C-2773E888AD30}" type="datetimeFigureOut">
              <a:rPr lang="cs-CZ" smtClean="0"/>
              <a:pPr/>
              <a:t>4.5.2012</a:t>
            </a:fld>
            <a:endParaRPr lang="cs-CZ"/>
          </a:p>
        </p:txBody>
      </p:sp>
      <p:sp>
        <p:nvSpPr>
          <p:cNvPr id="3" name="Zástupný symbol pro text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32" name="Zástupný symbol pro obsah 31"/>
          <p:cNvSpPr>
            <a:spLocks noGrp="1"/>
          </p:cNvSpPr>
          <p:nvPr>
            <p:ph sz="half" idx="2"/>
          </p:nvPr>
        </p:nvSpPr>
        <p:spPr>
          <a:xfrm>
            <a:off x="457200" y="2201896"/>
            <a:ext cx="4038600" cy="391363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34" name="Zástupný symbol pro obsah 33"/>
          <p:cNvSpPr>
            <a:spLocks noGrp="1"/>
          </p:cNvSpPr>
          <p:nvPr>
            <p:ph sz="quarter" idx="4"/>
          </p:nvPr>
        </p:nvSpPr>
        <p:spPr>
          <a:xfrm>
            <a:off x="4649788" y="2201896"/>
            <a:ext cx="4038600" cy="391363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 name="Nadpis 1"/>
          <p:cNvSpPr>
            <a:spLocks noGrp="1"/>
          </p:cNvSpPr>
          <p:nvPr>
            <p:ph type="title"/>
          </p:nvPr>
        </p:nvSpPr>
        <p:spPr>
          <a:xfrm>
            <a:off x="457200" y="155448"/>
            <a:ext cx="8229600" cy="1143000"/>
          </a:xfrm>
        </p:spPr>
        <p:txBody>
          <a:bodyPr anchor="b" anchorCtr="0"/>
          <a:lstStyle>
            <a:lvl1pPr>
              <a:defRPr/>
            </a:lvl1pPr>
          </a:lstStyle>
          <a:p>
            <a:r>
              <a:rPr kumimoji="0" lang="cs-CZ" smtClean="0"/>
              <a:t>Klepnutím lze upravit styl předlohy nadpisů.</a:t>
            </a:r>
            <a:endParaRPr kumimoji="0" lang="en-US"/>
          </a:p>
        </p:txBody>
      </p:sp>
      <p:sp>
        <p:nvSpPr>
          <p:cNvPr id="12" name="Zástupný symbol pro text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cxnSp>
        <p:nvCxnSpPr>
          <p:cNvPr id="10" name="Přímá spojovací čára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Přímá spojovací čára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2FAE59CF-5846-44F2-AB7C-2773E888AD30}" type="datetimeFigureOut">
              <a:rPr lang="cs-CZ" smtClean="0"/>
              <a:pPr/>
              <a:t>4.5.2012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D831B0F-2B0E-42FC-9F7A-BA4002E48D08}" type="slidenum">
              <a:rPr lang="cs-CZ" smtClean="0"/>
              <a:pPr/>
              <a:t>‹#›</a:t>
            </a:fld>
            <a:endParaRPr lang="cs-CZ"/>
          </a:p>
        </p:txBody>
      </p:sp>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FAE59CF-5846-44F2-AB7C-2773E888AD30}" type="datetimeFigureOut">
              <a:rPr lang="cs-CZ" smtClean="0"/>
              <a:pPr/>
              <a:t>4.5.2012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D831B0F-2B0E-42FC-9F7A-BA4002E48D0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9" name="Zástupný symbol pro obsah 28"/>
          <p:cNvSpPr>
            <a:spLocks noGrp="1"/>
          </p:cNvSpPr>
          <p:nvPr>
            <p:ph sz="quarter" idx="1"/>
          </p:nvPr>
        </p:nvSpPr>
        <p:spPr>
          <a:xfrm>
            <a:off x="457200" y="457200"/>
            <a:ext cx="6248400" cy="5715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3" name="Zástupný symbol pro text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31" name="Nadpis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cs-CZ" smtClean="0"/>
              <a:t>Klepnutím lze upravit styl předlohy nadpisů.</a:t>
            </a:r>
            <a:endParaRPr kumimoji="0" lang="en-US"/>
          </a:p>
        </p:txBody>
      </p:sp>
      <p:sp>
        <p:nvSpPr>
          <p:cNvPr id="8" name="Zástupný symbol pro datum 7"/>
          <p:cNvSpPr>
            <a:spLocks noGrp="1"/>
          </p:cNvSpPr>
          <p:nvPr>
            <p:ph type="dt" sz="half" idx="14"/>
          </p:nvPr>
        </p:nvSpPr>
        <p:spPr/>
        <p:txBody>
          <a:bodyPr/>
          <a:lstStyle/>
          <a:p>
            <a:fld id="{2FAE59CF-5846-44F2-AB7C-2773E888AD30}" type="datetimeFigureOut">
              <a:rPr lang="cs-CZ" smtClean="0"/>
              <a:pPr/>
              <a:t>4.5.2012</a:t>
            </a:fld>
            <a:endParaRPr lang="cs-CZ"/>
          </a:p>
        </p:txBody>
      </p:sp>
      <p:sp>
        <p:nvSpPr>
          <p:cNvPr id="9" name="Zástupný symbol pro číslo snímku 8"/>
          <p:cNvSpPr>
            <a:spLocks noGrp="1"/>
          </p:cNvSpPr>
          <p:nvPr>
            <p:ph type="sldNum" sz="quarter" idx="15"/>
          </p:nvPr>
        </p:nvSpPr>
        <p:spPr/>
        <p:txBody>
          <a:bodyPr/>
          <a:lstStyle/>
          <a:p>
            <a:fld id="{5D831B0F-2B0E-42FC-9F7A-BA4002E48D08}" type="slidenum">
              <a:rPr lang="cs-CZ" smtClean="0"/>
              <a:pPr/>
              <a:t>‹#›</a:t>
            </a:fld>
            <a:endParaRPr lang="cs-CZ"/>
          </a:p>
        </p:txBody>
      </p:sp>
      <p:sp>
        <p:nvSpPr>
          <p:cNvPr id="10" name="Zástupný symbol pro zápatí 9"/>
          <p:cNvSpPr>
            <a:spLocks noGrp="1"/>
          </p:cNvSpPr>
          <p:nvPr>
            <p:ph type="ftr" sz="quarter" idx="16"/>
          </p:nvPr>
        </p:nvSpPr>
        <p:spPr/>
        <p:txBody>
          <a:bodyPr/>
          <a:lstStyle/>
          <a:p>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8" name="Zástupný symbol pro datum 7"/>
          <p:cNvSpPr>
            <a:spLocks noGrp="1"/>
          </p:cNvSpPr>
          <p:nvPr>
            <p:ph type="dt" sz="half" idx="10"/>
          </p:nvPr>
        </p:nvSpPr>
        <p:spPr/>
        <p:txBody>
          <a:bodyPr/>
          <a:lstStyle/>
          <a:p>
            <a:fld id="{2FAE59CF-5846-44F2-AB7C-2773E888AD30}" type="datetimeFigureOut">
              <a:rPr lang="cs-CZ" smtClean="0"/>
              <a:pPr/>
              <a:t>4.5.2012</a:t>
            </a:fld>
            <a:endParaRPr lang="cs-CZ"/>
          </a:p>
        </p:txBody>
      </p:sp>
      <p:sp>
        <p:nvSpPr>
          <p:cNvPr id="9" name="Zástupný symbol pro číslo snímku 8"/>
          <p:cNvSpPr>
            <a:spLocks noGrp="1"/>
          </p:cNvSpPr>
          <p:nvPr>
            <p:ph type="sldNum" sz="quarter" idx="11"/>
          </p:nvPr>
        </p:nvSpPr>
        <p:spPr/>
        <p:txBody>
          <a:bodyPr/>
          <a:lstStyle/>
          <a:p>
            <a:fld id="{5D831B0F-2B0E-42FC-9F7A-BA4002E48D08}" type="slidenum">
              <a:rPr lang="cs-CZ" smtClean="0"/>
              <a:pPr/>
              <a:t>‹#›</a:t>
            </a:fld>
            <a:endParaRPr lang="cs-CZ"/>
          </a:p>
        </p:txBody>
      </p:sp>
      <p:sp>
        <p:nvSpPr>
          <p:cNvPr id="10" name="Zástupný symbol pro zápatí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Zástupný symbol pro text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4" name="Zástupný symbol pro datum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FAE59CF-5846-44F2-AB7C-2773E888AD30}" type="datetimeFigureOut">
              <a:rPr lang="cs-CZ" smtClean="0"/>
              <a:pPr/>
              <a:t>4.5.2012</a:t>
            </a:fld>
            <a:endParaRPr lang="cs-CZ"/>
          </a:p>
        </p:txBody>
      </p:sp>
      <p:sp>
        <p:nvSpPr>
          <p:cNvPr id="10" name="Zástupný symbol pro zápatí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cs-CZ"/>
          </a:p>
        </p:txBody>
      </p:sp>
      <p:sp>
        <p:nvSpPr>
          <p:cNvPr id="22" name="Zástupný symbol pro číslo snímk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D831B0F-2B0E-42FC-9F7A-BA4002E48D08}" type="slidenum">
              <a:rPr lang="cs-CZ" smtClean="0"/>
              <a:pPr/>
              <a:t>‹#›</a:t>
            </a:fld>
            <a:endParaRPr lang="cs-CZ"/>
          </a:p>
        </p:txBody>
      </p:sp>
      <p:sp>
        <p:nvSpPr>
          <p:cNvPr id="5" name="Zástupný symbol pro nadpis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cs-CZ" smtClean="0"/>
              <a:t>Klepnutím lze upravit styl předlohy nadpisů.</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www.youtube.com/watch?v=yWfetF1jCO4"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en.wikipedia.org/wiki/Special:BookSources/9780873644976" TargetMode="External"/><Relationship Id="rId2" Type="http://schemas.openxmlformats.org/officeDocument/2006/relationships/hyperlink" Target="http://jeffcooperfoundation.org/news/"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endParaRPr lang="cs-CZ"/>
          </a:p>
        </p:txBody>
      </p:sp>
      <p:sp>
        <p:nvSpPr>
          <p:cNvPr id="2" name="Nadpis 1"/>
          <p:cNvSpPr>
            <a:spLocks noGrp="1"/>
          </p:cNvSpPr>
          <p:nvPr>
            <p:ph type="ctrTitle"/>
          </p:nvPr>
        </p:nvSpPr>
        <p:spPr/>
        <p:txBody>
          <a:bodyPr/>
          <a:lstStyle/>
          <a:p>
            <a:r>
              <a:rPr lang="cs-CZ" dirty="0" smtClean="0"/>
              <a:t>Teorie sebeobrany</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obsah 1"/>
          <p:cNvSpPr>
            <a:spLocks noGrp="1"/>
          </p:cNvSpPr>
          <p:nvPr>
            <p:ph idx="1"/>
          </p:nvPr>
        </p:nvSpPr>
        <p:spPr/>
        <p:txBody>
          <a:bodyPr>
            <a:normAutofit lnSpcReduction="10000"/>
          </a:bodyPr>
          <a:lstStyle/>
          <a:p>
            <a:r>
              <a:rPr lang="cs-CZ" smtClean="0"/>
              <a:t>Teoretická příprava</a:t>
            </a:r>
          </a:p>
          <a:p>
            <a:r>
              <a:rPr lang="cs-CZ" smtClean="0"/>
              <a:t>Kondiční příprava</a:t>
            </a:r>
          </a:p>
          <a:p>
            <a:r>
              <a:rPr lang="cs-CZ" smtClean="0"/>
              <a:t>Technická příprava</a:t>
            </a:r>
          </a:p>
          <a:p>
            <a:r>
              <a:rPr lang="cs-CZ" smtClean="0"/>
              <a:t>Praktická aplikace</a:t>
            </a:r>
          </a:p>
          <a:p>
            <a:r>
              <a:rPr lang="cs-CZ" smtClean="0"/>
              <a:t>Řešení modelových situací</a:t>
            </a:r>
          </a:p>
          <a:p>
            <a:pPr lvl="1"/>
            <a:r>
              <a:rPr lang="cs-CZ" smtClean="0"/>
              <a:t>hraní rolí, přehrávání scénářů zasazených v širším kontextu</a:t>
            </a:r>
          </a:p>
          <a:p>
            <a:pPr lvl="1"/>
            <a:r>
              <a:rPr lang="cs-CZ" smtClean="0"/>
              <a:t>rozvoj řízení stresu</a:t>
            </a:r>
          </a:p>
          <a:p>
            <a:pPr lvl="1"/>
            <a:r>
              <a:rPr lang="cs-CZ" smtClean="0"/>
              <a:t>možnost mnoha alternativních řešení</a:t>
            </a:r>
          </a:p>
          <a:p>
            <a:pPr lvl="1"/>
            <a:r>
              <a:rPr lang="cs-CZ" smtClean="0"/>
              <a:t>rozvíjení schopnosti pozorovat, orientovat se, rozhodnout se a konat</a:t>
            </a:r>
          </a:p>
        </p:txBody>
      </p:sp>
      <p:sp>
        <p:nvSpPr>
          <p:cNvPr id="3" name="Nadpis 2"/>
          <p:cNvSpPr>
            <a:spLocks noGrp="1"/>
          </p:cNvSpPr>
          <p:nvPr>
            <p:ph type="title"/>
          </p:nvPr>
        </p:nvSpPr>
        <p:spPr/>
        <p:txBody>
          <a:bodyPr/>
          <a:lstStyle/>
          <a:p>
            <a:pPr algn="ctr">
              <a:defRPr/>
            </a:pPr>
            <a:r>
              <a:rPr lang="cs-CZ" smtClean="0"/>
              <a:t>Komponenty výcviku</a:t>
            </a:r>
            <a:endParaRPr lang="cs-CZ"/>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pPr algn="ctr" eaLnBrk="1" fontAlgn="auto" hangingPunct="1">
              <a:spcAft>
                <a:spcPts val="0"/>
              </a:spcAft>
              <a:defRPr/>
            </a:pPr>
            <a:r>
              <a:rPr lang="cs-CZ" smtClean="0"/>
              <a:t>Výcvik založený na vědeckých důkazech</a:t>
            </a:r>
            <a:endParaRPr lang="cs-CZ"/>
          </a:p>
        </p:txBody>
      </p:sp>
      <p:grpSp>
        <p:nvGrpSpPr>
          <p:cNvPr id="2" name="Group 2"/>
          <p:cNvGrpSpPr>
            <a:grpSpLocks/>
          </p:cNvGrpSpPr>
          <p:nvPr/>
        </p:nvGrpSpPr>
        <p:grpSpPr bwMode="auto">
          <a:xfrm>
            <a:off x="2000250" y="1643063"/>
            <a:ext cx="4929188" cy="5000625"/>
            <a:chOff x="4065" y="1200"/>
            <a:chExt cx="3630" cy="3435"/>
          </a:xfrm>
        </p:grpSpPr>
        <p:sp>
          <p:nvSpPr>
            <p:cNvPr id="12292" name="AutoShape 3"/>
            <p:cNvSpPr>
              <a:spLocks noChangeArrowheads="1"/>
            </p:cNvSpPr>
            <p:nvPr/>
          </p:nvSpPr>
          <p:spPr bwMode="auto">
            <a:xfrm>
              <a:off x="4695" y="1200"/>
              <a:ext cx="2370" cy="1215"/>
            </a:xfrm>
            <a:prstGeom prst="downArrowCallout">
              <a:avLst>
                <a:gd name="adj1" fmla="val 48765"/>
                <a:gd name="adj2" fmla="val 48765"/>
                <a:gd name="adj3" fmla="val 16667"/>
                <a:gd name="adj4" fmla="val 66667"/>
              </a:avLst>
            </a:prstGeom>
            <a:solidFill>
              <a:srgbClr val="FFFFFF"/>
            </a:solidFill>
            <a:ln w="9525">
              <a:solidFill>
                <a:srgbClr val="000000"/>
              </a:solidFill>
              <a:miter lim="800000"/>
              <a:headEnd/>
              <a:tailEnd/>
            </a:ln>
          </p:spPr>
          <p:txBody>
            <a:bodyPr/>
            <a:lstStyle/>
            <a:p>
              <a:pPr algn="ctr"/>
              <a:r>
                <a:rPr lang="cs-CZ" sz="4400">
                  <a:solidFill>
                    <a:schemeClr val="bg1"/>
                  </a:solidFill>
                  <a:latin typeface="Constantia" pitchFamily="18" charset="0"/>
                </a:rPr>
                <a:t>důkaz</a:t>
              </a:r>
            </a:p>
          </p:txBody>
        </p:sp>
        <p:sp>
          <p:nvSpPr>
            <p:cNvPr id="12293" name="AutoShape 4"/>
            <p:cNvSpPr>
              <a:spLocks noChangeArrowheads="1"/>
            </p:cNvSpPr>
            <p:nvPr/>
          </p:nvSpPr>
          <p:spPr bwMode="auto">
            <a:xfrm>
              <a:off x="4710" y="2595"/>
              <a:ext cx="2370" cy="1215"/>
            </a:xfrm>
            <a:prstGeom prst="downArrowCallout">
              <a:avLst>
                <a:gd name="adj1" fmla="val 48765"/>
                <a:gd name="adj2" fmla="val 48765"/>
                <a:gd name="adj3" fmla="val 16667"/>
                <a:gd name="adj4" fmla="val 66667"/>
              </a:avLst>
            </a:prstGeom>
            <a:solidFill>
              <a:srgbClr val="FFFFFF"/>
            </a:solidFill>
            <a:ln w="9525">
              <a:solidFill>
                <a:srgbClr val="000000"/>
              </a:solidFill>
              <a:miter lim="800000"/>
              <a:headEnd/>
              <a:tailEnd/>
            </a:ln>
          </p:spPr>
          <p:txBody>
            <a:bodyPr/>
            <a:lstStyle/>
            <a:p>
              <a:pPr algn="ctr"/>
              <a:r>
                <a:rPr lang="cs-CZ" sz="4400">
                  <a:solidFill>
                    <a:schemeClr val="bg1"/>
                  </a:solidFill>
                  <a:latin typeface="Constantia" pitchFamily="18" charset="0"/>
                </a:rPr>
                <a:t>zkušenost</a:t>
              </a:r>
            </a:p>
          </p:txBody>
        </p:sp>
        <p:sp>
          <p:nvSpPr>
            <p:cNvPr id="12294" name="Oval 5"/>
            <p:cNvSpPr>
              <a:spLocks noChangeArrowheads="1"/>
            </p:cNvSpPr>
            <p:nvPr/>
          </p:nvSpPr>
          <p:spPr bwMode="auto">
            <a:xfrm>
              <a:off x="4710" y="3945"/>
              <a:ext cx="2445" cy="690"/>
            </a:xfrm>
            <a:prstGeom prst="ellipse">
              <a:avLst/>
            </a:prstGeom>
            <a:solidFill>
              <a:srgbClr val="FFFFFF"/>
            </a:solidFill>
            <a:ln w="9525">
              <a:solidFill>
                <a:srgbClr val="000000"/>
              </a:solidFill>
              <a:round/>
              <a:headEnd/>
              <a:tailEnd/>
            </a:ln>
          </p:spPr>
          <p:txBody>
            <a:bodyPr/>
            <a:lstStyle/>
            <a:p>
              <a:pPr algn="ctr"/>
              <a:r>
                <a:rPr lang="cs-CZ" sz="4400">
                  <a:solidFill>
                    <a:schemeClr val="bg1"/>
                  </a:solidFill>
                  <a:latin typeface="Constantia" pitchFamily="18" charset="0"/>
                </a:rPr>
                <a:t>víra</a:t>
              </a:r>
            </a:p>
          </p:txBody>
        </p:sp>
        <p:sp>
          <p:nvSpPr>
            <p:cNvPr id="12295" name="AutoShape 6"/>
            <p:cNvSpPr>
              <a:spLocks noChangeArrowheads="1"/>
            </p:cNvSpPr>
            <p:nvPr/>
          </p:nvSpPr>
          <p:spPr bwMode="auto">
            <a:xfrm flipV="1">
              <a:off x="4065" y="1620"/>
              <a:ext cx="435" cy="1710"/>
            </a:xfrm>
            <a:prstGeom prst="curvedRightArrow">
              <a:avLst>
                <a:gd name="adj1" fmla="val 78621"/>
                <a:gd name="adj2" fmla="val 157241"/>
                <a:gd name="adj3" fmla="val 33333"/>
              </a:avLst>
            </a:prstGeom>
            <a:solidFill>
              <a:srgbClr val="FFFFFF"/>
            </a:solidFill>
            <a:ln w="9525">
              <a:solidFill>
                <a:srgbClr val="000000"/>
              </a:solidFill>
              <a:miter lim="800000"/>
              <a:headEnd/>
              <a:tailEnd/>
            </a:ln>
          </p:spPr>
          <p:txBody>
            <a:bodyPr/>
            <a:lstStyle/>
            <a:p>
              <a:endParaRPr lang="cs-CZ">
                <a:latin typeface="Constantia" pitchFamily="18" charset="0"/>
              </a:endParaRPr>
            </a:p>
          </p:txBody>
        </p:sp>
        <p:sp>
          <p:nvSpPr>
            <p:cNvPr id="12296" name="AutoShape 7"/>
            <p:cNvSpPr>
              <a:spLocks noChangeArrowheads="1"/>
            </p:cNvSpPr>
            <p:nvPr/>
          </p:nvSpPr>
          <p:spPr bwMode="auto">
            <a:xfrm rot="10800000">
              <a:off x="7260" y="1590"/>
              <a:ext cx="435" cy="1710"/>
            </a:xfrm>
            <a:prstGeom prst="curvedRightArrow">
              <a:avLst>
                <a:gd name="adj1" fmla="val 78621"/>
                <a:gd name="adj2" fmla="val 157241"/>
                <a:gd name="adj3" fmla="val 33333"/>
              </a:avLst>
            </a:prstGeom>
            <a:solidFill>
              <a:srgbClr val="FFFFFF"/>
            </a:solidFill>
            <a:ln w="9525">
              <a:solidFill>
                <a:srgbClr val="000000"/>
              </a:solidFill>
              <a:miter lim="800000"/>
              <a:headEnd/>
              <a:tailEnd/>
            </a:ln>
          </p:spPr>
          <p:txBody>
            <a:bodyPr/>
            <a:lstStyle/>
            <a:p>
              <a:endParaRPr lang="cs-CZ">
                <a:latin typeface="Constantia" pitchFamily="18" charset="0"/>
              </a:endParaRPr>
            </a:p>
          </p:txBody>
        </p:sp>
      </p:gr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pPr eaLnBrk="1" fontAlgn="auto" hangingPunct="1">
              <a:spcAft>
                <a:spcPts val="0"/>
              </a:spcAft>
              <a:defRPr/>
            </a:pPr>
            <a:r>
              <a:rPr lang="cs-CZ" smtClean="0"/>
              <a:t>Interakční schéma systém – instruktor – student z pohledu filozofie výcviku</a:t>
            </a:r>
            <a:endParaRPr lang="cs-CZ"/>
          </a:p>
        </p:txBody>
      </p:sp>
      <p:graphicFrame>
        <p:nvGraphicFramePr>
          <p:cNvPr id="5" name="Zástupný symbol pro obsah 3"/>
          <p:cNvGraphicFramePr>
            <a:graphicFrameLocks/>
          </p:cNvGraphicFramePr>
          <p:nvPr/>
        </p:nvGraphicFramePr>
        <p:xfrm>
          <a:off x="609600" y="16764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Sokolský zápas a šerm – byli blízko k sebeobraně, ne však sebeobranou</a:t>
            </a:r>
          </a:p>
          <a:p>
            <a:r>
              <a:rPr lang="cs-CZ" dirty="0" smtClean="0"/>
              <a:t>1907-1910 – </a:t>
            </a:r>
            <a:r>
              <a:rPr lang="cs-CZ" dirty="0" err="1" smtClean="0"/>
              <a:t>džúdžucu</a:t>
            </a:r>
            <a:r>
              <a:rPr lang="cs-CZ" dirty="0" smtClean="0"/>
              <a:t>/</a:t>
            </a:r>
            <a:r>
              <a:rPr lang="cs-CZ" dirty="0" err="1" smtClean="0"/>
              <a:t>džúdó</a:t>
            </a:r>
            <a:r>
              <a:rPr lang="cs-CZ" dirty="0" smtClean="0"/>
              <a:t> (F. Smotlacha, Vysokoškolský sport Praha)</a:t>
            </a:r>
          </a:p>
          <a:p>
            <a:r>
              <a:rPr lang="cs-CZ" dirty="0" smtClean="0"/>
              <a:t>1936 - Československý svaz </a:t>
            </a:r>
            <a:r>
              <a:rPr lang="cs-CZ" dirty="0" err="1" smtClean="0"/>
              <a:t>Jiu</a:t>
            </a:r>
            <a:r>
              <a:rPr lang="cs-CZ" dirty="0" smtClean="0"/>
              <a:t>-</a:t>
            </a:r>
            <a:r>
              <a:rPr lang="cs-CZ" dirty="0" err="1" smtClean="0"/>
              <a:t>Jitsu</a:t>
            </a:r>
            <a:endParaRPr lang="cs-CZ" dirty="0" smtClean="0"/>
          </a:p>
          <a:p>
            <a:endParaRPr lang="cs-CZ" dirty="0" smtClean="0"/>
          </a:p>
          <a:p>
            <a:r>
              <a:rPr lang="cs-CZ" sz="1600" dirty="0" smtClean="0"/>
              <a:t>VARY, E. </a:t>
            </a:r>
            <a:r>
              <a:rPr lang="cs-CZ" sz="1600" i="1" dirty="0" err="1" smtClean="0"/>
              <a:t>Jiu</a:t>
            </a:r>
            <a:r>
              <a:rPr lang="cs-CZ" sz="1600" i="1" dirty="0" smtClean="0"/>
              <a:t>-</a:t>
            </a:r>
            <a:r>
              <a:rPr lang="cs-CZ" sz="1600" i="1" dirty="0" err="1" smtClean="0"/>
              <a:t>jitsu</a:t>
            </a:r>
            <a:r>
              <a:rPr lang="cs-CZ" sz="1600" i="1" dirty="0" smtClean="0"/>
              <a:t>. Umění japonské sebeobrany a tělesného zocelení.</a:t>
            </a:r>
            <a:r>
              <a:rPr lang="cs-CZ" sz="1600" dirty="0" smtClean="0"/>
              <a:t> Praha : SFINX, 1919.</a:t>
            </a:r>
          </a:p>
          <a:p>
            <a:r>
              <a:rPr lang="cs-CZ" sz="1600" dirty="0" smtClean="0"/>
              <a:t>VARY, E., JAHELKA, J. </a:t>
            </a:r>
            <a:r>
              <a:rPr lang="cs-CZ" sz="1600" i="1" dirty="0" err="1" smtClean="0"/>
              <a:t>Jiu</a:t>
            </a:r>
            <a:r>
              <a:rPr lang="cs-CZ" sz="1600" i="1" dirty="0" smtClean="0"/>
              <a:t> – </a:t>
            </a:r>
            <a:r>
              <a:rPr lang="cs-CZ" sz="1600" i="1" dirty="0" err="1" smtClean="0"/>
              <a:t>jitsu</a:t>
            </a:r>
            <a:r>
              <a:rPr lang="cs-CZ" sz="1600" i="1" dirty="0" smtClean="0"/>
              <a:t>. Umění japonské sebeobrany a tělesného zocelení. Box.</a:t>
            </a:r>
            <a:r>
              <a:rPr lang="cs-CZ" sz="1600" dirty="0" smtClean="0"/>
              <a:t> Praha : SFINX, 1921.</a:t>
            </a:r>
          </a:p>
          <a:p>
            <a:r>
              <a:rPr lang="cs-CZ" sz="1600" dirty="0" smtClean="0"/>
              <a:t>MIKOLÁŠEK, V. </a:t>
            </a:r>
            <a:r>
              <a:rPr lang="cs-CZ" sz="1600" i="1" dirty="0" err="1" smtClean="0"/>
              <a:t>Jiu</a:t>
            </a:r>
            <a:r>
              <a:rPr lang="cs-CZ" sz="1600" i="1" dirty="0" smtClean="0"/>
              <a:t> – </a:t>
            </a:r>
            <a:r>
              <a:rPr lang="cs-CZ" sz="1600" i="1" dirty="0" err="1" smtClean="0"/>
              <a:t>jitsu</a:t>
            </a:r>
            <a:r>
              <a:rPr lang="cs-CZ" sz="1600" i="1" dirty="0" smtClean="0"/>
              <a:t>. </a:t>
            </a:r>
            <a:r>
              <a:rPr lang="cs-CZ" sz="1600" i="1" dirty="0" err="1" smtClean="0"/>
              <a:t>Khiha</a:t>
            </a:r>
            <a:r>
              <a:rPr lang="cs-CZ" sz="1600" i="1" dirty="0" smtClean="0"/>
              <a:t> pro ty, kdož se chtějí </a:t>
            </a:r>
            <a:r>
              <a:rPr lang="cs-CZ" sz="1600" i="1" dirty="0" err="1" smtClean="0"/>
              <a:t>státi</a:t>
            </a:r>
            <a:r>
              <a:rPr lang="cs-CZ" sz="1600" i="1" dirty="0" smtClean="0"/>
              <a:t> nepřemožitelnými</a:t>
            </a:r>
            <a:r>
              <a:rPr lang="cs-CZ" sz="1600" dirty="0" smtClean="0"/>
              <a:t>. Brno : Moravské nakladatelství, 1932.</a:t>
            </a:r>
          </a:p>
          <a:p>
            <a:r>
              <a:rPr lang="cs-CZ" sz="1600" dirty="0" smtClean="0"/>
              <a:t>ZÁBOJ, O. </a:t>
            </a:r>
            <a:r>
              <a:rPr lang="cs-CZ" sz="1600" i="1" dirty="0" smtClean="0"/>
              <a:t>Úpoly. Tělesná výchova mládeže.</a:t>
            </a:r>
            <a:r>
              <a:rPr lang="cs-CZ" sz="1600" dirty="0" smtClean="0"/>
              <a:t> 1937, ročník 8, č. 2.</a:t>
            </a:r>
          </a:p>
          <a:p>
            <a:r>
              <a:rPr lang="cs-CZ" sz="1600" dirty="0" smtClean="0"/>
              <a:t>MNO </a:t>
            </a:r>
            <a:r>
              <a:rPr lang="cs-CZ" sz="1600" i="1" dirty="0" smtClean="0"/>
              <a:t>Boj zblízka. Sebeobrana.</a:t>
            </a:r>
            <a:r>
              <a:rPr lang="cs-CZ" sz="1600" dirty="0" smtClean="0"/>
              <a:t> Praha : Ministerstvo národní obrany, 1938.</a:t>
            </a:r>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do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40000" lnSpcReduction="20000"/>
          </a:bodyPr>
          <a:lstStyle/>
          <a:p>
            <a:r>
              <a:rPr lang="cs-CZ" sz="4400" dirty="0" smtClean="0"/>
              <a:t>V poválečných letech počátek rozlišování </a:t>
            </a:r>
            <a:r>
              <a:rPr lang="cs-CZ" sz="4400" dirty="0" err="1" smtClean="0"/>
              <a:t>džúdžucu</a:t>
            </a:r>
            <a:r>
              <a:rPr lang="cs-CZ" sz="4400" dirty="0" smtClean="0"/>
              <a:t> (=sebeobrana) a </a:t>
            </a:r>
            <a:r>
              <a:rPr lang="cs-CZ" sz="4400" dirty="0" err="1" smtClean="0"/>
              <a:t>džúdó</a:t>
            </a:r>
            <a:r>
              <a:rPr lang="cs-CZ" sz="4400" dirty="0" smtClean="0"/>
              <a:t> (=sportovní zápas)</a:t>
            </a:r>
          </a:p>
          <a:p>
            <a:r>
              <a:rPr lang="cs-CZ" sz="4400" dirty="0" smtClean="0"/>
              <a:t>Šíma a Krákora – teorie tří stupňů bolesti</a:t>
            </a:r>
          </a:p>
          <a:p>
            <a:r>
              <a:rPr lang="cs-CZ" sz="4400" dirty="0" smtClean="0"/>
              <a:t>Vyčlenění sebeobrany jako samostatné třídy v sokolské soustavě:</a:t>
            </a:r>
          </a:p>
          <a:p>
            <a:pPr lvl="1"/>
            <a:r>
              <a:rPr lang="cs-CZ" sz="3600" b="1" dirty="0" smtClean="0"/>
              <a:t>Úpoly</a:t>
            </a:r>
            <a:endParaRPr lang="cs-CZ" sz="3600" dirty="0" smtClean="0"/>
          </a:p>
          <a:p>
            <a:pPr lvl="2"/>
            <a:r>
              <a:rPr lang="cs-CZ" sz="3300" dirty="0" smtClean="0"/>
              <a:t>Odpory, přetlaky, přetahy</a:t>
            </a:r>
          </a:p>
          <a:p>
            <a:pPr lvl="2"/>
            <a:r>
              <a:rPr lang="cs-CZ" sz="3300" dirty="0" smtClean="0"/>
              <a:t>Zvedání a nošení břemen</a:t>
            </a:r>
          </a:p>
          <a:p>
            <a:pPr lvl="2"/>
            <a:r>
              <a:rPr lang="cs-CZ" sz="3300" dirty="0" err="1" smtClean="0"/>
              <a:t>Potyky</a:t>
            </a:r>
            <a:r>
              <a:rPr lang="cs-CZ" sz="3300" dirty="0" smtClean="0"/>
              <a:t> a zápas</a:t>
            </a:r>
          </a:p>
          <a:p>
            <a:pPr lvl="2"/>
            <a:r>
              <a:rPr lang="cs-CZ" sz="3300" dirty="0" smtClean="0"/>
              <a:t>Rohování</a:t>
            </a:r>
          </a:p>
          <a:p>
            <a:pPr lvl="2"/>
            <a:r>
              <a:rPr lang="cs-CZ" sz="3300" dirty="0" smtClean="0"/>
              <a:t>Sebeobrana</a:t>
            </a:r>
          </a:p>
          <a:p>
            <a:pPr lvl="1"/>
            <a:r>
              <a:rPr lang="cs-CZ" sz="3600" b="1" dirty="0" smtClean="0"/>
              <a:t>Šerm</a:t>
            </a:r>
            <a:endParaRPr lang="cs-CZ" sz="3600" dirty="0" smtClean="0"/>
          </a:p>
          <a:p>
            <a:pPr lvl="2"/>
            <a:r>
              <a:rPr lang="cs-CZ" sz="3300" dirty="0" smtClean="0"/>
              <a:t>Končířem</a:t>
            </a:r>
          </a:p>
          <a:p>
            <a:pPr lvl="2"/>
            <a:r>
              <a:rPr lang="cs-CZ" sz="3300" dirty="0" smtClean="0"/>
              <a:t>Šavlí</a:t>
            </a:r>
          </a:p>
          <a:p>
            <a:pPr lvl="2"/>
            <a:r>
              <a:rPr lang="cs-CZ" sz="3300" dirty="0" smtClean="0"/>
              <a:t>Kordem</a:t>
            </a:r>
            <a:endParaRPr lang="cs-CZ" sz="2900" dirty="0" smtClean="0"/>
          </a:p>
          <a:p>
            <a:endParaRPr lang="cs-CZ" dirty="0" smtClean="0"/>
          </a:p>
          <a:p>
            <a:r>
              <a:rPr lang="cs-CZ" sz="2500" dirty="0" smtClean="0"/>
              <a:t>ŠÍMA, F., KRÁKORA, B. </a:t>
            </a:r>
            <a:r>
              <a:rPr lang="cs-CZ" sz="2500" i="1" dirty="0" err="1" smtClean="0"/>
              <a:t>Džiu</a:t>
            </a:r>
            <a:r>
              <a:rPr lang="cs-CZ" sz="2500" i="1" dirty="0" smtClean="0"/>
              <a:t> – </a:t>
            </a:r>
            <a:r>
              <a:rPr lang="cs-CZ" sz="2500" i="1" dirty="0" err="1" smtClean="0"/>
              <a:t>džitsu</a:t>
            </a:r>
            <a:r>
              <a:rPr lang="cs-CZ" sz="2500" i="1" dirty="0" smtClean="0"/>
              <a:t>.</a:t>
            </a:r>
            <a:r>
              <a:rPr lang="cs-CZ" sz="2500" dirty="0" smtClean="0"/>
              <a:t> Praha : Jaroslav </a:t>
            </a:r>
            <a:r>
              <a:rPr lang="cs-CZ" sz="2500" dirty="0" err="1" smtClean="0"/>
              <a:t>Tožička</a:t>
            </a:r>
            <a:r>
              <a:rPr lang="cs-CZ" sz="2500" dirty="0" smtClean="0"/>
              <a:t>, 1944</a:t>
            </a:r>
          </a:p>
          <a:p>
            <a:r>
              <a:rPr lang="cs-CZ" sz="2500" dirty="0" smtClean="0"/>
              <a:t>SLÍPKA, H., J. </a:t>
            </a:r>
            <a:r>
              <a:rPr lang="cs-CZ" sz="2500" i="1" dirty="0" smtClean="0"/>
              <a:t>Umíte se bránit? Zápas </a:t>
            </a:r>
            <a:r>
              <a:rPr lang="cs-CZ" sz="2500" i="1" dirty="0" err="1" smtClean="0"/>
              <a:t>jiu</a:t>
            </a:r>
            <a:r>
              <a:rPr lang="cs-CZ" sz="2500" i="1" dirty="0" smtClean="0"/>
              <a:t> – </a:t>
            </a:r>
            <a:r>
              <a:rPr lang="cs-CZ" sz="2500" i="1" dirty="0" err="1" smtClean="0"/>
              <a:t>jitsu</a:t>
            </a:r>
            <a:r>
              <a:rPr lang="cs-CZ" sz="2500" i="1" dirty="0" smtClean="0"/>
              <a:t>.</a:t>
            </a:r>
            <a:r>
              <a:rPr lang="cs-CZ" sz="2500" dirty="0" smtClean="0"/>
              <a:t> Praha : YMCA, 1947</a:t>
            </a:r>
          </a:p>
          <a:p>
            <a:r>
              <a:rPr lang="cs-CZ" sz="2500" dirty="0" smtClean="0"/>
              <a:t>MRÁČEK, V. </a:t>
            </a:r>
            <a:r>
              <a:rPr lang="cs-CZ" sz="2500" dirty="0" err="1" smtClean="0"/>
              <a:t>Jiu</a:t>
            </a:r>
            <a:r>
              <a:rPr lang="cs-CZ" sz="2500" dirty="0" smtClean="0"/>
              <a:t> – </a:t>
            </a:r>
            <a:r>
              <a:rPr lang="cs-CZ" sz="2500" dirty="0" err="1" smtClean="0"/>
              <a:t>jitsu</a:t>
            </a:r>
            <a:r>
              <a:rPr lang="cs-CZ" sz="2500" dirty="0" smtClean="0"/>
              <a:t> : Sebeobrana. Část I. </a:t>
            </a:r>
            <a:r>
              <a:rPr lang="cs-CZ" sz="2500" dirty="0" err="1" smtClean="0"/>
              <a:t>Plzěň</a:t>
            </a:r>
            <a:r>
              <a:rPr lang="cs-CZ" sz="2500" dirty="0" smtClean="0"/>
              <a:t> : Západočeská oblast Junáka, 1947</a:t>
            </a:r>
          </a:p>
          <a:p>
            <a:r>
              <a:rPr lang="cs-CZ" sz="2500" dirty="0" smtClean="0"/>
              <a:t>JIRSÁK, Z., KUKLA, J., ŠERÝ, V. Cvičení </a:t>
            </a:r>
            <a:r>
              <a:rPr lang="cs-CZ" sz="2500" dirty="0" err="1" smtClean="0"/>
              <a:t>úpolnická</a:t>
            </a:r>
            <a:r>
              <a:rPr lang="cs-CZ" sz="2500" dirty="0" smtClean="0"/>
              <a:t> a šerm. Příručka pro cvičitele 7. díl. Praha : Tělocvičná jednota Sokol, 1948</a:t>
            </a:r>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smtClean="0"/>
              <a:t>Publikace podle zaměření na specifickou cílovou skupinu:</a:t>
            </a:r>
          </a:p>
          <a:p>
            <a:pPr lvl="1"/>
            <a:r>
              <a:rPr lang="cs-CZ" dirty="0" smtClean="0"/>
              <a:t>populárně naučné – určené pro laickou veřejnost</a:t>
            </a:r>
          </a:p>
          <a:p>
            <a:pPr lvl="1"/>
            <a:r>
              <a:rPr lang="cs-CZ" dirty="0" smtClean="0"/>
              <a:t>odborně profesní – určené pro odborníky v různých oblastech (policie, armáda aj.)</a:t>
            </a:r>
          </a:p>
          <a:p>
            <a:pPr lvl="1"/>
            <a:r>
              <a:rPr lang="cs-CZ" dirty="0" smtClean="0"/>
              <a:t>pedagogické – určené pro vzdělávání učitelů škol různých stupňů</a:t>
            </a:r>
          </a:p>
          <a:p>
            <a:r>
              <a:rPr lang="cs-CZ" dirty="0" smtClean="0"/>
              <a:t> </a:t>
            </a:r>
          </a:p>
          <a:p>
            <a:r>
              <a:rPr lang="cs-CZ" dirty="0" smtClean="0"/>
              <a:t>Publikace podle prostředků, kterými byly cíle výcviku sebeobrany naplňovány:</a:t>
            </a:r>
          </a:p>
          <a:p>
            <a:pPr lvl="1"/>
            <a:r>
              <a:rPr lang="cs-CZ" dirty="0" smtClean="0"/>
              <a:t>aplikace konkrétního </a:t>
            </a:r>
            <a:r>
              <a:rPr lang="cs-CZ" dirty="0" err="1" smtClean="0"/>
              <a:t>úpolového</a:t>
            </a:r>
            <a:r>
              <a:rPr lang="cs-CZ" dirty="0" smtClean="0"/>
              <a:t> sportu do sebeobrany</a:t>
            </a:r>
          </a:p>
          <a:p>
            <a:pPr lvl="1"/>
            <a:r>
              <a:rPr lang="cs-CZ" dirty="0" smtClean="0"/>
              <a:t>kombinace různých </a:t>
            </a:r>
            <a:r>
              <a:rPr lang="cs-CZ" dirty="0" err="1" smtClean="0"/>
              <a:t>úpolových</a:t>
            </a:r>
            <a:r>
              <a:rPr lang="cs-CZ" dirty="0" smtClean="0"/>
              <a:t> sportů do sebeobrany</a:t>
            </a:r>
          </a:p>
          <a:p>
            <a:pPr lvl="1"/>
            <a:r>
              <a:rPr lang="cs-CZ" dirty="0" smtClean="0"/>
              <a:t>vytváření vlastního sebeobranného systému</a:t>
            </a:r>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274320" lvl="1">
              <a:spcBef>
                <a:spcPts val="600"/>
              </a:spcBef>
              <a:buClr>
                <a:schemeClr val="accent2"/>
              </a:buClr>
            </a:pPr>
            <a:r>
              <a:rPr lang="cs-CZ" dirty="0" smtClean="0"/>
              <a:t>Aplikace konkrétního </a:t>
            </a:r>
            <a:r>
              <a:rPr lang="cs-CZ" dirty="0" err="1" smtClean="0"/>
              <a:t>úpolového</a:t>
            </a:r>
            <a:r>
              <a:rPr lang="cs-CZ" dirty="0" smtClean="0"/>
              <a:t> sportu do sebeobrany</a:t>
            </a:r>
          </a:p>
          <a:p>
            <a:pPr marL="640080" lvl="2">
              <a:spcBef>
                <a:spcPts val="600"/>
              </a:spcBef>
              <a:buClr>
                <a:schemeClr val="accent2"/>
              </a:buClr>
            </a:pPr>
            <a:r>
              <a:rPr lang="cs-CZ" dirty="0" smtClean="0"/>
              <a:t>Pojem sebeobrana byl i díky této literatuře chápan širokou veřejností jakou soustava džudistických chvatů nebo triků</a:t>
            </a:r>
          </a:p>
          <a:p>
            <a:pPr marL="640080" lvl="2">
              <a:spcBef>
                <a:spcPts val="600"/>
              </a:spcBef>
              <a:buClr>
                <a:schemeClr val="accent2"/>
              </a:buClr>
            </a:pPr>
            <a:r>
              <a:rPr lang="cs-CZ" dirty="0" err="1" smtClean="0"/>
              <a:t>Zrůbek</a:t>
            </a:r>
            <a:r>
              <a:rPr lang="cs-CZ" dirty="0" smtClean="0"/>
              <a:t> (1946), Mráček (1947), </a:t>
            </a:r>
            <a:r>
              <a:rPr lang="cs-CZ" dirty="0" err="1" smtClean="0"/>
              <a:t>Matras</a:t>
            </a:r>
            <a:r>
              <a:rPr lang="cs-CZ" dirty="0" smtClean="0"/>
              <a:t> (1956, 1957a, 1957b, 1957c, 1958, 1959, 1965, 1968), Šíma, Krákora (1957), Lebeda (1961, 1979, 1984), Lorenz, </a:t>
            </a:r>
            <a:r>
              <a:rPr lang="cs-CZ" dirty="0" err="1" smtClean="0"/>
              <a:t>Kitayama</a:t>
            </a:r>
            <a:r>
              <a:rPr lang="cs-CZ" dirty="0" smtClean="0"/>
              <a:t> (1963), </a:t>
            </a:r>
            <a:r>
              <a:rPr lang="cs-CZ" dirty="0" err="1" smtClean="0"/>
              <a:t>Mašín</a:t>
            </a:r>
            <a:r>
              <a:rPr lang="cs-CZ" dirty="0" smtClean="0"/>
              <a:t>, </a:t>
            </a:r>
            <a:r>
              <a:rPr lang="cs-CZ" dirty="0" err="1" smtClean="0"/>
              <a:t>Zrůbek</a:t>
            </a:r>
            <a:r>
              <a:rPr lang="cs-CZ" dirty="0" smtClean="0"/>
              <a:t> (1966), Mašin, Tůma (1969) </a:t>
            </a:r>
          </a:p>
          <a:p>
            <a:pPr marL="274320" lvl="1">
              <a:spcBef>
                <a:spcPts val="600"/>
              </a:spcBef>
              <a:buClr>
                <a:schemeClr val="accent2"/>
              </a:buClr>
            </a:pPr>
            <a:endParaRPr lang="cs-CZ" dirty="0" smtClean="0"/>
          </a:p>
          <a:p>
            <a:pPr>
              <a:buNone/>
            </a:pPr>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274320" lvl="1">
              <a:spcBef>
                <a:spcPts val="600"/>
              </a:spcBef>
              <a:buClr>
                <a:schemeClr val="accent2"/>
              </a:buClr>
            </a:pPr>
            <a:r>
              <a:rPr lang="cs-CZ" sz="2600" dirty="0" smtClean="0"/>
              <a:t>Kombinace různých </a:t>
            </a:r>
            <a:r>
              <a:rPr lang="cs-CZ" sz="2600" dirty="0" err="1" smtClean="0"/>
              <a:t>úpolových</a:t>
            </a:r>
            <a:r>
              <a:rPr lang="cs-CZ" sz="2600" dirty="0" smtClean="0"/>
              <a:t> sportů do sebeobrany</a:t>
            </a:r>
          </a:p>
          <a:p>
            <a:endParaRPr lang="cs-CZ" dirty="0" smtClean="0"/>
          </a:p>
          <a:p>
            <a:r>
              <a:rPr lang="cs-CZ" dirty="0" err="1" smtClean="0"/>
              <a:t>Levský</a:t>
            </a:r>
            <a:r>
              <a:rPr lang="cs-CZ" dirty="0" smtClean="0"/>
              <a:t> (1966, 1968, 1969, 1970) – </a:t>
            </a:r>
            <a:r>
              <a:rPr lang="cs-CZ" dirty="0" err="1" smtClean="0"/>
              <a:t>džúdó</a:t>
            </a:r>
            <a:r>
              <a:rPr lang="cs-CZ" dirty="0" smtClean="0"/>
              <a:t>, sambo, karate</a:t>
            </a:r>
          </a:p>
          <a:p>
            <a:pPr marL="274320" lvl="1">
              <a:spcBef>
                <a:spcPts val="600"/>
              </a:spcBef>
              <a:buClr>
                <a:schemeClr val="accent2"/>
              </a:buClr>
            </a:pPr>
            <a:endParaRPr lang="cs-CZ" dirty="0" smtClean="0"/>
          </a:p>
          <a:p>
            <a:pPr marL="274320" lvl="1">
              <a:spcBef>
                <a:spcPts val="600"/>
              </a:spcBef>
              <a:buClr>
                <a:schemeClr val="accent2"/>
              </a:buClr>
            </a:pPr>
            <a:r>
              <a:rPr lang="cs-CZ" dirty="0" smtClean="0">
                <a:solidFill>
                  <a:schemeClr val="tx1"/>
                </a:solidFill>
              </a:rPr>
              <a:t>Náchodský a </a:t>
            </a:r>
            <a:r>
              <a:rPr lang="cs-CZ" dirty="0" err="1" smtClean="0">
                <a:solidFill>
                  <a:schemeClr val="tx1"/>
                </a:solidFill>
              </a:rPr>
              <a:t>Honzík</a:t>
            </a:r>
            <a:r>
              <a:rPr lang="cs-CZ" dirty="0" smtClean="0">
                <a:solidFill>
                  <a:schemeClr val="tx1"/>
                </a:solidFill>
              </a:rPr>
              <a:t> (1987), Z. Náchodský (1992, 1993, 2006) – osobní i profesní sebeobrana, právní, taktické, technické a psychologické stránky sebeobrany</a:t>
            </a:r>
          </a:p>
          <a:p>
            <a:pPr marL="274320" lvl="1">
              <a:spcBef>
                <a:spcPts val="600"/>
              </a:spcBef>
              <a:buClr>
                <a:schemeClr val="accent2"/>
              </a:buClr>
            </a:pPr>
            <a:endParaRPr lang="cs-CZ" dirty="0" smtClean="0">
              <a:solidFill>
                <a:schemeClr val="tx1"/>
              </a:solidFill>
            </a:endParaRPr>
          </a:p>
          <a:p>
            <a:pPr marL="274320" lvl="1">
              <a:spcBef>
                <a:spcPts val="600"/>
              </a:spcBef>
              <a:buClr>
                <a:schemeClr val="accent2"/>
              </a:buClr>
            </a:pPr>
            <a:r>
              <a:rPr lang="cs-CZ" dirty="0" smtClean="0">
                <a:solidFill>
                  <a:schemeClr val="tx1"/>
                </a:solidFill>
              </a:rPr>
              <a:t>I. Fojtík (1984, 1990, 1994,...) – kompilace, zaměření pro TV</a:t>
            </a:r>
          </a:p>
          <a:p>
            <a:pPr marL="274320" lvl="1">
              <a:spcBef>
                <a:spcPts val="600"/>
              </a:spcBef>
              <a:buClr>
                <a:schemeClr val="accent2"/>
              </a:buClr>
            </a:pPr>
            <a:endParaRPr lang="cs-CZ" dirty="0" smtClean="0">
              <a:solidFill>
                <a:schemeClr val="tx1"/>
              </a:solidFill>
            </a:endParaRPr>
          </a:p>
          <a:p>
            <a:pPr marL="274320" lvl="1">
              <a:spcBef>
                <a:spcPts val="600"/>
              </a:spcBef>
              <a:buClr>
                <a:schemeClr val="accent2"/>
              </a:buClr>
            </a:pPr>
            <a:r>
              <a:rPr lang="cs-CZ" dirty="0" err="1" smtClean="0">
                <a:solidFill>
                  <a:schemeClr val="tx1"/>
                </a:solidFill>
              </a:rPr>
              <a:t>Zelenaj</a:t>
            </a:r>
            <a:r>
              <a:rPr lang="cs-CZ" dirty="0" smtClean="0">
                <a:solidFill>
                  <a:schemeClr val="tx1"/>
                </a:solidFill>
              </a:rPr>
              <a:t> (1992, 1993), Konečný (2000), </a:t>
            </a:r>
            <a:r>
              <a:rPr lang="cs-CZ" dirty="0" err="1" smtClean="0">
                <a:solidFill>
                  <a:schemeClr val="tx1"/>
                </a:solidFill>
              </a:rPr>
              <a:t>Mádl</a:t>
            </a:r>
            <a:r>
              <a:rPr lang="cs-CZ" dirty="0" smtClean="0">
                <a:solidFill>
                  <a:schemeClr val="tx1"/>
                </a:solidFill>
              </a:rPr>
              <a:t> (2000), Polák (1995, 2005), Novák (2007),  Vágner, (2008), Havel (1995), Cibulka a Schovanec (1999, 2000)</a:t>
            </a:r>
          </a:p>
          <a:p>
            <a:pPr marL="274320" lvl="1">
              <a:spcBef>
                <a:spcPts val="600"/>
              </a:spcBef>
              <a:buClr>
                <a:schemeClr val="accent2"/>
              </a:buClr>
            </a:pPr>
            <a:endParaRPr lang="cs-CZ" dirty="0" smtClean="0"/>
          </a:p>
          <a:p>
            <a:pPr marL="274320" lvl="1">
              <a:spcBef>
                <a:spcPts val="600"/>
              </a:spcBef>
              <a:buClr>
                <a:schemeClr val="accent2"/>
              </a:buClr>
            </a:pPr>
            <a:endParaRPr lang="cs-CZ" dirty="0" smtClean="0"/>
          </a:p>
          <a:p>
            <a:pPr marL="274320" lvl="1">
              <a:spcBef>
                <a:spcPts val="600"/>
              </a:spcBef>
              <a:buClr>
                <a:schemeClr val="accent2"/>
              </a:buClr>
            </a:pPr>
            <a:endParaRPr lang="cs-CZ" dirty="0" smtClean="0"/>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274320" lvl="1">
              <a:spcBef>
                <a:spcPts val="600"/>
              </a:spcBef>
              <a:buClr>
                <a:schemeClr val="accent2"/>
              </a:buClr>
            </a:pPr>
            <a:r>
              <a:rPr lang="cs-CZ" dirty="0" smtClean="0"/>
              <a:t>vytváření vlastního sebeobranného systému</a:t>
            </a:r>
          </a:p>
          <a:p>
            <a:pPr marL="640080" lvl="2">
              <a:spcBef>
                <a:spcPts val="600"/>
              </a:spcBef>
              <a:buClr>
                <a:schemeClr val="accent2"/>
              </a:buClr>
            </a:pPr>
            <a:r>
              <a:rPr lang="cs-CZ" dirty="0" smtClean="0"/>
              <a:t>Novák, Špička, 1966, 1973, Špička, Novák, 1969, 1971, </a:t>
            </a:r>
            <a:r>
              <a:rPr lang="cs-CZ" dirty="0" err="1" smtClean="0"/>
              <a:t>Müller</a:t>
            </a:r>
            <a:r>
              <a:rPr lang="cs-CZ" dirty="0" smtClean="0"/>
              <a:t>, </a:t>
            </a:r>
            <a:r>
              <a:rPr lang="cs-CZ" dirty="0" err="1" smtClean="0"/>
              <a:t>Belšán</a:t>
            </a:r>
            <a:r>
              <a:rPr lang="cs-CZ" dirty="0" smtClean="0"/>
              <a:t>, Špička, Novák, 1973, Jindřich, </a:t>
            </a:r>
            <a:r>
              <a:rPr lang="cs-CZ" dirty="0" err="1" smtClean="0"/>
              <a:t>Müller</a:t>
            </a:r>
            <a:r>
              <a:rPr lang="cs-CZ" dirty="0" smtClean="0"/>
              <a:t>, 1980</a:t>
            </a:r>
          </a:p>
          <a:p>
            <a:pPr marL="640080" lvl="2">
              <a:spcBef>
                <a:spcPts val="600"/>
              </a:spcBef>
              <a:buClr>
                <a:schemeClr val="accent2"/>
              </a:buClr>
            </a:pPr>
            <a:r>
              <a:rPr lang="cs-CZ" dirty="0" smtClean="0"/>
              <a:t>„</a:t>
            </a:r>
            <a:r>
              <a:rPr lang="cs-CZ" dirty="0" err="1" smtClean="0"/>
              <a:t>úpolové</a:t>
            </a:r>
            <a:r>
              <a:rPr lang="cs-CZ" dirty="0" smtClean="0"/>
              <a:t> sporty jsou pro přípravu k sebeobraně nevhodné a to z taktických i technických důvodů“</a:t>
            </a:r>
          </a:p>
          <a:p>
            <a:pPr marL="274320" lvl="1">
              <a:spcBef>
                <a:spcPts val="600"/>
              </a:spcBef>
              <a:buClr>
                <a:schemeClr val="accent2"/>
              </a:buClr>
            </a:pPr>
            <a:r>
              <a:rPr lang="cs-CZ" dirty="0" smtClean="0"/>
              <a:t>Československá škola karate (české karate)</a:t>
            </a:r>
          </a:p>
          <a:p>
            <a:pPr marL="274320" lvl="1">
              <a:spcBef>
                <a:spcPts val="600"/>
              </a:spcBef>
              <a:buClr>
                <a:schemeClr val="accent2"/>
              </a:buClr>
            </a:pPr>
            <a:r>
              <a:rPr lang="cs-CZ" dirty="0" smtClean="0"/>
              <a:t>1971 – </a:t>
            </a:r>
            <a:r>
              <a:rPr lang="cs-CZ" dirty="0" err="1" smtClean="0"/>
              <a:t>brana</a:t>
            </a:r>
            <a:endParaRPr lang="cs-CZ" dirty="0" smtClean="0"/>
          </a:p>
          <a:p>
            <a:pPr marL="274320" lvl="1">
              <a:spcBef>
                <a:spcPts val="600"/>
              </a:spcBef>
              <a:buClr>
                <a:schemeClr val="accent2"/>
              </a:buClr>
            </a:pPr>
            <a:r>
              <a:rPr lang="cs-CZ" dirty="0" smtClean="0"/>
              <a:t>1980 </a:t>
            </a:r>
            <a:r>
              <a:rPr lang="cs-CZ" dirty="0" err="1" smtClean="0"/>
              <a:t>alogodika</a:t>
            </a:r>
            <a:endParaRPr lang="cs-CZ" dirty="0" smtClean="0"/>
          </a:p>
          <a:p>
            <a:pPr marL="640080" lvl="2">
              <a:spcBef>
                <a:spcPts val="600"/>
              </a:spcBef>
              <a:buClr>
                <a:schemeClr val="accent2"/>
              </a:buClr>
            </a:pPr>
            <a:r>
              <a:rPr lang="cs-CZ" dirty="0" smtClean="0"/>
              <a:t>teoretická i praktická nauka o řešení úkorných situací. Úkorná situace je přechodný anebo trvalý stav, </a:t>
            </a:r>
            <a:br>
              <a:rPr lang="cs-CZ" dirty="0" smtClean="0"/>
            </a:br>
            <a:r>
              <a:rPr lang="cs-CZ" dirty="0" smtClean="0"/>
              <a:t>ve kterém vzniká nebo trvá nějaká újma bytí</a:t>
            </a:r>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lvl="0"/>
            <a:r>
              <a:rPr lang="cs-CZ" dirty="0" smtClean="0"/>
              <a:t>Úkorné situace</a:t>
            </a:r>
          </a:p>
          <a:p>
            <a:pPr lvl="1"/>
            <a:r>
              <a:rPr lang="cs-CZ" dirty="0" smtClean="0"/>
              <a:t>Kolizní (interakce cílů jednoho subjektu)</a:t>
            </a:r>
          </a:p>
          <a:p>
            <a:pPr lvl="1"/>
            <a:r>
              <a:rPr lang="cs-CZ" dirty="0" smtClean="0"/>
              <a:t>Konfliktní (interakce cílů dvou, nebo více subjektů)</a:t>
            </a:r>
          </a:p>
          <a:p>
            <a:pPr lvl="1"/>
            <a:endParaRPr lang="cs-CZ" dirty="0" smtClean="0"/>
          </a:p>
          <a:p>
            <a:pPr lvl="0"/>
            <a:r>
              <a:rPr lang="cs-CZ" dirty="0" err="1" smtClean="0"/>
              <a:t>Alogodika</a:t>
            </a:r>
            <a:endParaRPr lang="cs-CZ" dirty="0" smtClean="0"/>
          </a:p>
          <a:p>
            <a:pPr lvl="1"/>
            <a:r>
              <a:rPr lang="cs-CZ" dirty="0" err="1" smtClean="0"/>
              <a:t>sopnologie</a:t>
            </a:r>
            <a:endParaRPr lang="cs-CZ" dirty="0" smtClean="0"/>
          </a:p>
          <a:p>
            <a:pPr lvl="1"/>
            <a:r>
              <a:rPr lang="cs-CZ" dirty="0" err="1" smtClean="0"/>
              <a:t>technodika</a:t>
            </a:r>
            <a:endParaRPr lang="cs-CZ" dirty="0" smtClean="0"/>
          </a:p>
          <a:p>
            <a:pPr lvl="1"/>
            <a:r>
              <a:rPr lang="cs-CZ" dirty="0" err="1" smtClean="0"/>
              <a:t>magiologie</a:t>
            </a:r>
            <a:endParaRPr lang="cs-CZ" dirty="0" smtClean="0"/>
          </a:p>
          <a:p>
            <a:endParaRPr lang="cs-CZ" dirty="0" smtClean="0"/>
          </a:p>
          <a:p>
            <a:r>
              <a:rPr lang="cs-CZ" dirty="0" err="1" smtClean="0"/>
              <a:t>sindefendologie</a:t>
            </a:r>
            <a:r>
              <a:rPr lang="cs-CZ" dirty="0" smtClean="0"/>
              <a:t> – nauka o sebeobraně</a:t>
            </a:r>
          </a:p>
          <a:p>
            <a:r>
              <a:rPr lang="cs-CZ" dirty="0" err="1" smtClean="0"/>
              <a:t>batalagologie</a:t>
            </a:r>
            <a:r>
              <a:rPr lang="cs-CZ" dirty="0" smtClean="0"/>
              <a:t> – nauka o bojových akcích</a:t>
            </a:r>
          </a:p>
          <a:p>
            <a:r>
              <a:rPr lang="cs-CZ" dirty="0" err="1" smtClean="0"/>
              <a:t>sinprotektologie</a:t>
            </a:r>
            <a:r>
              <a:rPr lang="cs-CZ" dirty="0" smtClean="0"/>
              <a:t> – nauka o sebeochraně </a:t>
            </a:r>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Definice sebeobrany</a:t>
            </a:r>
          </a:p>
          <a:p>
            <a:pPr lvl="1"/>
            <a:r>
              <a:rPr lang="cs-CZ" dirty="0" smtClean="0"/>
              <a:t>Kategorizace sebeobrany, složky sebeobrany, mezioborové vztahy</a:t>
            </a:r>
          </a:p>
          <a:p>
            <a:r>
              <a:rPr lang="cs-CZ" dirty="0" smtClean="0"/>
              <a:t>Pojetí sebeobrany v </a:t>
            </a:r>
            <a:r>
              <a:rPr lang="cs-CZ" dirty="0" err="1" smtClean="0"/>
              <a:t>úpolových</a:t>
            </a:r>
            <a:r>
              <a:rPr lang="cs-CZ" dirty="0" smtClean="0"/>
              <a:t> sportech a bojových uměních</a:t>
            </a:r>
          </a:p>
          <a:p>
            <a:pPr lvl="1"/>
            <a:r>
              <a:rPr lang="cs-CZ" dirty="0" smtClean="0"/>
              <a:t>Především japonská bojová umění (se kterými máte zkušenost)</a:t>
            </a:r>
          </a:p>
          <a:p>
            <a:r>
              <a:rPr lang="cs-CZ" dirty="0" smtClean="0"/>
              <a:t>Vývoj teorie sebeobrany v Česku</a:t>
            </a:r>
          </a:p>
          <a:p>
            <a:pPr lvl="1"/>
            <a:r>
              <a:rPr lang="cs-CZ" dirty="0" smtClean="0"/>
              <a:t>Ve 20. století: od </a:t>
            </a:r>
            <a:r>
              <a:rPr lang="cs-CZ" dirty="0" err="1" smtClean="0"/>
              <a:t>džúdžucu</a:t>
            </a:r>
            <a:r>
              <a:rPr lang="cs-CZ" dirty="0" smtClean="0"/>
              <a:t>, přes </a:t>
            </a:r>
            <a:r>
              <a:rPr lang="cs-CZ" dirty="0" err="1" smtClean="0"/>
              <a:t>branu</a:t>
            </a:r>
            <a:r>
              <a:rPr lang="cs-CZ" dirty="0" smtClean="0"/>
              <a:t>, </a:t>
            </a:r>
            <a:r>
              <a:rPr lang="cs-CZ" dirty="0" err="1" smtClean="0"/>
              <a:t>sindefendologii</a:t>
            </a:r>
            <a:r>
              <a:rPr lang="cs-CZ" dirty="0" smtClean="0"/>
              <a:t>…</a:t>
            </a:r>
          </a:p>
          <a:p>
            <a:r>
              <a:rPr lang="cs-CZ" dirty="0" smtClean="0"/>
              <a:t>Aktuální teorie sebeobrany</a:t>
            </a:r>
          </a:p>
          <a:p>
            <a:pPr lvl="1"/>
            <a:r>
              <a:rPr lang="cs-CZ" dirty="0" smtClean="0"/>
              <a:t>Teorie vybraných systémů: RBSD, S.P.E.A.R., KFM, …</a:t>
            </a:r>
          </a:p>
          <a:p>
            <a:endParaRPr lang="cs-CZ" dirty="0"/>
          </a:p>
        </p:txBody>
      </p:sp>
      <p:sp>
        <p:nvSpPr>
          <p:cNvPr id="3" name="Nadpis 2"/>
          <p:cNvSpPr>
            <a:spLocks noGrp="1"/>
          </p:cNvSpPr>
          <p:nvPr>
            <p:ph type="title"/>
          </p:nvPr>
        </p:nvSpPr>
        <p:spPr/>
        <p:txBody>
          <a:bodyPr/>
          <a:lstStyle/>
          <a:p>
            <a:r>
              <a:rPr lang="cs-CZ" dirty="0" smtClean="0"/>
              <a:t>Struktura předmětu</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Pokud v interakci jednotlivce s ostatními lidmi nemohou být cíle jednotlivců splněny současně, vytvářejí:</a:t>
            </a:r>
          </a:p>
          <a:p>
            <a:r>
              <a:rPr lang="cs-CZ" b="1" dirty="0" smtClean="0"/>
              <a:t>situace konfliktní</a:t>
            </a:r>
          </a:p>
          <a:p>
            <a:pPr lvl="1"/>
            <a:r>
              <a:rPr lang="cs-CZ" b="1" dirty="0" smtClean="0"/>
              <a:t>situace </a:t>
            </a:r>
            <a:r>
              <a:rPr lang="cs-CZ" b="1" dirty="0" err="1" smtClean="0"/>
              <a:t>disputativní</a:t>
            </a:r>
            <a:r>
              <a:rPr lang="cs-CZ" sz="2000" dirty="0" smtClean="0">
                <a:solidFill>
                  <a:schemeClr val="tx1"/>
                </a:solidFill>
              </a:rPr>
              <a:t>, při řešení není nutné použít násilí, </a:t>
            </a:r>
            <a:endParaRPr lang="cs-CZ" dirty="0" smtClean="0">
              <a:solidFill>
                <a:schemeClr val="tx1"/>
              </a:solidFill>
            </a:endParaRPr>
          </a:p>
          <a:p>
            <a:pPr lvl="1"/>
            <a:r>
              <a:rPr lang="cs-CZ" dirty="0" smtClean="0"/>
              <a:t>situace, při jejichž řešení je nutné použít násilí :</a:t>
            </a:r>
          </a:p>
          <a:p>
            <a:pPr lvl="2"/>
            <a:r>
              <a:rPr lang="cs-CZ" b="1" dirty="0" smtClean="0"/>
              <a:t>situace sebeochranné</a:t>
            </a:r>
            <a:r>
              <a:rPr lang="cs-CZ" sz="1800" dirty="0" smtClean="0"/>
              <a:t> - nevyžadují použití krajních forem násilí) </a:t>
            </a:r>
            <a:endParaRPr lang="cs-CZ" dirty="0" smtClean="0"/>
          </a:p>
          <a:p>
            <a:pPr lvl="2"/>
            <a:r>
              <a:rPr lang="cs-CZ" b="1" dirty="0" smtClean="0"/>
              <a:t>situace sebeobranné</a:t>
            </a:r>
            <a:r>
              <a:rPr lang="cs-CZ" sz="1800" dirty="0" smtClean="0"/>
              <a:t> - u nichž jsou cíle jedince - obránce - natolik eticky a společensky závažné, že to ospravedlňuje použití krajních forem násilí</a:t>
            </a:r>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b="1" dirty="0" smtClean="0"/>
              <a:t>Principy obrany v </a:t>
            </a:r>
            <a:r>
              <a:rPr lang="cs-CZ" b="1" dirty="0" err="1" smtClean="0"/>
              <a:t>sindefendologii</a:t>
            </a:r>
            <a:endParaRPr lang="cs-CZ" b="1" dirty="0" smtClean="0"/>
          </a:p>
          <a:p>
            <a:pPr lvl="1"/>
            <a:r>
              <a:rPr lang="cs-CZ" b="1" dirty="0" smtClean="0"/>
              <a:t>Princip práva na obranu</a:t>
            </a:r>
            <a:endParaRPr lang="cs-CZ" dirty="0" smtClean="0"/>
          </a:p>
          <a:p>
            <a:pPr lvl="1"/>
            <a:r>
              <a:rPr lang="cs-CZ" b="1" dirty="0" smtClean="0"/>
              <a:t>Princip spolehlivosti obrany</a:t>
            </a:r>
            <a:endParaRPr lang="cs-CZ" dirty="0" smtClean="0"/>
          </a:p>
          <a:p>
            <a:pPr lvl="1"/>
            <a:r>
              <a:rPr lang="cs-CZ" b="1" dirty="0" smtClean="0"/>
              <a:t>Princip odpovědnosti útočníka</a:t>
            </a:r>
            <a:endParaRPr lang="cs-CZ" dirty="0" smtClean="0"/>
          </a:p>
          <a:p>
            <a:r>
              <a:rPr lang="cs-CZ" b="1" dirty="0" smtClean="0"/>
              <a:t>teorie boje </a:t>
            </a:r>
            <a:r>
              <a:rPr lang="cs-CZ" sz="2000" dirty="0" smtClean="0"/>
              <a:t>každý bojový (</a:t>
            </a:r>
            <a:r>
              <a:rPr lang="cs-CZ" sz="2000" dirty="0" err="1" smtClean="0"/>
              <a:t>úpolový</a:t>
            </a:r>
            <a:r>
              <a:rPr lang="cs-CZ" sz="2000" dirty="0" smtClean="0"/>
              <a:t>) systém používá jednu ze čtyřech teorií obrany:</a:t>
            </a:r>
            <a:endParaRPr lang="cs-CZ" dirty="0" smtClean="0"/>
          </a:p>
          <a:p>
            <a:pPr lvl="1"/>
            <a:r>
              <a:rPr lang="cs-CZ" dirty="0" err="1" smtClean="0"/>
              <a:t>kvazisignální</a:t>
            </a:r>
            <a:endParaRPr lang="cs-CZ" dirty="0" smtClean="0"/>
          </a:p>
          <a:p>
            <a:pPr lvl="1"/>
            <a:r>
              <a:rPr lang="cs-CZ" dirty="0" err="1" smtClean="0"/>
              <a:t>multisignální</a:t>
            </a:r>
            <a:r>
              <a:rPr lang="cs-CZ" dirty="0" smtClean="0"/>
              <a:t> </a:t>
            </a:r>
            <a:r>
              <a:rPr lang="cs-CZ" sz="1700" dirty="0" smtClean="0">
                <a:solidFill>
                  <a:schemeClr val="tx1"/>
                </a:solidFill>
              </a:rPr>
              <a:t>(http://www.</a:t>
            </a:r>
            <a:r>
              <a:rPr lang="cs-CZ" sz="1700" dirty="0" err="1" smtClean="0">
                <a:solidFill>
                  <a:schemeClr val="tx1"/>
                </a:solidFill>
              </a:rPr>
              <a:t>skola</a:t>
            </a:r>
            <a:r>
              <a:rPr lang="cs-CZ" sz="1700" dirty="0" smtClean="0">
                <a:solidFill>
                  <a:schemeClr val="tx1"/>
                </a:solidFill>
              </a:rPr>
              <a:t>-sebeobrany.</a:t>
            </a:r>
            <a:r>
              <a:rPr lang="cs-CZ" sz="1700" dirty="0" err="1" smtClean="0">
                <a:solidFill>
                  <a:schemeClr val="tx1"/>
                </a:solidFill>
              </a:rPr>
              <a:t>cz</a:t>
            </a:r>
            <a:r>
              <a:rPr lang="cs-CZ" sz="1700" dirty="0" smtClean="0">
                <a:solidFill>
                  <a:schemeClr val="tx1"/>
                </a:solidFill>
              </a:rPr>
              <a:t>)</a:t>
            </a:r>
            <a:endParaRPr lang="cs-CZ" dirty="0" smtClean="0">
              <a:solidFill>
                <a:schemeClr val="tx1"/>
              </a:solidFill>
            </a:endParaRPr>
          </a:p>
          <a:p>
            <a:pPr lvl="1"/>
            <a:r>
              <a:rPr lang="cs-CZ" dirty="0" err="1" smtClean="0"/>
              <a:t>monosignální</a:t>
            </a:r>
            <a:endParaRPr lang="cs-CZ" dirty="0" smtClean="0"/>
          </a:p>
          <a:p>
            <a:pPr lvl="1"/>
            <a:r>
              <a:rPr lang="cs-CZ" dirty="0" err="1" smtClean="0"/>
              <a:t>antisignální</a:t>
            </a:r>
            <a:r>
              <a:rPr lang="cs-CZ" dirty="0" smtClean="0"/>
              <a:t> </a:t>
            </a:r>
            <a:r>
              <a:rPr lang="cs-CZ" sz="1700" dirty="0" smtClean="0">
                <a:solidFill>
                  <a:schemeClr val="tx1"/>
                </a:solidFill>
              </a:rPr>
              <a:t>(</a:t>
            </a:r>
            <a:r>
              <a:rPr lang="cs-CZ" sz="1700" dirty="0" err="1" smtClean="0">
                <a:solidFill>
                  <a:schemeClr val="tx1"/>
                </a:solidFill>
              </a:rPr>
              <a:t>Antisignální</a:t>
            </a:r>
            <a:r>
              <a:rPr lang="cs-CZ" sz="1700" dirty="0" smtClean="0">
                <a:solidFill>
                  <a:schemeClr val="tx1"/>
                </a:solidFill>
              </a:rPr>
              <a:t> bojovník vítězí ne spočinutím na technických a taktických prostředcích sebeobrany, nýbrž naprostou </a:t>
            </a:r>
            <a:r>
              <a:rPr lang="cs-CZ" sz="1700" dirty="0" err="1" smtClean="0">
                <a:solidFill>
                  <a:schemeClr val="tx1"/>
                </a:solidFill>
              </a:rPr>
              <a:t>disformací</a:t>
            </a:r>
            <a:r>
              <a:rPr lang="cs-CZ" sz="1700" dirty="0" smtClean="0">
                <a:solidFill>
                  <a:schemeClr val="tx1"/>
                </a:solidFill>
              </a:rPr>
              <a:t> sebe: když je naprosto nezávislý na nebytí smrti a bytí života, v mžiku totální </a:t>
            </a:r>
            <a:r>
              <a:rPr lang="cs-CZ" sz="1700" dirty="0" err="1" smtClean="0">
                <a:solidFill>
                  <a:schemeClr val="tx1"/>
                </a:solidFill>
              </a:rPr>
              <a:t>antisignální</a:t>
            </a:r>
            <a:r>
              <a:rPr lang="cs-CZ" sz="1700" dirty="0" smtClean="0">
                <a:solidFill>
                  <a:schemeClr val="tx1"/>
                </a:solidFill>
              </a:rPr>
              <a:t> identifikace </a:t>
            </a:r>
            <a:r>
              <a:rPr lang="cs-CZ" sz="1700" dirty="0" err="1" smtClean="0">
                <a:solidFill>
                  <a:schemeClr val="tx1"/>
                </a:solidFill>
              </a:rPr>
              <a:t>antisignálního</a:t>
            </a:r>
            <a:r>
              <a:rPr lang="cs-CZ" sz="1700" dirty="0" smtClean="0">
                <a:solidFill>
                  <a:schemeClr val="tx1"/>
                </a:solidFill>
              </a:rPr>
              <a:t> subjektu a </a:t>
            </a:r>
            <a:r>
              <a:rPr lang="cs-CZ" sz="1700" dirty="0" err="1" smtClean="0">
                <a:solidFill>
                  <a:schemeClr val="tx1"/>
                </a:solidFill>
              </a:rPr>
              <a:t>antisignální</a:t>
            </a:r>
            <a:r>
              <a:rPr lang="cs-CZ" sz="1700" dirty="0" smtClean="0">
                <a:solidFill>
                  <a:schemeClr val="tx1"/>
                </a:solidFill>
              </a:rPr>
              <a:t> </a:t>
            </a:r>
            <a:r>
              <a:rPr lang="cs-CZ" sz="1700" dirty="0" err="1" smtClean="0">
                <a:solidFill>
                  <a:schemeClr val="tx1"/>
                </a:solidFill>
              </a:rPr>
              <a:t>emerse</a:t>
            </a:r>
            <a:r>
              <a:rPr lang="cs-CZ" sz="1700" dirty="0" smtClean="0">
                <a:solidFill>
                  <a:schemeClr val="tx1"/>
                </a:solidFill>
              </a:rPr>
              <a:t> soupeře, v mžiku frikcemi nebrzděného výtrysku (naprosto </a:t>
            </a:r>
            <a:r>
              <a:rPr lang="cs-CZ" sz="1700" dirty="0" err="1" smtClean="0">
                <a:solidFill>
                  <a:schemeClr val="tx1"/>
                </a:solidFill>
              </a:rPr>
              <a:t>sonomní</a:t>
            </a:r>
            <a:r>
              <a:rPr lang="cs-CZ" sz="1700" dirty="0" smtClean="0">
                <a:solidFill>
                  <a:schemeClr val="tx1"/>
                </a:solidFill>
              </a:rPr>
              <a:t>) </a:t>
            </a:r>
            <a:r>
              <a:rPr lang="cs-CZ" sz="1700" dirty="0" err="1" smtClean="0">
                <a:solidFill>
                  <a:schemeClr val="tx1"/>
                </a:solidFill>
              </a:rPr>
              <a:t>antisignální</a:t>
            </a:r>
            <a:r>
              <a:rPr lang="cs-CZ" sz="1700" dirty="0" smtClean="0">
                <a:solidFill>
                  <a:schemeClr val="tx1"/>
                </a:solidFill>
              </a:rPr>
              <a:t> energie.)</a:t>
            </a:r>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lvl="0"/>
            <a:r>
              <a:rPr lang="cs-CZ" dirty="0" smtClean="0"/>
              <a:t>Sebeobranné situace:</a:t>
            </a:r>
          </a:p>
          <a:p>
            <a:pPr lvl="1"/>
            <a:r>
              <a:rPr lang="cs-CZ" dirty="0" smtClean="0"/>
              <a:t>Střetný boj (oba bojující považují situaci za sebeobrannou)</a:t>
            </a:r>
          </a:p>
          <a:p>
            <a:pPr lvl="1"/>
            <a:r>
              <a:rPr lang="cs-CZ" dirty="0" smtClean="0"/>
              <a:t>Přepad</a:t>
            </a:r>
          </a:p>
          <a:p>
            <a:pPr lvl="2"/>
            <a:r>
              <a:rPr lang="cs-CZ" dirty="0" smtClean="0"/>
              <a:t>přepad ze zálohy (soupeř neví o obráncově přítomnosti)</a:t>
            </a:r>
          </a:p>
          <a:p>
            <a:pPr lvl="2"/>
            <a:r>
              <a:rPr lang="cs-CZ" dirty="0" smtClean="0"/>
              <a:t>situační přepad (soupeř ví o obráncově přítomnosti, situaci však nepovažuje za sebeobrannou)</a:t>
            </a:r>
          </a:p>
          <a:p>
            <a:endParaRPr lang="cs-CZ" dirty="0" smtClean="0"/>
          </a:p>
          <a:p>
            <a:r>
              <a:rPr lang="cs-CZ" dirty="0" smtClean="0"/>
              <a:t>Výcvik v sebeobraně</a:t>
            </a:r>
          </a:p>
          <a:p>
            <a:pPr lvl="1"/>
            <a:r>
              <a:rPr lang="cs-CZ" dirty="0" smtClean="0"/>
              <a:t>minimalistický </a:t>
            </a:r>
            <a:r>
              <a:rPr lang="cs-CZ" sz="1800" dirty="0" smtClean="0"/>
              <a:t>(získání převahy nad laikem)</a:t>
            </a:r>
            <a:endParaRPr lang="cs-CZ" dirty="0" smtClean="0"/>
          </a:p>
          <a:p>
            <a:pPr lvl="1"/>
            <a:r>
              <a:rPr lang="cs-CZ" dirty="0" smtClean="0"/>
              <a:t>maximalistický </a:t>
            </a:r>
            <a:r>
              <a:rPr lang="cs-CZ" sz="1800" dirty="0" smtClean="0"/>
              <a:t>(získání převahy nad odborníkem)</a:t>
            </a:r>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Výhrady</a:t>
            </a:r>
          </a:p>
          <a:p>
            <a:pPr lvl="1"/>
            <a:r>
              <a:rPr lang="cs-CZ" dirty="0" smtClean="0"/>
              <a:t>Nedostatečná zkušenostní východiska</a:t>
            </a:r>
          </a:p>
          <a:p>
            <a:pPr lvl="1"/>
            <a:r>
              <a:rPr lang="cs-CZ" dirty="0" smtClean="0"/>
              <a:t>Nedostatečný (žádný) výzkum jiných teorií sebeobrany, nebo teorií bojových umění</a:t>
            </a:r>
          </a:p>
          <a:p>
            <a:pPr lvl="1"/>
            <a:r>
              <a:rPr lang="cs-CZ" dirty="0" smtClean="0"/>
              <a:t>Složitý systém i terminologie</a:t>
            </a:r>
          </a:p>
          <a:p>
            <a:pPr lvl="1"/>
            <a:r>
              <a:rPr lang="cs-CZ" dirty="0" smtClean="0"/>
              <a:t>Systém není životaschopný, v současnosti již není živý</a:t>
            </a:r>
          </a:p>
          <a:p>
            <a:pPr lvl="1"/>
            <a:r>
              <a:rPr lang="cs-CZ" dirty="0" err="1" smtClean="0"/>
              <a:t>Gendrový</a:t>
            </a:r>
            <a:r>
              <a:rPr lang="cs-CZ" dirty="0" smtClean="0"/>
              <a:t> determinizmus </a:t>
            </a:r>
            <a:r>
              <a:rPr lang="cs-CZ" sz="1400" dirty="0" smtClean="0"/>
              <a:t>(„Je třeba vědět, že </a:t>
            </a:r>
            <a:r>
              <a:rPr lang="cs-CZ" sz="1400" dirty="0" err="1" smtClean="0"/>
              <a:t>Brana</a:t>
            </a:r>
            <a:r>
              <a:rPr lang="cs-CZ" sz="1400" dirty="0" smtClean="0"/>
              <a:t> je extrémně tvrdá škola sebeobrany, a tudíž jakožto cesta k sebeobraně pro ženy nemožná. Pro účinné a spolehlivé řešení sebeobranných situací žena nemá postačující odolnost tělesnou, a už vůbec ne psychickou, a z její přirozenosti plyne, že ji ani nemůže získat.“)</a:t>
            </a:r>
            <a:endParaRPr lang="cs-CZ" dirty="0" smtClean="0"/>
          </a:p>
          <a:p>
            <a:pPr lvl="1"/>
            <a:r>
              <a:rPr lang="cs-CZ" dirty="0" smtClean="0"/>
              <a:t>Vykazují některé znaky sektářství (klub </a:t>
            </a:r>
            <a:r>
              <a:rPr lang="cs-CZ" dirty="0" err="1" smtClean="0"/>
              <a:t>Alogodos</a:t>
            </a:r>
            <a:r>
              <a:rPr lang="cs-CZ" dirty="0" smtClean="0"/>
              <a:t>)</a:t>
            </a:r>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Vzniklo jako eklektický systém reagující na aktuální požadavky v Japonsku na konci 19. století</a:t>
            </a:r>
          </a:p>
          <a:p>
            <a:endParaRPr lang="cs-CZ" dirty="0" smtClean="0"/>
          </a:p>
          <a:p>
            <a:r>
              <a:rPr lang="cs-CZ" dirty="0" smtClean="0"/>
              <a:t>Cíle</a:t>
            </a:r>
          </a:p>
          <a:p>
            <a:pPr lvl="1"/>
            <a:r>
              <a:rPr lang="cs-CZ" b="1" dirty="0" err="1" smtClean="0"/>
              <a:t>renšindó</a:t>
            </a:r>
            <a:r>
              <a:rPr lang="cs-CZ" dirty="0" smtClean="0"/>
              <a:t> – tělesná výchova, fyzický rozvoj</a:t>
            </a:r>
          </a:p>
          <a:p>
            <a:pPr lvl="1"/>
            <a:r>
              <a:rPr lang="cs-CZ" b="1" dirty="0" err="1" smtClean="0"/>
              <a:t>šušinhó</a:t>
            </a:r>
            <a:r>
              <a:rPr lang="cs-CZ" dirty="0" smtClean="0"/>
              <a:t> – mravní výchova, psychický rozvoj</a:t>
            </a:r>
          </a:p>
          <a:p>
            <a:pPr lvl="1"/>
            <a:r>
              <a:rPr lang="cs-CZ" b="1" dirty="0" err="1" smtClean="0"/>
              <a:t>šóbuhó</a:t>
            </a:r>
            <a:r>
              <a:rPr lang="cs-CZ" dirty="0" smtClean="0"/>
              <a:t> – branná výchova, sebeobrana</a:t>
            </a:r>
          </a:p>
          <a:p>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džúdó</a:t>
            </a:r>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r>
              <a:rPr lang="cs-CZ" dirty="0" smtClean="0"/>
              <a:t>Technická východiska</a:t>
            </a:r>
          </a:p>
          <a:p>
            <a:pPr lvl="1"/>
            <a:r>
              <a:rPr lang="cs-CZ" dirty="0" smtClean="0"/>
              <a:t>Pečlivý výběr a vývoj efektivních technik</a:t>
            </a:r>
          </a:p>
          <a:p>
            <a:pPr lvl="2"/>
            <a:r>
              <a:rPr lang="cs-CZ" dirty="0" smtClean="0"/>
              <a:t>Údery, hody, znehybnění</a:t>
            </a:r>
          </a:p>
          <a:p>
            <a:r>
              <a:rPr lang="cs-CZ" dirty="0" smtClean="0"/>
              <a:t>Každý fyzický trénink má být utilitární</a:t>
            </a:r>
          </a:p>
          <a:p>
            <a:pPr lvl="1"/>
            <a:r>
              <a:rPr lang="cs-CZ" dirty="0" smtClean="0"/>
              <a:t>Údery a kopy jako „zdravotní gymnastika“ v </a:t>
            </a:r>
            <a:r>
              <a:rPr lang="cs-CZ" dirty="0" err="1" smtClean="0"/>
              <a:t>Seirjoku</a:t>
            </a:r>
            <a:r>
              <a:rPr lang="cs-CZ" dirty="0" smtClean="0"/>
              <a:t> </a:t>
            </a:r>
            <a:r>
              <a:rPr lang="cs-CZ" dirty="0" err="1" smtClean="0"/>
              <a:t>zenjó</a:t>
            </a:r>
            <a:r>
              <a:rPr lang="cs-CZ" dirty="0" smtClean="0"/>
              <a:t> </a:t>
            </a:r>
            <a:r>
              <a:rPr lang="cs-CZ" dirty="0" err="1" smtClean="0"/>
              <a:t>kjokumin</a:t>
            </a:r>
            <a:r>
              <a:rPr lang="cs-CZ" dirty="0" smtClean="0"/>
              <a:t> </a:t>
            </a:r>
            <a:r>
              <a:rPr lang="cs-CZ" dirty="0" err="1" smtClean="0"/>
              <a:t>taiku</a:t>
            </a:r>
            <a:r>
              <a:rPr lang="cs-CZ" dirty="0" smtClean="0"/>
              <a:t> no kata</a:t>
            </a:r>
          </a:p>
          <a:p>
            <a:r>
              <a:rPr lang="cs-CZ" dirty="0" smtClean="0"/>
              <a:t>Preference boje v postoji (ne na zemi)</a:t>
            </a:r>
          </a:p>
          <a:p>
            <a:pPr lvl="1"/>
            <a:r>
              <a:rPr lang="cs-CZ" dirty="0" smtClean="0"/>
              <a:t>První džudisté na zemi prohrávali, stejné preference jsou i v současných pravidlech </a:t>
            </a:r>
            <a:r>
              <a:rPr lang="cs-CZ" dirty="0" err="1" smtClean="0"/>
              <a:t>džúdó</a:t>
            </a:r>
            <a:endParaRPr lang="cs-CZ" dirty="0" smtClean="0"/>
          </a:p>
          <a:p>
            <a:r>
              <a:rPr lang="cs-CZ" dirty="0" smtClean="0"/>
              <a:t>Nácvik musí probíhat prostřednictvím volného boje</a:t>
            </a:r>
          </a:p>
          <a:p>
            <a:pPr lvl="1"/>
            <a:r>
              <a:rPr lang="cs-CZ" dirty="0" err="1" smtClean="0"/>
              <a:t>Randori</a:t>
            </a:r>
            <a:r>
              <a:rPr lang="cs-CZ" dirty="0" smtClean="0"/>
              <a:t> </a:t>
            </a:r>
            <a:r>
              <a:rPr lang="cs-CZ" dirty="0" err="1" smtClean="0"/>
              <a:t>vs</a:t>
            </a:r>
            <a:r>
              <a:rPr lang="cs-CZ" dirty="0" smtClean="0"/>
              <a:t> kata</a:t>
            </a:r>
          </a:p>
          <a:p>
            <a:r>
              <a:rPr lang="cs-CZ" dirty="0" smtClean="0"/>
              <a:t>Úprava cvičebního úboru směrem k západní módě</a:t>
            </a:r>
          </a:p>
          <a:p>
            <a:pPr lvl="1"/>
            <a:r>
              <a:rPr lang="cs-CZ" dirty="0" smtClean="0"/>
              <a:t>Úprava (prodloužení) kalhot a rukávů</a:t>
            </a:r>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džúdó</a:t>
            </a:r>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Seirjoku</a:t>
            </a:r>
            <a:r>
              <a:rPr lang="cs-CZ" dirty="0" smtClean="0"/>
              <a:t> </a:t>
            </a:r>
            <a:r>
              <a:rPr lang="cs-CZ" dirty="0" err="1" smtClean="0"/>
              <a:t>zenjó</a:t>
            </a:r>
            <a:r>
              <a:rPr lang="cs-CZ" dirty="0" smtClean="0"/>
              <a:t> </a:t>
            </a:r>
            <a:r>
              <a:rPr lang="cs-CZ" dirty="0" err="1" smtClean="0"/>
              <a:t>kjokumin</a:t>
            </a:r>
            <a:r>
              <a:rPr lang="cs-CZ" dirty="0" smtClean="0"/>
              <a:t> </a:t>
            </a:r>
            <a:r>
              <a:rPr lang="cs-CZ" dirty="0" err="1" smtClean="0"/>
              <a:t>taiku</a:t>
            </a:r>
            <a:r>
              <a:rPr lang="cs-CZ" dirty="0" smtClean="0"/>
              <a:t> no kata</a:t>
            </a:r>
          </a:p>
          <a:p>
            <a:pPr lvl="1"/>
            <a:r>
              <a:rPr lang="cs-CZ" dirty="0" err="1" smtClean="0"/>
              <a:t>tandoku</a:t>
            </a:r>
            <a:r>
              <a:rPr lang="cs-CZ" dirty="0" smtClean="0"/>
              <a:t> </a:t>
            </a:r>
            <a:r>
              <a:rPr lang="cs-CZ" dirty="0" err="1" smtClean="0"/>
              <a:t>renšú</a:t>
            </a:r>
            <a:r>
              <a:rPr lang="cs-CZ" dirty="0" smtClean="0"/>
              <a:t>, samostatná cvičení bez partnera</a:t>
            </a:r>
          </a:p>
          <a:p>
            <a:pPr lvl="1"/>
            <a:r>
              <a:rPr lang="cs-CZ" dirty="0" err="1" smtClean="0"/>
              <a:t>sotai</a:t>
            </a:r>
            <a:r>
              <a:rPr lang="cs-CZ" dirty="0" smtClean="0"/>
              <a:t> </a:t>
            </a:r>
            <a:r>
              <a:rPr lang="cs-CZ" dirty="0" err="1" smtClean="0"/>
              <a:t>renšú</a:t>
            </a:r>
            <a:r>
              <a:rPr lang="cs-CZ" dirty="0" smtClean="0"/>
              <a:t>, cvičení s partnerem</a:t>
            </a:r>
          </a:p>
          <a:p>
            <a:pPr lvl="2"/>
            <a:r>
              <a:rPr lang="cs-CZ" sz="2400" dirty="0" err="1" smtClean="0"/>
              <a:t>kime</a:t>
            </a:r>
            <a:r>
              <a:rPr lang="cs-CZ" sz="2400" dirty="0" smtClean="0"/>
              <a:t> </a:t>
            </a:r>
            <a:r>
              <a:rPr lang="cs-CZ" sz="2400" dirty="0" err="1" smtClean="0"/>
              <a:t>šiki</a:t>
            </a:r>
            <a:r>
              <a:rPr lang="cs-CZ" sz="2400" dirty="0" smtClean="0"/>
              <a:t>, rychlost a rozhodnost pohybu</a:t>
            </a:r>
          </a:p>
          <a:p>
            <a:pPr lvl="2"/>
            <a:r>
              <a:rPr lang="cs-CZ" sz="2400" dirty="0" err="1" smtClean="0"/>
              <a:t>džú</a:t>
            </a:r>
            <a:r>
              <a:rPr lang="cs-CZ" sz="2400" dirty="0" smtClean="0"/>
              <a:t> </a:t>
            </a:r>
            <a:r>
              <a:rPr lang="cs-CZ" sz="2400" dirty="0" err="1" smtClean="0"/>
              <a:t>šiki</a:t>
            </a:r>
            <a:r>
              <a:rPr lang="cs-CZ" sz="2400" dirty="0" smtClean="0"/>
              <a:t>, uvolněnost a přizpůsobivost pohybu</a:t>
            </a:r>
          </a:p>
          <a:p>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džúdó</a:t>
            </a: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err="1" smtClean="0"/>
              <a:t>Šinken</a:t>
            </a:r>
            <a:r>
              <a:rPr lang="cs-CZ" dirty="0" smtClean="0"/>
              <a:t> </a:t>
            </a:r>
            <a:r>
              <a:rPr lang="cs-CZ" dirty="0" err="1" smtClean="0"/>
              <a:t>šobu</a:t>
            </a:r>
            <a:r>
              <a:rPr lang="cs-CZ" dirty="0" smtClean="0"/>
              <a:t> no kata</a:t>
            </a:r>
          </a:p>
          <a:p>
            <a:pPr lvl="1"/>
            <a:r>
              <a:rPr lang="cs-CZ" dirty="0" err="1" smtClean="0"/>
              <a:t>Kime</a:t>
            </a:r>
            <a:r>
              <a:rPr lang="cs-CZ" dirty="0" smtClean="0"/>
              <a:t> no kata </a:t>
            </a:r>
            <a:r>
              <a:rPr lang="cs-CZ" sz="1800" dirty="0" smtClean="0">
                <a:solidFill>
                  <a:schemeClr val="tx1"/>
                </a:solidFill>
              </a:rPr>
              <a:t>(obrana proti úchopům, úderům, kopům, noži a meči)</a:t>
            </a:r>
            <a:endParaRPr lang="cs-CZ" dirty="0" smtClean="0">
              <a:solidFill>
                <a:schemeClr val="tx1"/>
              </a:solidFill>
            </a:endParaRPr>
          </a:p>
          <a:p>
            <a:pPr lvl="2"/>
            <a:r>
              <a:rPr lang="cs-CZ" dirty="0" err="1" smtClean="0"/>
              <a:t>Idori</a:t>
            </a:r>
            <a:endParaRPr lang="cs-CZ" dirty="0" smtClean="0"/>
          </a:p>
          <a:p>
            <a:pPr lvl="2"/>
            <a:r>
              <a:rPr lang="cs-CZ" dirty="0" err="1" smtClean="0"/>
              <a:t>Tači</a:t>
            </a:r>
            <a:r>
              <a:rPr lang="cs-CZ" dirty="0" smtClean="0"/>
              <a:t> </a:t>
            </a:r>
            <a:r>
              <a:rPr lang="cs-CZ" dirty="0" err="1" smtClean="0"/>
              <a:t>dori</a:t>
            </a:r>
            <a:endParaRPr lang="cs-CZ" dirty="0" smtClean="0"/>
          </a:p>
          <a:p>
            <a:pPr lvl="1"/>
            <a:endParaRPr lang="cs-CZ" dirty="0" smtClean="0"/>
          </a:p>
          <a:p>
            <a:pPr lvl="1"/>
            <a:r>
              <a:rPr lang="cs-CZ" dirty="0" err="1" smtClean="0"/>
              <a:t>Gošin</a:t>
            </a:r>
            <a:r>
              <a:rPr lang="cs-CZ" dirty="0" smtClean="0"/>
              <a:t> </a:t>
            </a:r>
            <a:r>
              <a:rPr lang="cs-CZ" dirty="0" err="1" smtClean="0"/>
              <a:t>džucu</a:t>
            </a:r>
            <a:r>
              <a:rPr lang="cs-CZ" dirty="0" smtClean="0"/>
              <a:t> no </a:t>
            </a:r>
            <a:r>
              <a:rPr lang="cs-CZ" smtClean="0"/>
              <a:t>kata </a:t>
            </a:r>
            <a:r>
              <a:rPr lang="cs-CZ" sz="1800" smtClean="0">
                <a:solidFill>
                  <a:schemeClr val="tx1"/>
                </a:solidFill>
              </a:rPr>
              <a:t>(1956, obrana </a:t>
            </a:r>
            <a:r>
              <a:rPr lang="cs-CZ" sz="1800" dirty="0" smtClean="0">
                <a:solidFill>
                  <a:schemeClr val="tx1"/>
                </a:solidFill>
              </a:rPr>
              <a:t>proti úchopům, úderům, kopům, noži, tyči, pistoli)</a:t>
            </a:r>
            <a:endParaRPr lang="cs-CZ" dirty="0" smtClean="0">
              <a:solidFill>
                <a:schemeClr val="tx1"/>
              </a:solidFill>
            </a:endParaRPr>
          </a:p>
          <a:p>
            <a:pPr lvl="2"/>
            <a:r>
              <a:rPr lang="cs-CZ" dirty="0" err="1" smtClean="0"/>
              <a:t>Tóšu</a:t>
            </a:r>
            <a:r>
              <a:rPr lang="cs-CZ" dirty="0" smtClean="0"/>
              <a:t> no </a:t>
            </a:r>
            <a:r>
              <a:rPr lang="cs-CZ" dirty="0" err="1" smtClean="0"/>
              <a:t>bu</a:t>
            </a:r>
            <a:endParaRPr lang="cs-CZ" dirty="0" smtClean="0"/>
          </a:p>
          <a:p>
            <a:pPr lvl="2"/>
            <a:r>
              <a:rPr lang="cs-CZ" dirty="0" err="1" smtClean="0"/>
              <a:t>Buki</a:t>
            </a:r>
            <a:r>
              <a:rPr lang="cs-CZ" dirty="0" smtClean="0"/>
              <a:t> no </a:t>
            </a:r>
            <a:r>
              <a:rPr lang="cs-CZ" dirty="0" err="1" smtClean="0"/>
              <a:t>bu</a:t>
            </a:r>
            <a:endParaRPr lang="cs-CZ" dirty="0" smtClean="0"/>
          </a:p>
          <a:p>
            <a:pPr lvl="2"/>
            <a:endParaRPr lang="cs-CZ" dirty="0" smtClean="0"/>
          </a:p>
          <a:p>
            <a:pPr lvl="2"/>
            <a:r>
              <a:rPr lang="cs-CZ" dirty="0" smtClean="0"/>
              <a:t>Z didaktického hlediska se pracuje ve tří vzdálenostech:</a:t>
            </a:r>
          </a:p>
          <a:p>
            <a:pPr lvl="3"/>
            <a:r>
              <a:rPr lang="cs-CZ" dirty="0" smtClean="0"/>
              <a:t>Kontaktní (úchopy)</a:t>
            </a:r>
          </a:p>
          <a:p>
            <a:pPr lvl="3"/>
            <a:r>
              <a:rPr lang="cs-CZ" dirty="0" smtClean="0"/>
              <a:t>Krátká (údery, kopy)</a:t>
            </a:r>
          </a:p>
          <a:p>
            <a:pPr lvl="3"/>
            <a:r>
              <a:rPr lang="cs-CZ" dirty="0" smtClean="0"/>
              <a:t>Dlouhá (zbraně)</a:t>
            </a:r>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džúdó</a:t>
            </a: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Nemá samostatně rozvinutou teorii sebeobrany, historicky nemělo jiný cíl</a:t>
            </a:r>
          </a:p>
          <a:p>
            <a:r>
              <a:rPr lang="cs-CZ" dirty="0" smtClean="0"/>
              <a:t>V současnosti je známých mnoho různých škol, které se i v teorii liší</a:t>
            </a:r>
          </a:p>
          <a:p>
            <a:r>
              <a:rPr lang="cs-CZ" dirty="0" smtClean="0"/>
              <a:t>Z historických důvodů se preferuje vítězství jediným úderem (tj. technikou)</a:t>
            </a:r>
          </a:p>
          <a:p>
            <a:r>
              <a:rPr lang="cs-CZ" dirty="0" smtClean="0"/>
              <a:t>Části těla jsou zbraní</a:t>
            </a:r>
            <a:endParaRPr lang="cs-CZ" dirty="0"/>
          </a:p>
        </p:txBody>
      </p:sp>
      <p:sp>
        <p:nvSpPr>
          <p:cNvPr id="3" name="Nadpis 2"/>
          <p:cNvSpPr>
            <a:spLocks noGrp="1"/>
          </p:cNvSpPr>
          <p:nvPr>
            <p:ph type="title"/>
          </p:nvPr>
        </p:nvSpPr>
        <p:spPr/>
        <p:txBody>
          <a:bodyPr/>
          <a:lstStyle/>
          <a:p>
            <a:r>
              <a:rPr lang="cs-CZ" dirty="0" smtClean="0"/>
              <a:t>Teorie sebeobrany: karate</a:t>
            </a:r>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Aikidó</a:t>
            </a:r>
            <a:r>
              <a:rPr lang="cs-CZ" dirty="0" smtClean="0"/>
              <a:t> nevzniklo jako sebeobranný systém</a:t>
            </a:r>
          </a:p>
          <a:p>
            <a:r>
              <a:rPr lang="cs-CZ" dirty="0" smtClean="0"/>
              <a:t>Principy pohybu a taktiky je možné aplikovat v sebeobraně, je však těžké vyčlenit je od jiných principů:</a:t>
            </a:r>
          </a:p>
          <a:p>
            <a:pPr lvl="1"/>
            <a:r>
              <a:rPr lang="cs-CZ" dirty="0" smtClean="0"/>
              <a:t>Centralizace (sebe sama i vzhledem k partnerovi)</a:t>
            </a:r>
          </a:p>
          <a:p>
            <a:pPr lvl="1"/>
            <a:r>
              <a:rPr lang="cs-CZ" dirty="0" smtClean="0"/>
              <a:t>Aktivita (neustálý pohyb, nečeká se na útok)</a:t>
            </a:r>
          </a:p>
          <a:p>
            <a:pPr lvl="1"/>
            <a:r>
              <a:rPr lang="cs-CZ" dirty="0" smtClean="0"/>
              <a:t>Práce s principy </a:t>
            </a:r>
            <a:r>
              <a:rPr lang="cs-CZ" dirty="0" err="1" smtClean="0"/>
              <a:t>kjó</a:t>
            </a:r>
            <a:r>
              <a:rPr lang="cs-CZ" dirty="0" smtClean="0"/>
              <a:t> a </a:t>
            </a:r>
            <a:r>
              <a:rPr lang="cs-CZ" dirty="0" err="1" smtClean="0"/>
              <a:t>džicu</a:t>
            </a:r>
            <a:r>
              <a:rPr lang="cs-CZ" dirty="0" smtClean="0"/>
              <a:t> (především pomocí </a:t>
            </a:r>
            <a:r>
              <a:rPr lang="cs-CZ" dirty="0" err="1" smtClean="0"/>
              <a:t>atemi</a:t>
            </a:r>
            <a:r>
              <a:rPr lang="cs-CZ" dirty="0" smtClean="0"/>
              <a:t>)</a:t>
            </a:r>
          </a:p>
          <a:p>
            <a:pPr lvl="1"/>
            <a:r>
              <a:rPr lang="cs-CZ" dirty="0" smtClean="0"/>
              <a:t>Práce s jednotlivcem, jako se skupinou útočníků</a:t>
            </a:r>
          </a:p>
          <a:p>
            <a:pPr lvl="1"/>
            <a:r>
              <a:rPr lang="cs-CZ" dirty="0" err="1" smtClean="0"/>
              <a:t>Orenai</a:t>
            </a:r>
            <a:r>
              <a:rPr lang="cs-CZ" dirty="0" smtClean="0"/>
              <a:t> </a:t>
            </a:r>
            <a:r>
              <a:rPr lang="cs-CZ" dirty="0" err="1" smtClean="0"/>
              <a:t>te</a:t>
            </a:r>
            <a:r>
              <a:rPr lang="cs-CZ" dirty="0" smtClean="0"/>
              <a:t> – princip </a:t>
            </a:r>
            <a:r>
              <a:rPr lang="cs-CZ" dirty="0" err="1" smtClean="0"/>
              <a:t>neohnutelné</a:t>
            </a:r>
            <a:r>
              <a:rPr lang="cs-CZ" dirty="0" smtClean="0"/>
              <a:t> paže</a:t>
            </a:r>
          </a:p>
          <a:p>
            <a:pPr lvl="1"/>
            <a:r>
              <a:rPr lang="cs-CZ" dirty="0" smtClean="0"/>
              <a:t>…</a:t>
            </a:r>
          </a:p>
          <a:p>
            <a:pPr lvl="1"/>
            <a:endParaRPr lang="cs-CZ" dirty="0" smtClean="0"/>
          </a:p>
          <a:p>
            <a:pPr lvl="2"/>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aikidó</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Co očekáváme?</a:t>
            </a:r>
          </a:p>
          <a:p>
            <a:endParaRPr lang="cs-CZ" dirty="0" smtClean="0"/>
          </a:p>
          <a:p>
            <a:r>
              <a:rPr lang="cs-CZ" dirty="0" smtClean="0"/>
              <a:t>Co můžeme očekávat</a:t>
            </a:r>
          </a:p>
          <a:p>
            <a:endParaRPr lang="cs-CZ" dirty="0" smtClean="0"/>
          </a:p>
          <a:p>
            <a:r>
              <a:rPr lang="cs-CZ" dirty="0" smtClean="0"/>
              <a:t>Co chceme dělat?</a:t>
            </a:r>
          </a:p>
          <a:p>
            <a:endParaRPr lang="cs-CZ" dirty="0" smtClean="0"/>
          </a:p>
          <a:p>
            <a:r>
              <a:rPr lang="cs-CZ" dirty="0" smtClean="0"/>
              <a:t>Co můžeme dělat?</a:t>
            </a:r>
            <a:endParaRPr lang="cs-CZ" dirty="0"/>
          </a:p>
        </p:txBody>
      </p:sp>
      <p:sp>
        <p:nvSpPr>
          <p:cNvPr id="3" name="Nadpis 2"/>
          <p:cNvSpPr>
            <a:spLocks noGrp="1"/>
          </p:cNvSpPr>
          <p:nvPr>
            <p:ph type="title"/>
          </p:nvPr>
        </p:nvSpPr>
        <p:spPr/>
        <p:txBody>
          <a:bodyPr>
            <a:normAutofit/>
          </a:bodyPr>
          <a:lstStyle/>
          <a:p>
            <a:r>
              <a:rPr lang="cs-CZ" sz="3200" dirty="0" smtClean="0"/>
              <a:t>Patří vzdělávání sebeobrany na vysokou školu?</a:t>
            </a: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Súki</a:t>
            </a:r>
            <a:endParaRPr lang="cs-CZ" dirty="0" smtClean="0"/>
          </a:p>
          <a:p>
            <a:r>
              <a:rPr lang="cs-CZ" dirty="0" err="1" smtClean="0"/>
              <a:t>Šikaku</a:t>
            </a:r>
            <a:endParaRPr lang="cs-CZ" dirty="0" smtClean="0"/>
          </a:p>
          <a:p>
            <a:r>
              <a:rPr lang="cs-CZ" dirty="0" smtClean="0"/>
              <a:t>Bojové umění jako </a:t>
            </a:r>
            <a:r>
              <a:rPr lang="cs-CZ" dirty="0" err="1" smtClean="0"/>
              <a:t>heihó</a:t>
            </a:r>
            <a:endParaRPr lang="cs-CZ" dirty="0" smtClean="0"/>
          </a:p>
          <a:p>
            <a:r>
              <a:rPr lang="cs-CZ" dirty="0" err="1" smtClean="0"/>
              <a:t>Omote</a:t>
            </a:r>
            <a:r>
              <a:rPr lang="cs-CZ" dirty="0" smtClean="0"/>
              <a:t>/</a:t>
            </a:r>
            <a:r>
              <a:rPr lang="cs-CZ" dirty="0" err="1" smtClean="0"/>
              <a:t>ura</a:t>
            </a:r>
            <a:endParaRPr lang="cs-CZ" dirty="0" smtClean="0"/>
          </a:p>
          <a:p>
            <a:r>
              <a:rPr lang="cs-CZ" dirty="0" smtClean="0"/>
              <a:t>Sen (iniciativa)</a:t>
            </a:r>
          </a:p>
          <a:p>
            <a:pPr lvl="1"/>
            <a:r>
              <a:rPr lang="cs-CZ" dirty="0" smtClean="0"/>
              <a:t>Sen no sen: obrana (útok je již dokonán) - protiútok</a:t>
            </a:r>
          </a:p>
          <a:p>
            <a:pPr lvl="1"/>
            <a:r>
              <a:rPr lang="cs-CZ" dirty="0" smtClean="0"/>
              <a:t>Go no sen: protiútok (obrana v průběhu útoku)</a:t>
            </a:r>
          </a:p>
          <a:p>
            <a:pPr lvl="1"/>
            <a:r>
              <a:rPr lang="cs-CZ" dirty="0" smtClean="0"/>
              <a:t>Sen </a:t>
            </a:r>
            <a:r>
              <a:rPr lang="cs-CZ" dirty="0" err="1" smtClean="0"/>
              <a:t>sen</a:t>
            </a:r>
            <a:r>
              <a:rPr lang="cs-CZ" dirty="0" smtClean="0"/>
              <a:t> no sen: útok (obrana v době iniciace útoku)</a:t>
            </a:r>
          </a:p>
          <a:p>
            <a:pPr lvl="1"/>
            <a:endParaRPr lang="cs-CZ" dirty="0"/>
          </a:p>
        </p:txBody>
      </p:sp>
      <p:sp>
        <p:nvSpPr>
          <p:cNvPr id="3" name="Nadpis 2"/>
          <p:cNvSpPr>
            <a:spLocks noGrp="1"/>
          </p:cNvSpPr>
          <p:nvPr>
            <p:ph type="title"/>
          </p:nvPr>
        </p:nvSpPr>
        <p:spPr/>
        <p:txBody>
          <a:bodyPr>
            <a:normAutofit fontScale="90000"/>
          </a:bodyPr>
          <a:lstStyle/>
          <a:p>
            <a:r>
              <a:rPr lang="cs-CZ" dirty="0" smtClean="0"/>
              <a:t>Taktické principy v japonských bojových uměních</a:t>
            </a:r>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Nemáme ustálenou definici sebeobrany</a:t>
            </a:r>
          </a:p>
          <a:p>
            <a:endParaRPr lang="cs-CZ" dirty="0" smtClean="0"/>
          </a:p>
          <a:p>
            <a:r>
              <a:rPr lang="cs-CZ" dirty="0" smtClean="0"/>
              <a:t>V různých kulturách může být chápána rozdílně</a:t>
            </a:r>
          </a:p>
          <a:p>
            <a:pPr lvl="1"/>
            <a:r>
              <a:rPr lang="cs-CZ" dirty="0" smtClean="0"/>
              <a:t>Sebeobrana, sebeochrana, nutná obrana</a:t>
            </a:r>
          </a:p>
          <a:p>
            <a:pPr lvl="1"/>
            <a:r>
              <a:rPr lang="cs-CZ" dirty="0" err="1" smtClean="0"/>
              <a:t>Self</a:t>
            </a:r>
            <a:r>
              <a:rPr lang="cs-CZ" dirty="0" smtClean="0"/>
              <a:t>-defense, </a:t>
            </a:r>
            <a:r>
              <a:rPr lang="cs-CZ" dirty="0" err="1" smtClean="0"/>
              <a:t>Self</a:t>
            </a:r>
            <a:r>
              <a:rPr lang="cs-CZ" dirty="0" smtClean="0"/>
              <a:t>-</a:t>
            </a:r>
            <a:r>
              <a:rPr lang="cs-CZ" dirty="0" err="1" smtClean="0"/>
              <a:t>protection</a:t>
            </a:r>
            <a:r>
              <a:rPr lang="cs-CZ" dirty="0" smtClean="0"/>
              <a:t>, </a:t>
            </a:r>
            <a:r>
              <a:rPr lang="cs-CZ" dirty="0" err="1" smtClean="0"/>
              <a:t>Self</a:t>
            </a:r>
            <a:r>
              <a:rPr lang="cs-CZ" dirty="0" smtClean="0"/>
              <a:t>-</a:t>
            </a:r>
            <a:r>
              <a:rPr lang="cs-CZ" dirty="0" err="1" smtClean="0"/>
              <a:t>preservation</a:t>
            </a:r>
            <a:endParaRPr lang="cs-CZ" dirty="0" smtClean="0"/>
          </a:p>
          <a:p>
            <a:endParaRPr lang="cs-CZ" dirty="0" smtClean="0"/>
          </a:p>
          <a:p>
            <a:r>
              <a:rPr lang="cs-CZ" dirty="0" smtClean="0"/>
              <a:t>Není známá žádná syntetická teorie sebeobrany, můžeme sledovat různé systémy, metody</a:t>
            </a:r>
          </a:p>
          <a:p>
            <a:pPr>
              <a:buNone/>
            </a:pPr>
            <a:endParaRPr lang="cs-CZ" dirty="0"/>
          </a:p>
        </p:txBody>
      </p:sp>
      <p:sp>
        <p:nvSpPr>
          <p:cNvPr id="3" name="Nadpis 2"/>
          <p:cNvSpPr>
            <a:spLocks noGrp="1"/>
          </p:cNvSpPr>
          <p:nvPr>
            <p:ph type="title"/>
          </p:nvPr>
        </p:nvSpPr>
        <p:spPr/>
        <p:txBody>
          <a:bodyPr/>
          <a:lstStyle/>
          <a:p>
            <a:r>
              <a:rPr lang="cs-CZ" dirty="0" smtClean="0"/>
              <a:t>Definice sebeobrany</a:t>
            </a:r>
            <a:endParaRPr lang="cs-CZ"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Faktory získání vlivu:</a:t>
            </a:r>
          </a:p>
          <a:p>
            <a:pPr lvl="1"/>
            <a:r>
              <a:rPr lang="cs-CZ" dirty="0" smtClean="0"/>
              <a:t>Efektivita, funkčnost systémů a všech (většiny) jeho prvků</a:t>
            </a:r>
          </a:p>
          <a:p>
            <a:pPr lvl="1"/>
            <a:r>
              <a:rPr lang="cs-CZ" dirty="0" smtClean="0"/>
              <a:t>Marketing</a:t>
            </a:r>
          </a:p>
          <a:p>
            <a:pPr lvl="2"/>
            <a:r>
              <a:rPr lang="cs-CZ" dirty="0" smtClean="0"/>
              <a:t>Marketing produktu samotného</a:t>
            </a:r>
          </a:p>
          <a:p>
            <a:pPr lvl="2"/>
            <a:r>
              <a:rPr lang="cs-CZ" dirty="0" smtClean="0"/>
              <a:t>Marketing instruktora, zakladatele</a:t>
            </a:r>
          </a:p>
          <a:p>
            <a:pPr lvl="2"/>
            <a:r>
              <a:rPr lang="cs-CZ" dirty="0" smtClean="0"/>
              <a:t>Marketing následných produktů</a:t>
            </a:r>
          </a:p>
          <a:p>
            <a:pPr lvl="1"/>
            <a:r>
              <a:rPr lang="cs-CZ" dirty="0" smtClean="0"/>
              <a:t>Politické rozhodnutí</a:t>
            </a:r>
          </a:p>
          <a:p>
            <a:pPr lvl="1"/>
            <a:r>
              <a:rPr lang="cs-CZ" dirty="0" smtClean="0"/>
              <a:t>Atd.</a:t>
            </a:r>
          </a:p>
          <a:p>
            <a:pPr lvl="1"/>
            <a:endParaRPr lang="cs-CZ" dirty="0"/>
          </a:p>
        </p:txBody>
      </p:sp>
      <p:sp>
        <p:nvSpPr>
          <p:cNvPr id="3" name="Nadpis 2"/>
          <p:cNvSpPr>
            <a:spLocks noGrp="1"/>
          </p:cNvSpPr>
          <p:nvPr>
            <p:ph type="title"/>
          </p:nvPr>
        </p:nvSpPr>
        <p:spPr/>
        <p:txBody>
          <a:bodyPr>
            <a:normAutofit fontScale="90000"/>
          </a:bodyPr>
          <a:lstStyle/>
          <a:p>
            <a:r>
              <a:rPr lang="cs-CZ" dirty="0" smtClean="0"/>
              <a:t>Některé z vlivných systémů sebeobrany</a:t>
            </a:r>
            <a:endParaRPr lang="cs-CZ"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Systémy sebeobrany se chovají jako živé organizmy, sledujeme jejich:</a:t>
            </a:r>
          </a:p>
          <a:p>
            <a:pPr lvl="1"/>
            <a:r>
              <a:rPr lang="cs-CZ" dirty="0" smtClean="0"/>
              <a:t>Vznik a raný vývoj</a:t>
            </a:r>
          </a:p>
          <a:p>
            <a:pPr lvl="1"/>
            <a:r>
              <a:rPr lang="cs-CZ" dirty="0" smtClean="0"/>
              <a:t>Rozmnožování (vznik nových klubů, poboček, …)</a:t>
            </a:r>
          </a:p>
          <a:p>
            <a:pPr lvl="1"/>
            <a:r>
              <a:rPr lang="cs-CZ" dirty="0" smtClean="0"/>
              <a:t>Expanze</a:t>
            </a:r>
          </a:p>
          <a:p>
            <a:pPr lvl="1"/>
            <a:r>
              <a:rPr lang="cs-CZ" dirty="0" smtClean="0"/>
              <a:t>Vytlačování jiných systémů (druhová dominance)</a:t>
            </a:r>
          </a:p>
          <a:p>
            <a:pPr lvl="1"/>
            <a:r>
              <a:rPr lang="cs-CZ" dirty="0" smtClean="0"/>
              <a:t>Přizpůsobování novým podmínkám (např. v jiných kulturách)</a:t>
            </a:r>
          </a:p>
          <a:p>
            <a:pPr lvl="1"/>
            <a:r>
              <a:rPr lang="cs-CZ" dirty="0" smtClean="0"/>
              <a:t>Mutace (vznik nových forem)</a:t>
            </a:r>
          </a:p>
          <a:p>
            <a:pPr lvl="1"/>
            <a:r>
              <a:rPr lang="cs-CZ" dirty="0" smtClean="0"/>
              <a:t>Zánik některých mutací (nebo i všech)</a:t>
            </a:r>
          </a:p>
          <a:p>
            <a:pPr lvl="1"/>
            <a:r>
              <a:rPr lang="cs-CZ" dirty="0" smtClean="0"/>
              <a:t>Míchání systémů (tj. „mezidruhové“ rozmnožování)</a:t>
            </a:r>
          </a:p>
          <a:p>
            <a:pPr lvl="1"/>
            <a:r>
              <a:rPr lang="cs-CZ" dirty="0" smtClean="0"/>
              <a:t>Atd.</a:t>
            </a:r>
          </a:p>
        </p:txBody>
      </p:sp>
      <p:sp>
        <p:nvSpPr>
          <p:cNvPr id="3" name="Nadpis 2"/>
          <p:cNvSpPr>
            <a:spLocks noGrp="1"/>
          </p:cNvSpPr>
          <p:nvPr>
            <p:ph type="title"/>
          </p:nvPr>
        </p:nvSpPr>
        <p:spPr/>
        <p:txBody>
          <a:bodyPr>
            <a:normAutofit fontScale="90000"/>
          </a:bodyPr>
          <a:lstStyle/>
          <a:p>
            <a:r>
              <a:rPr lang="cs-CZ" dirty="0" smtClean="0"/>
              <a:t>Evoluční princip systémů sebeobrany</a:t>
            </a: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lvl="1"/>
            <a:r>
              <a:rPr lang="cs-CZ" dirty="0" err="1" smtClean="0"/>
              <a:t>Observe</a:t>
            </a:r>
            <a:endParaRPr lang="cs-CZ" dirty="0" smtClean="0"/>
          </a:p>
          <a:p>
            <a:pPr lvl="2"/>
            <a:r>
              <a:rPr lang="cs-CZ" dirty="0" smtClean="0"/>
              <a:t>pozorovat</a:t>
            </a:r>
          </a:p>
          <a:p>
            <a:pPr lvl="1"/>
            <a:r>
              <a:rPr lang="cs-CZ" dirty="0" smtClean="0"/>
              <a:t>Orient</a:t>
            </a:r>
          </a:p>
          <a:p>
            <a:pPr lvl="2"/>
            <a:r>
              <a:rPr lang="cs-CZ" dirty="0" smtClean="0"/>
              <a:t>Orientovat se</a:t>
            </a:r>
          </a:p>
          <a:p>
            <a:pPr lvl="1"/>
            <a:r>
              <a:rPr lang="cs-CZ" dirty="0" err="1" smtClean="0"/>
              <a:t>Decide</a:t>
            </a:r>
            <a:endParaRPr lang="cs-CZ" dirty="0" smtClean="0"/>
          </a:p>
          <a:p>
            <a:pPr lvl="2"/>
            <a:r>
              <a:rPr lang="cs-CZ" dirty="0" smtClean="0"/>
              <a:t>Rozhodnout se</a:t>
            </a:r>
          </a:p>
          <a:p>
            <a:pPr lvl="1"/>
            <a:r>
              <a:rPr lang="cs-CZ" dirty="0" err="1" smtClean="0"/>
              <a:t>Act</a:t>
            </a:r>
            <a:endParaRPr lang="cs-CZ" dirty="0" smtClean="0"/>
          </a:p>
          <a:p>
            <a:pPr lvl="2"/>
            <a:r>
              <a:rPr lang="cs-CZ" dirty="0" smtClean="0"/>
              <a:t>Konat</a:t>
            </a:r>
          </a:p>
          <a:p>
            <a:pPr lvl="1">
              <a:buNone/>
            </a:pPr>
            <a:endParaRPr lang="cs-CZ" dirty="0" smtClean="0"/>
          </a:p>
          <a:p>
            <a:pPr lvl="1">
              <a:buNone/>
            </a:pPr>
            <a:endParaRPr lang="cs-CZ" dirty="0" smtClean="0"/>
          </a:p>
          <a:p>
            <a:pPr lvl="1"/>
            <a:endParaRPr lang="cs-CZ" dirty="0" smtClean="0"/>
          </a:p>
          <a:p>
            <a:endParaRPr lang="cs-CZ" dirty="0"/>
          </a:p>
        </p:txBody>
      </p:sp>
      <p:sp>
        <p:nvSpPr>
          <p:cNvPr id="3" name="Nadpis 2"/>
          <p:cNvSpPr>
            <a:spLocks noGrp="1"/>
          </p:cNvSpPr>
          <p:nvPr>
            <p:ph type="title"/>
          </p:nvPr>
        </p:nvSpPr>
        <p:spPr/>
        <p:txBody>
          <a:bodyPr>
            <a:normAutofit/>
          </a:bodyPr>
          <a:lstStyle/>
          <a:p>
            <a:r>
              <a:rPr lang="cs-CZ" sz="3600" dirty="0" smtClean="0"/>
              <a:t>Teorie O.O.D.A.</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buNone/>
            </a:pPr>
            <a:endParaRPr lang="cs-CZ" dirty="0" smtClean="0"/>
          </a:p>
          <a:p>
            <a:endParaRPr lang="cs-CZ" dirty="0" smtClean="0"/>
          </a:p>
          <a:p>
            <a:endParaRPr lang="cs-CZ" dirty="0" smtClean="0"/>
          </a:p>
          <a:p>
            <a:endParaRPr lang="cs-CZ" dirty="0" smtClean="0"/>
          </a:p>
          <a:p>
            <a:endParaRPr lang="cs-CZ" dirty="0" smtClean="0"/>
          </a:p>
          <a:p>
            <a:endParaRPr lang="cs-CZ" dirty="0" smtClean="0"/>
          </a:p>
          <a:p>
            <a:r>
              <a:rPr lang="cs-CZ" dirty="0" smtClean="0"/>
              <a:t>Fáze: </a:t>
            </a:r>
            <a:r>
              <a:rPr lang="cs-CZ" dirty="0" err="1" smtClean="0"/>
              <a:t>pre</a:t>
            </a:r>
            <a:r>
              <a:rPr lang="cs-CZ" dirty="0" smtClean="0"/>
              <a:t>-konflikt	</a:t>
            </a:r>
            <a:r>
              <a:rPr lang="cs-CZ" dirty="0" err="1" smtClean="0"/>
              <a:t>konflikt</a:t>
            </a:r>
            <a:r>
              <a:rPr lang="cs-CZ" dirty="0" smtClean="0"/>
              <a:t>	post-konflikt</a:t>
            </a:r>
          </a:p>
          <a:p>
            <a:endParaRPr lang="cs-CZ" dirty="0"/>
          </a:p>
        </p:txBody>
      </p:sp>
      <p:sp>
        <p:nvSpPr>
          <p:cNvPr id="3" name="Nadpis 2"/>
          <p:cNvSpPr>
            <a:spLocks noGrp="1"/>
          </p:cNvSpPr>
          <p:nvPr>
            <p:ph type="title"/>
          </p:nvPr>
        </p:nvSpPr>
        <p:spPr/>
        <p:txBody>
          <a:bodyPr>
            <a:normAutofit fontScale="90000"/>
          </a:bodyPr>
          <a:lstStyle/>
          <a:p>
            <a:r>
              <a:rPr lang="cs-CZ" dirty="0" smtClean="0"/>
              <a:t>Cyklus konfliktu</a:t>
            </a:r>
            <a:br>
              <a:rPr lang="cs-CZ" dirty="0" smtClean="0"/>
            </a:br>
            <a:endParaRPr lang="cs-CZ" dirty="0"/>
          </a:p>
        </p:txBody>
      </p:sp>
      <p:graphicFrame>
        <p:nvGraphicFramePr>
          <p:cNvPr id="4" name="Graf 3"/>
          <p:cNvGraphicFramePr/>
          <p:nvPr/>
        </p:nvGraphicFramePr>
        <p:xfrm>
          <a:off x="2214546" y="1571612"/>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dirty="0"/>
          </a:p>
        </p:txBody>
      </p:sp>
      <p:sp>
        <p:nvSpPr>
          <p:cNvPr id="3" name="Nadpis 2"/>
          <p:cNvSpPr>
            <a:spLocks noGrp="1"/>
          </p:cNvSpPr>
          <p:nvPr>
            <p:ph type="title"/>
          </p:nvPr>
        </p:nvSpPr>
        <p:spPr/>
        <p:txBody>
          <a:bodyPr/>
          <a:lstStyle/>
          <a:p>
            <a:endParaRPr lang="cs-CZ"/>
          </a:p>
        </p:txBody>
      </p:sp>
      <p:pic>
        <p:nvPicPr>
          <p:cNvPr id="1026" name="Picture 2" descr="Cyklus konfliktu"/>
          <p:cNvPicPr>
            <a:picLocks noChangeAspect="1" noChangeArrowheads="1"/>
          </p:cNvPicPr>
          <p:nvPr/>
        </p:nvPicPr>
        <p:blipFill>
          <a:blip r:embed="rId2" cstate="print"/>
          <a:srcRect/>
          <a:stretch>
            <a:fillRect/>
          </a:stretch>
        </p:blipFill>
        <p:spPr bwMode="auto">
          <a:xfrm>
            <a:off x="395535" y="72008"/>
            <a:ext cx="8268661" cy="6813376"/>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b="1" dirty="0" err="1" smtClean="0"/>
              <a:t>Prekonflikt</a:t>
            </a:r>
            <a:r>
              <a:rPr lang="cs-CZ" b="1" dirty="0" smtClean="0"/>
              <a:t> </a:t>
            </a:r>
            <a:r>
              <a:rPr lang="cs-CZ" sz="1600" b="1" dirty="0" smtClean="0">
                <a:hlinkClick r:id="rId2"/>
              </a:rPr>
              <a:t>(příklad)</a:t>
            </a:r>
            <a:endParaRPr lang="cs-CZ" b="1" dirty="0" smtClean="0"/>
          </a:p>
          <a:p>
            <a:pPr lvl="1"/>
            <a:r>
              <a:rPr lang="cs-CZ" b="1" dirty="0" smtClean="0"/>
              <a:t>Vzdělání</a:t>
            </a:r>
            <a:r>
              <a:rPr lang="cs-CZ" dirty="0" smtClean="0"/>
              <a:t> – znalostní doména (příprava pro konflikt)</a:t>
            </a:r>
          </a:p>
          <a:p>
            <a:pPr lvl="1"/>
            <a:r>
              <a:rPr lang="cs-CZ" b="1" dirty="0" smtClean="0"/>
              <a:t>Iniciace</a:t>
            </a:r>
            <a:r>
              <a:rPr lang="cs-CZ" dirty="0" smtClean="0"/>
              <a:t> – podnět, který je příčinou konfliktu</a:t>
            </a:r>
          </a:p>
          <a:p>
            <a:pPr lvl="1"/>
            <a:r>
              <a:rPr lang="cs-CZ" b="1" dirty="0" smtClean="0"/>
              <a:t>Eskalace</a:t>
            </a:r>
            <a:r>
              <a:rPr lang="cs-CZ" dirty="0" smtClean="0"/>
              <a:t> – zvyšování nebezpečí</a:t>
            </a:r>
          </a:p>
          <a:p>
            <a:r>
              <a:rPr lang="cs-CZ" b="1" dirty="0" smtClean="0"/>
              <a:t>Konflikt</a:t>
            </a:r>
          </a:p>
          <a:p>
            <a:pPr lvl="1"/>
            <a:r>
              <a:rPr lang="cs-CZ" b="1" dirty="0" smtClean="0"/>
              <a:t>Konfrontace</a:t>
            </a:r>
            <a:r>
              <a:rPr lang="cs-CZ" dirty="0" smtClean="0"/>
              <a:t> - použití síly (tzv. žebřík použití síly)</a:t>
            </a:r>
          </a:p>
          <a:p>
            <a:r>
              <a:rPr lang="cs-CZ" b="1" dirty="0" err="1" smtClean="0"/>
              <a:t>Postkonflikt</a:t>
            </a:r>
            <a:endParaRPr lang="cs-CZ" b="1" dirty="0" smtClean="0"/>
          </a:p>
          <a:p>
            <a:pPr lvl="1"/>
            <a:r>
              <a:rPr lang="cs-CZ" b="1" dirty="0" smtClean="0"/>
              <a:t>Stabilizace</a:t>
            </a:r>
            <a:r>
              <a:rPr lang="cs-CZ" dirty="0" smtClean="0"/>
              <a:t> – únik/zadržení útočníka/první pomoc/kontakt s policií</a:t>
            </a:r>
          </a:p>
          <a:p>
            <a:pPr lvl="1"/>
            <a:r>
              <a:rPr lang="cs-CZ" b="1" dirty="0" smtClean="0"/>
              <a:t>Normalizace</a:t>
            </a:r>
            <a:r>
              <a:rPr lang="cs-CZ" dirty="0" smtClean="0"/>
              <a:t> – hospitalizace, kontemplace, trestní řízení</a:t>
            </a:r>
          </a:p>
          <a:p>
            <a:pPr lvl="1"/>
            <a:r>
              <a:rPr lang="cs-CZ" b="1" dirty="0" smtClean="0"/>
              <a:t>Evaluace</a:t>
            </a:r>
            <a:r>
              <a:rPr lang="cs-CZ" dirty="0" smtClean="0"/>
              <a:t> – poučení se ze zkušeností, pokrok v tréninku</a:t>
            </a:r>
          </a:p>
          <a:p>
            <a:pPr lvl="1"/>
            <a:endParaRPr lang="cs-CZ" dirty="0" smtClean="0"/>
          </a:p>
          <a:p>
            <a:pPr lvl="1"/>
            <a:endParaRPr lang="cs-CZ" dirty="0" smtClean="0"/>
          </a:p>
          <a:p>
            <a:endParaRPr lang="cs-CZ" dirty="0"/>
          </a:p>
        </p:txBody>
      </p:sp>
      <p:sp>
        <p:nvSpPr>
          <p:cNvPr id="3" name="Nadpis 2"/>
          <p:cNvSpPr>
            <a:spLocks noGrp="1"/>
          </p:cNvSpPr>
          <p:nvPr>
            <p:ph type="title"/>
          </p:nvPr>
        </p:nvSpPr>
        <p:spPr/>
        <p:txBody>
          <a:bodyPr>
            <a:normAutofit/>
          </a:bodyPr>
          <a:lstStyle/>
          <a:p>
            <a:r>
              <a:rPr lang="cs-CZ" sz="3600" dirty="0" smtClean="0"/>
              <a:t>Cyklus konfliktu</a:t>
            </a:r>
            <a:br>
              <a:rPr lang="cs-CZ" sz="3600" dirty="0" smtClean="0"/>
            </a:br>
            <a:endParaRPr lang="cs-CZ" sz="36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Preventivní jednání</a:t>
            </a:r>
          </a:p>
          <a:p>
            <a:pPr lvl="1"/>
            <a:r>
              <a:rPr lang="cs-CZ" dirty="0" smtClean="0"/>
              <a:t>Být psychicky i tělesně připraven</a:t>
            </a:r>
          </a:p>
          <a:p>
            <a:pPr lvl="1"/>
            <a:r>
              <a:rPr lang="cs-CZ" dirty="0" smtClean="0"/>
              <a:t>Vytvořit podmínky pro případnou obranu</a:t>
            </a:r>
          </a:p>
          <a:p>
            <a:pPr lvl="2"/>
            <a:r>
              <a:rPr lang="cs-CZ" dirty="0" smtClean="0"/>
              <a:t>Prostor</a:t>
            </a:r>
          </a:p>
          <a:p>
            <a:pPr lvl="2"/>
            <a:r>
              <a:rPr lang="cs-CZ" dirty="0" smtClean="0"/>
              <a:t>Čas</a:t>
            </a:r>
          </a:p>
          <a:p>
            <a:pPr lvl="2"/>
            <a:r>
              <a:rPr lang="cs-CZ" dirty="0" smtClean="0"/>
              <a:t>Lidé</a:t>
            </a:r>
          </a:p>
          <a:p>
            <a:r>
              <a:rPr lang="cs-CZ" dirty="0" smtClean="0"/>
              <a:t>Komunikace</a:t>
            </a:r>
          </a:p>
          <a:p>
            <a:pPr lvl="1"/>
            <a:r>
              <a:rPr lang="cs-CZ" dirty="0" smtClean="0"/>
              <a:t>Asertivní</a:t>
            </a:r>
          </a:p>
          <a:p>
            <a:pPr lvl="1"/>
            <a:r>
              <a:rPr lang="cs-CZ" dirty="0" smtClean="0"/>
              <a:t>Přiměřená situaci</a:t>
            </a:r>
          </a:p>
          <a:p>
            <a:r>
              <a:rPr lang="cs-CZ" dirty="0" smtClean="0"/>
              <a:t>Vnímání možného nebezpečí a jeho eskalace</a:t>
            </a:r>
            <a:endParaRPr lang="cs-CZ" dirty="0"/>
          </a:p>
        </p:txBody>
      </p:sp>
      <p:sp>
        <p:nvSpPr>
          <p:cNvPr id="3" name="Nadpis 2"/>
          <p:cNvSpPr>
            <a:spLocks noGrp="1"/>
          </p:cNvSpPr>
          <p:nvPr>
            <p:ph type="title"/>
          </p:nvPr>
        </p:nvSpPr>
        <p:spPr/>
        <p:txBody>
          <a:bodyPr/>
          <a:lstStyle/>
          <a:p>
            <a:r>
              <a:rPr lang="cs-CZ" dirty="0" err="1" smtClean="0"/>
              <a:t>Prekonflikt</a:t>
            </a:r>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lvl="1"/>
            <a:endParaRPr lang="cs-CZ" dirty="0" smtClean="0"/>
          </a:p>
          <a:p>
            <a:pPr lvl="1"/>
            <a:endParaRPr lang="cs-CZ" dirty="0" smtClean="0"/>
          </a:p>
          <a:p>
            <a:endParaRPr lang="cs-CZ" dirty="0"/>
          </a:p>
        </p:txBody>
      </p:sp>
      <p:sp>
        <p:nvSpPr>
          <p:cNvPr id="3" name="Nadpis 2"/>
          <p:cNvSpPr>
            <a:spLocks noGrp="1"/>
          </p:cNvSpPr>
          <p:nvPr>
            <p:ph type="title"/>
          </p:nvPr>
        </p:nvSpPr>
        <p:spPr>
          <a:xfrm>
            <a:off x="457200" y="152400"/>
            <a:ext cx="8229600" cy="828328"/>
          </a:xfrm>
        </p:spPr>
        <p:txBody>
          <a:bodyPr>
            <a:normAutofit/>
          </a:bodyPr>
          <a:lstStyle/>
          <a:p>
            <a:endParaRPr lang="cs-CZ" sz="3600" dirty="0"/>
          </a:p>
        </p:txBody>
      </p:sp>
      <p:pic>
        <p:nvPicPr>
          <p:cNvPr id="6146" name="Picture 2" descr="Žebřík použití síly"/>
          <p:cNvPicPr>
            <a:picLocks noChangeAspect="1" noChangeArrowheads="1"/>
          </p:cNvPicPr>
          <p:nvPr/>
        </p:nvPicPr>
        <p:blipFill>
          <a:blip r:embed="rId2" cstate="print"/>
          <a:srcRect/>
          <a:stretch>
            <a:fillRect/>
          </a:stretch>
        </p:blipFill>
        <p:spPr bwMode="auto">
          <a:xfrm>
            <a:off x="1187625" y="44624"/>
            <a:ext cx="7056784" cy="6763933"/>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457200" y="3700463"/>
            <a:ext cx="8305800" cy="1143000"/>
          </a:xfrm>
        </p:spPr>
        <p:txBody>
          <a:bodyPr/>
          <a:lstStyle/>
          <a:p>
            <a:pPr eaLnBrk="1" fontAlgn="auto" hangingPunct="1">
              <a:spcAft>
                <a:spcPts val="0"/>
              </a:spcAft>
              <a:buFont typeface="Wingdings 2"/>
              <a:buNone/>
              <a:defRPr/>
            </a:pPr>
            <a:endParaRPr lang="cs-CZ" dirty="0"/>
          </a:p>
        </p:txBody>
      </p:sp>
      <p:sp>
        <p:nvSpPr>
          <p:cNvPr id="2" name="Nadpis 1"/>
          <p:cNvSpPr>
            <a:spLocks noGrp="1"/>
          </p:cNvSpPr>
          <p:nvPr>
            <p:ph type="ctrTitle"/>
          </p:nvPr>
        </p:nvSpPr>
        <p:spPr/>
        <p:txBody>
          <a:bodyPr/>
          <a:lstStyle/>
          <a:p>
            <a:pPr eaLnBrk="1" fontAlgn="auto" hangingPunct="1">
              <a:spcAft>
                <a:spcPts val="0"/>
              </a:spcAft>
              <a:defRPr/>
            </a:pPr>
            <a:r>
              <a:rPr lang="cs-CZ" smtClean="0"/>
              <a:t>Od výcviku založeném na víře přes zkušenost k důkazům</a:t>
            </a:r>
            <a:endParaRPr lang="cs-CZ"/>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r>
              <a:rPr lang="cs-CZ" b="1" dirty="0" smtClean="0"/>
              <a:t>Stabilizace</a:t>
            </a:r>
          </a:p>
          <a:p>
            <a:pPr lvl="1"/>
            <a:r>
              <a:rPr lang="cs-CZ" dirty="0" smtClean="0"/>
              <a:t>Co považujeme za fyzické vyřešení konfliktu?</a:t>
            </a:r>
          </a:p>
          <a:p>
            <a:pPr lvl="2"/>
            <a:r>
              <a:rPr lang="cs-CZ" dirty="0" smtClean="0"/>
              <a:t>Únik</a:t>
            </a:r>
          </a:p>
          <a:p>
            <a:pPr lvl="2"/>
            <a:r>
              <a:rPr lang="cs-CZ" dirty="0" smtClean="0"/>
              <a:t>Zadržení útočníka</a:t>
            </a:r>
          </a:p>
          <a:p>
            <a:pPr lvl="1"/>
            <a:r>
              <a:rPr lang="cs-CZ" dirty="0" smtClean="0"/>
              <a:t>První pomoc (obránce i útočník)</a:t>
            </a:r>
          </a:p>
          <a:p>
            <a:pPr lvl="1"/>
            <a:r>
              <a:rPr lang="cs-CZ" dirty="0" smtClean="0"/>
              <a:t>Kontakt s policií a/nebo dalšími institucemi a jednotlivci (učitel)</a:t>
            </a:r>
            <a:endParaRPr lang="cs-CZ" b="1" dirty="0" smtClean="0"/>
          </a:p>
          <a:p>
            <a:r>
              <a:rPr lang="cs-CZ" b="1" dirty="0" smtClean="0"/>
              <a:t>Normalizace</a:t>
            </a:r>
          </a:p>
          <a:p>
            <a:pPr lvl="1"/>
            <a:r>
              <a:rPr lang="cs-CZ" dirty="0" smtClean="0"/>
              <a:t>Hospitalizace (nepodceňovat i malá/skrytá zranění, i vzhledem k další trestně-právní odpovědnosti)</a:t>
            </a:r>
          </a:p>
          <a:p>
            <a:pPr lvl="1"/>
            <a:r>
              <a:rPr lang="cs-CZ" dirty="0" smtClean="0"/>
              <a:t>Kontemplace (vyrovnání se s situací, pomoc psychologa, Bílý kruh bezpečí apod.)</a:t>
            </a:r>
          </a:p>
          <a:p>
            <a:pPr lvl="1"/>
            <a:r>
              <a:rPr lang="cs-CZ" dirty="0" smtClean="0"/>
              <a:t>Trestní řízení (výpověď, svědci, důkazný materiál (foto, video)</a:t>
            </a:r>
          </a:p>
          <a:p>
            <a:r>
              <a:rPr lang="cs-CZ" b="1" dirty="0" smtClean="0"/>
              <a:t>Evaluace</a:t>
            </a:r>
            <a:r>
              <a:rPr lang="cs-CZ" dirty="0" smtClean="0"/>
              <a:t> – poučení se ze zkušeností, pokrok v tréninku</a:t>
            </a:r>
          </a:p>
          <a:p>
            <a:pPr lvl="1"/>
            <a:r>
              <a:rPr lang="cs-CZ" dirty="0" smtClean="0"/>
              <a:t>Zpětná vazba pro další trénink</a:t>
            </a:r>
          </a:p>
          <a:p>
            <a:pPr lvl="1"/>
            <a:r>
              <a:rPr lang="cs-CZ" dirty="0" smtClean="0"/>
              <a:t>Uvědomění si všech podmínek vedoucích k úspěchu/neúspěchu</a:t>
            </a:r>
          </a:p>
          <a:p>
            <a:pPr lvl="1"/>
            <a:r>
              <a:rPr lang="cs-CZ" dirty="0" smtClean="0"/>
              <a:t>Uvědomění si možných chyb v </a:t>
            </a:r>
            <a:r>
              <a:rPr lang="cs-CZ" dirty="0" err="1" smtClean="0"/>
              <a:t>prekonfliktní</a:t>
            </a:r>
            <a:r>
              <a:rPr lang="cs-CZ" dirty="0" smtClean="0"/>
              <a:t> fázi: co dělat, aby se příště ve stejných podmínkách nestala konfliktní</a:t>
            </a:r>
          </a:p>
        </p:txBody>
      </p:sp>
      <p:sp>
        <p:nvSpPr>
          <p:cNvPr id="3" name="Nadpis 2"/>
          <p:cNvSpPr>
            <a:spLocks noGrp="1"/>
          </p:cNvSpPr>
          <p:nvPr>
            <p:ph type="title"/>
          </p:nvPr>
        </p:nvSpPr>
        <p:spPr/>
        <p:txBody>
          <a:bodyPr/>
          <a:lstStyle/>
          <a:p>
            <a:r>
              <a:rPr lang="cs-CZ" dirty="0" err="1" smtClean="0"/>
              <a:t>Postkonflikt</a:t>
            </a:r>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524000"/>
            <a:ext cx="6972320" cy="5119710"/>
          </a:xfrm>
        </p:spPr>
        <p:txBody>
          <a:bodyPr>
            <a:normAutofit fontScale="25000" lnSpcReduction="20000"/>
          </a:bodyPr>
          <a:lstStyle/>
          <a:p>
            <a:r>
              <a:rPr lang="cs-CZ" sz="5200" dirty="0" err="1" smtClean="0"/>
              <a:t>Jeff</a:t>
            </a:r>
            <a:r>
              <a:rPr lang="cs-CZ" sz="5200" dirty="0" smtClean="0"/>
              <a:t> </a:t>
            </a:r>
            <a:r>
              <a:rPr lang="cs-CZ" sz="5200" dirty="0" err="1" smtClean="0"/>
              <a:t>Cooper</a:t>
            </a:r>
            <a:r>
              <a:rPr lang="cs-CZ" sz="5200" dirty="0" smtClean="0"/>
              <a:t> (</a:t>
            </a:r>
            <a:r>
              <a:rPr lang="cs-CZ" sz="5200" dirty="0" smtClean="0">
                <a:hlinkClick r:id="rId2"/>
              </a:rPr>
              <a:t>http://jeffcooperfoundation.org/news/</a:t>
            </a:r>
            <a:r>
              <a:rPr lang="cs-CZ" sz="5200" dirty="0" smtClean="0"/>
              <a:t>)</a:t>
            </a:r>
          </a:p>
          <a:p>
            <a:pPr lvl="1"/>
            <a:r>
              <a:rPr lang="en-US" sz="5200" dirty="0" smtClean="0"/>
              <a:t>Cooper, Jeff, Principles of Personal Defense, Paladin Press, </a:t>
            </a:r>
            <a:r>
              <a:rPr lang="en-US" sz="5200" dirty="0" smtClean="0">
                <a:hlinkClick r:id="rId3" action="ppaction://hlinkfile"/>
              </a:rPr>
              <a:t>ISBN 978-0873644976</a:t>
            </a:r>
            <a:endParaRPr lang="cs-CZ" sz="5200" dirty="0" smtClean="0"/>
          </a:p>
          <a:p>
            <a:r>
              <a:rPr lang="cs-CZ" sz="5200" b="1" dirty="0" smtClean="0"/>
              <a:t>Bojové stavy – </a:t>
            </a:r>
            <a:r>
              <a:rPr lang="cs-CZ" sz="5200" b="1" dirty="0" err="1" smtClean="0"/>
              <a:t>Cooprova</a:t>
            </a:r>
            <a:r>
              <a:rPr lang="cs-CZ" sz="5200" b="1" dirty="0" smtClean="0"/>
              <a:t> barevná škála (</a:t>
            </a:r>
            <a:r>
              <a:rPr lang="cs-CZ" sz="5200" b="1" dirty="0" err="1" smtClean="0"/>
              <a:t>color</a:t>
            </a:r>
            <a:r>
              <a:rPr lang="cs-CZ" sz="5200" b="1" dirty="0" smtClean="0"/>
              <a:t> </a:t>
            </a:r>
            <a:r>
              <a:rPr lang="cs-CZ" sz="5200" b="1" dirty="0" err="1" smtClean="0"/>
              <a:t>code</a:t>
            </a:r>
            <a:r>
              <a:rPr lang="cs-CZ" sz="5200" b="1" dirty="0" smtClean="0"/>
              <a:t>, </a:t>
            </a:r>
            <a:r>
              <a:rPr lang="cs-CZ" sz="5200" b="1" dirty="0" err="1" smtClean="0"/>
              <a:t>states</a:t>
            </a:r>
            <a:r>
              <a:rPr lang="cs-CZ" sz="5200" b="1" dirty="0" smtClean="0"/>
              <a:t> </a:t>
            </a:r>
            <a:r>
              <a:rPr lang="cs-CZ" sz="5200" b="1" dirty="0" err="1" smtClean="0"/>
              <a:t>of</a:t>
            </a:r>
            <a:r>
              <a:rPr lang="cs-CZ" sz="5200" b="1" dirty="0" smtClean="0"/>
              <a:t> </a:t>
            </a:r>
            <a:r>
              <a:rPr lang="cs-CZ" sz="5200" b="1" dirty="0" err="1" smtClean="0"/>
              <a:t>awareness</a:t>
            </a:r>
            <a:r>
              <a:rPr lang="cs-CZ" sz="5200" b="1" dirty="0" smtClean="0"/>
              <a:t>)</a:t>
            </a:r>
          </a:p>
          <a:p>
            <a:r>
              <a:rPr lang="en-US" sz="5200" b="1" dirty="0" smtClean="0"/>
              <a:t>White</a:t>
            </a:r>
            <a:r>
              <a:rPr lang="en-US" sz="5200" dirty="0" smtClean="0"/>
              <a:t> - Unaware and unprepared. If attacked in Condition White, the only thing that may save you is the inadequacy or ineptitude of your attacker. When confronted by something nasty, your reaction will probably be "Oh my God! This can't be happening to me."</a:t>
            </a:r>
          </a:p>
          <a:p>
            <a:r>
              <a:rPr lang="en-US" sz="5200" b="1" dirty="0" smtClean="0">
                <a:solidFill>
                  <a:schemeClr val="tx2">
                    <a:lumMod val="75000"/>
                  </a:schemeClr>
                </a:solidFill>
              </a:rPr>
              <a:t>Yellow</a:t>
            </a:r>
            <a:r>
              <a:rPr lang="en-US" sz="5200" dirty="0" smtClean="0">
                <a:solidFill>
                  <a:schemeClr val="tx2">
                    <a:lumMod val="75000"/>
                  </a:schemeClr>
                </a:solidFill>
              </a:rPr>
              <a:t> - Relaxed alert. No specific threat situation. Your mindset is that "today could be the day I may have to defend myself." You are simply aware that the world is a potentially unfriendly place and that you are prepared to defend yourself, if necessary. You use your eyes and ears, and realize that "I may have to SHOOT today." You don't have to be armed in this state, but if you are armed you should be in Condition Yellow. You should always be in Yellow whenever you are in unfamiliar surroundings or among people you don't know. You can remain in Yellow for long periods, as long as you are able to "Watch your six." (In aviation 12 o'clock refers to the direction in front of the aircraft's nose. Six o'clock is the blind spot behind the pilot.) In Yellow, you are "taking in" surrounding information in a relaxed but alert manner, like a continuous 360 degree radar sweep. As Cooper put it, "I might have to shoot."</a:t>
            </a:r>
          </a:p>
          <a:p>
            <a:r>
              <a:rPr lang="en-US" sz="5200" b="1" dirty="0" smtClean="0">
                <a:solidFill>
                  <a:schemeClr val="accent2">
                    <a:lumMod val="60000"/>
                    <a:lumOff val="40000"/>
                  </a:schemeClr>
                </a:solidFill>
              </a:rPr>
              <a:t>Orange</a:t>
            </a:r>
            <a:r>
              <a:rPr lang="en-US" sz="5200" dirty="0" smtClean="0">
                <a:solidFill>
                  <a:schemeClr val="accent2">
                    <a:lumMod val="60000"/>
                    <a:lumOff val="40000"/>
                  </a:schemeClr>
                </a:solidFill>
              </a:rPr>
              <a:t> - Specific alert. Something is not quite right and has gotten your attention. Your radar has picked up a specific alert. You shift your primary focus to determine if there is a threat (but you do not drop your six). Your mindset shifts to "I may have to shoot HIM today," focusing on the specific target which has caused the escalation in alert status. In Condition Orange, you set a mental trigger: "If that goblin does 'x', I will need to stop him." Your pistol usually remains holstered in this state. Staying in Orange can be a bit of a mental strain, but you can stay in it for as long as you need to. If the threat proves to be nothing, you shift back to Condition Yellow.</a:t>
            </a:r>
          </a:p>
          <a:p>
            <a:r>
              <a:rPr lang="en-US" sz="5200" b="1" dirty="0" smtClean="0">
                <a:solidFill>
                  <a:srgbClr val="FF0000"/>
                </a:solidFill>
              </a:rPr>
              <a:t>Red</a:t>
            </a:r>
            <a:r>
              <a:rPr lang="en-US" sz="5200" dirty="0" smtClean="0">
                <a:solidFill>
                  <a:srgbClr val="FF0000"/>
                </a:solidFill>
              </a:rPr>
              <a:t> - Condition Red is fight. Your mental trigger (established back in Condition Orange) has been tripped. If "X" happens I will shoot that person.</a:t>
            </a:r>
          </a:p>
          <a:p>
            <a:pPr lvl="1"/>
            <a:endParaRPr lang="cs-CZ" dirty="0" smtClean="0"/>
          </a:p>
          <a:p>
            <a:endParaRPr lang="cs-CZ" dirty="0"/>
          </a:p>
        </p:txBody>
      </p:sp>
      <p:sp>
        <p:nvSpPr>
          <p:cNvPr id="3" name="Nadpis 2"/>
          <p:cNvSpPr>
            <a:spLocks noGrp="1"/>
          </p:cNvSpPr>
          <p:nvPr>
            <p:ph type="title"/>
          </p:nvPr>
        </p:nvSpPr>
        <p:spPr/>
        <p:txBody>
          <a:bodyPr>
            <a:normAutofit/>
          </a:bodyPr>
          <a:lstStyle/>
          <a:p>
            <a:r>
              <a:rPr lang="cs-CZ" sz="4400" b="1" dirty="0" err="1" smtClean="0"/>
              <a:t>Cooprova</a:t>
            </a:r>
            <a:r>
              <a:rPr lang="cs-CZ" sz="4400" b="1" dirty="0" smtClean="0"/>
              <a:t> barevná škála</a:t>
            </a:r>
            <a:endParaRPr lang="cs-CZ" dirty="0"/>
          </a:p>
        </p:txBody>
      </p:sp>
      <p:pic>
        <p:nvPicPr>
          <p:cNvPr id="4" name="Obrázek 3" descr="Coljeffcooper.jpg"/>
          <p:cNvPicPr>
            <a:picLocks noChangeAspect="1"/>
          </p:cNvPicPr>
          <p:nvPr/>
        </p:nvPicPr>
        <p:blipFill>
          <a:blip r:embed="rId4" cstate="print"/>
          <a:stretch>
            <a:fillRect/>
          </a:stretch>
        </p:blipFill>
        <p:spPr>
          <a:xfrm>
            <a:off x="7429520" y="785794"/>
            <a:ext cx="1539868" cy="2024926"/>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solidFill>
                  <a:srgbClr val="FF0000"/>
                </a:solidFill>
              </a:rPr>
              <a:t>STOP – NEBEZPEČÍ</a:t>
            </a:r>
          </a:p>
          <a:p>
            <a:endParaRPr lang="cs-CZ" dirty="0" smtClean="0"/>
          </a:p>
          <a:p>
            <a:endParaRPr lang="cs-CZ" dirty="0" smtClean="0"/>
          </a:p>
          <a:p>
            <a:endParaRPr lang="cs-CZ" dirty="0" smtClean="0"/>
          </a:p>
          <a:p>
            <a:r>
              <a:rPr lang="cs-CZ" dirty="0" smtClean="0">
                <a:solidFill>
                  <a:srgbClr val="FFFF00"/>
                </a:solidFill>
              </a:rPr>
              <a:t>PŘIPRAV SE – BRAŇ SE</a:t>
            </a:r>
          </a:p>
          <a:p>
            <a:endParaRPr lang="cs-CZ" dirty="0" smtClean="0"/>
          </a:p>
          <a:p>
            <a:endParaRPr lang="cs-CZ" dirty="0" smtClean="0"/>
          </a:p>
          <a:p>
            <a:endParaRPr lang="cs-CZ" dirty="0" smtClean="0"/>
          </a:p>
          <a:p>
            <a:r>
              <a:rPr lang="cs-CZ" dirty="0" smtClean="0">
                <a:solidFill>
                  <a:srgbClr val="92D050"/>
                </a:solidFill>
              </a:rPr>
              <a:t>BĚŽ - UTEČ</a:t>
            </a:r>
          </a:p>
          <a:p>
            <a:endParaRPr lang="cs-CZ" dirty="0" smtClean="0"/>
          </a:p>
          <a:p>
            <a:endParaRPr lang="cs-CZ" dirty="0" smtClean="0"/>
          </a:p>
          <a:p>
            <a:endParaRPr lang="cs-CZ" dirty="0"/>
          </a:p>
        </p:txBody>
      </p:sp>
      <p:sp>
        <p:nvSpPr>
          <p:cNvPr id="3" name="Nadpis 2"/>
          <p:cNvSpPr>
            <a:spLocks noGrp="1"/>
          </p:cNvSpPr>
          <p:nvPr>
            <p:ph type="title"/>
          </p:nvPr>
        </p:nvSpPr>
        <p:spPr/>
        <p:txBody>
          <a:bodyPr>
            <a:normAutofit fontScale="90000"/>
          </a:bodyPr>
          <a:lstStyle/>
          <a:p>
            <a:r>
              <a:rPr lang="cs-CZ" dirty="0" smtClean="0"/>
              <a:t>Postup řešení sebeobranné situace – princip semaforu </a:t>
            </a:r>
            <a:r>
              <a:rPr lang="cs-CZ" sz="2700" dirty="0" smtClean="0"/>
              <a:t>(neplést si s </a:t>
            </a:r>
            <a:r>
              <a:rPr lang="cs-CZ" sz="2700" dirty="0" err="1" smtClean="0"/>
              <a:t>Cooprovou</a:t>
            </a:r>
            <a:r>
              <a:rPr lang="cs-CZ" sz="2700" dirty="0" smtClean="0"/>
              <a:t> škálou)</a:t>
            </a:r>
            <a:endParaRPr lang="cs-CZ" dirty="0"/>
          </a:p>
        </p:txBody>
      </p:sp>
      <p:pic>
        <p:nvPicPr>
          <p:cNvPr id="4" name="Obrázek 3" descr="Semafor.gif"/>
          <p:cNvPicPr>
            <a:picLocks noChangeAspect="1"/>
          </p:cNvPicPr>
          <p:nvPr/>
        </p:nvPicPr>
        <p:blipFill>
          <a:blip r:embed="rId2" cstate="print"/>
          <a:stretch>
            <a:fillRect/>
          </a:stretch>
        </p:blipFill>
        <p:spPr>
          <a:xfrm>
            <a:off x="5206254" y="1571612"/>
            <a:ext cx="3166234" cy="4857784"/>
          </a:xfrm>
          <a:prstGeom prst="rect">
            <a:avLst/>
          </a:prstGeom>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Nikdy nemůžeme uvažovat o zobecnění útočníka</a:t>
            </a:r>
          </a:p>
          <a:p>
            <a:pPr lvl="1"/>
            <a:r>
              <a:rPr lang="cs-CZ" dirty="0" err="1" smtClean="0"/>
              <a:t>Prekonfliktní</a:t>
            </a:r>
            <a:r>
              <a:rPr lang="cs-CZ" dirty="0" smtClean="0"/>
              <a:t> fáze – verbální faktor, nonverbální faktor</a:t>
            </a:r>
          </a:p>
          <a:p>
            <a:pPr lvl="1"/>
            <a:r>
              <a:rPr lang="cs-CZ" dirty="0" smtClean="0"/>
              <a:t>Fáze cvičení – realistický začátek, provedení techniky, smysluplný výsledek</a:t>
            </a:r>
          </a:p>
          <a:p>
            <a:pPr lvl="1"/>
            <a:r>
              <a:rPr lang="cs-CZ" dirty="0" smtClean="0"/>
              <a:t>Ponoření (imerse) do konfliktu</a:t>
            </a:r>
          </a:p>
          <a:p>
            <a:pPr lvl="1"/>
            <a:r>
              <a:rPr lang="cs-CZ" dirty="0" smtClean="0"/>
              <a:t>Využití scénářů (modelové situace)</a:t>
            </a:r>
          </a:p>
          <a:p>
            <a:pPr lvl="1"/>
            <a:r>
              <a:rPr lang="cs-CZ" dirty="0" smtClean="0"/>
              <a:t>Prostor výcviku, vybavení</a:t>
            </a:r>
          </a:p>
          <a:p>
            <a:pPr lvl="1"/>
            <a:r>
              <a:rPr lang="cs-CZ" dirty="0" smtClean="0"/>
              <a:t>Instruktor a osoby (herci) podílející se na výcviku</a:t>
            </a:r>
          </a:p>
          <a:p>
            <a:pPr lvl="1"/>
            <a:endParaRPr lang="cs-CZ" dirty="0" smtClean="0"/>
          </a:p>
          <a:p>
            <a:pPr lvl="1"/>
            <a:endParaRPr lang="cs-CZ" dirty="0"/>
          </a:p>
        </p:txBody>
      </p:sp>
      <p:sp>
        <p:nvSpPr>
          <p:cNvPr id="3" name="Nadpis 2"/>
          <p:cNvSpPr>
            <a:spLocks noGrp="1"/>
          </p:cNvSpPr>
          <p:nvPr>
            <p:ph type="title"/>
          </p:nvPr>
        </p:nvSpPr>
        <p:spPr/>
        <p:txBody>
          <a:bodyPr>
            <a:normAutofit/>
          </a:bodyPr>
          <a:lstStyle/>
          <a:p>
            <a:r>
              <a:rPr lang="cs-CZ" dirty="0" smtClean="0"/>
              <a:t>Podmínky tréninku</a:t>
            </a:r>
            <a:endParaRPr lang="cs-CZ"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Hrozby</a:t>
            </a:r>
          </a:p>
          <a:p>
            <a:r>
              <a:rPr lang="cs-CZ" dirty="0" smtClean="0"/>
              <a:t>Trasy</a:t>
            </a:r>
          </a:p>
          <a:p>
            <a:r>
              <a:rPr lang="cs-CZ" dirty="0" smtClean="0"/>
              <a:t>Místa</a:t>
            </a:r>
          </a:p>
          <a:p>
            <a:r>
              <a:rPr lang="cs-CZ" dirty="0" smtClean="0"/>
              <a:t>Čas</a:t>
            </a:r>
          </a:p>
          <a:p>
            <a:r>
              <a:rPr lang="cs-CZ" dirty="0" smtClean="0"/>
              <a:t>Osoby</a:t>
            </a:r>
          </a:p>
          <a:p>
            <a:r>
              <a:rPr lang="cs-CZ" dirty="0" smtClean="0"/>
              <a:t>Zbraně</a:t>
            </a:r>
          </a:p>
          <a:p>
            <a:r>
              <a:rPr lang="cs-CZ" dirty="0" smtClean="0"/>
              <a:t>Produkce</a:t>
            </a:r>
          </a:p>
          <a:p>
            <a:r>
              <a:rPr lang="cs-CZ" dirty="0" smtClean="0"/>
              <a:t>Komunikace</a:t>
            </a:r>
          </a:p>
          <a:p>
            <a:r>
              <a:rPr lang="cs-CZ" dirty="0" smtClean="0"/>
              <a:t>Intoxikace</a:t>
            </a:r>
          </a:p>
          <a:p>
            <a:r>
              <a:rPr lang="cs-CZ" dirty="0" smtClean="0"/>
              <a:t>Vlastní chování a jednání</a:t>
            </a:r>
          </a:p>
          <a:p>
            <a:pPr>
              <a:buNone/>
            </a:pPr>
            <a:endParaRPr lang="cs-CZ" dirty="0"/>
          </a:p>
        </p:txBody>
      </p:sp>
      <p:sp>
        <p:nvSpPr>
          <p:cNvPr id="3" name="Nadpis 2"/>
          <p:cNvSpPr>
            <a:spLocks noGrp="1"/>
          </p:cNvSpPr>
          <p:nvPr>
            <p:ph type="title"/>
          </p:nvPr>
        </p:nvSpPr>
        <p:spPr/>
        <p:txBody>
          <a:bodyPr>
            <a:normAutofit/>
          </a:bodyPr>
          <a:lstStyle/>
          <a:p>
            <a:r>
              <a:rPr lang="cs-CZ" b="1" dirty="0" smtClean="0"/>
              <a:t>Strategický plán</a:t>
            </a:r>
            <a:endParaRPr 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Různé druhy násilí</a:t>
            </a:r>
          </a:p>
          <a:p>
            <a:pPr lvl="1"/>
            <a:r>
              <a:rPr lang="cs-CZ" dirty="0" smtClean="0"/>
              <a:t>fyzický útok (různé motivy)</a:t>
            </a:r>
          </a:p>
          <a:p>
            <a:pPr lvl="1"/>
            <a:r>
              <a:rPr lang="cs-CZ" dirty="0" smtClean="0"/>
              <a:t>loupežné přepadení (hrozba nebo použití násilí)</a:t>
            </a:r>
          </a:p>
          <a:p>
            <a:pPr lvl="1"/>
            <a:r>
              <a:rPr lang="cs-CZ" dirty="0" smtClean="0"/>
              <a:t>sexuálně motivovaný útok</a:t>
            </a:r>
          </a:p>
          <a:p>
            <a:pPr lvl="1"/>
            <a:r>
              <a:rPr lang="cs-CZ" dirty="0" smtClean="0"/>
              <a:t>znásilnění</a:t>
            </a:r>
          </a:p>
          <a:p>
            <a:pPr lvl="1"/>
            <a:r>
              <a:rPr lang="cs-CZ" dirty="0" smtClean="0"/>
              <a:t>šikana</a:t>
            </a:r>
          </a:p>
          <a:p>
            <a:pPr lvl="1"/>
            <a:r>
              <a:rPr lang="cs-CZ" dirty="0" smtClean="0"/>
              <a:t>rvačka</a:t>
            </a:r>
          </a:p>
          <a:p>
            <a:pPr lvl="1"/>
            <a:r>
              <a:rPr lang="cs-CZ" dirty="0" err="1" smtClean="0"/>
              <a:t>stalking</a:t>
            </a:r>
            <a:r>
              <a:rPr lang="cs-CZ" dirty="0" smtClean="0"/>
              <a:t> (nebezpečné pronásledování)</a:t>
            </a:r>
          </a:p>
          <a:p>
            <a:pPr lvl="1"/>
            <a:r>
              <a:rPr lang="cs-CZ" dirty="0" smtClean="0"/>
              <a:t>psychické obtěžování, vydírání</a:t>
            </a:r>
          </a:p>
          <a:p>
            <a:pPr lvl="1"/>
            <a:r>
              <a:rPr lang="cs-CZ" dirty="0" smtClean="0"/>
              <a:t>domácí násilí</a:t>
            </a:r>
          </a:p>
          <a:p>
            <a:endParaRPr lang="cs-CZ" dirty="0"/>
          </a:p>
        </p:txBody>
      </p:sp>
      <p:sp>
        <p:nvSpPr>
          <p:cNvPr id="3" name="Nadpis 2"/>
          <p:cNvSpPr>
            <a:spLocks noGrp="1"/>
          </p:cNvSpPr>
          <p:nvPr>
            <p:ph type="title"/>
          </p:nvPr>
        </p:nvSpPr>
        <p:spPr/>
        <p:txBody>
          <a:bodyPr/>
          <a:lstStyle/>
          <a:p>
            <a:r>
              <a:rPr lang="cs-CZ" dirty="0" smtClean="0"/>
              <a:t>Posouzení hrozby</a:t>
            </a:r>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Příklady:</a:t>
            </a:r>
          </a:p>
          <a:p>
            <a:pPr lvl="1"/>
            <a:r>
              <a:rPr lang="cs-CZ" dirty="0" smtClean="0"/>
              <a:t>Mnoho lidí v uzavřeném prostoru</a:t>
            </a:r>
          </a:p>
          <a:p>
            <a:pPr lvl="1"/>
            <a:r>
              <a:rPr lang="cs-CZ" dirty="0" smtClean="0"/>
              <a:t>Stres v dopravě</a:t>
            </a:r>
          </a:p>
          <a:p>
            <a:pPr lvl="1"/>
            <a:r>
              <a:rPr lang="cs-CZ" dirty="0" smtClean="0"/>
              <a:t>Bránění vlastního území</a:t>
            </a:r>
          </a:p>
          <a:p>
            <a:pPr lvl="1"/>
            <a:r>
              <a:rPr lang="cs-CZ" dirty="0" smtClean="0"/>
              <a:t>Antagonistické skupiny lidí</a:t>
            </a:r>
          </a:p>
          <a:p>
            <a:pPr lvl="1"/>
            <a:r>
              <a:rPr lang="cs-CZ" dirty="0" smtClean="0"/>
              <a:t>Žárlivost</a:t>
            </a:r>
          </a:p>
          <a:p>
            <a:pPr lvl="1"/>
            <a:r>
              <a:rPr lang="cs-CZ" dirty="0" smtClean="0"/>
              <a:t>Pracoviště</a:t>
            </a:r>
          </a:p>
          <a:p>
            <a:pPr lvl="1"/>
            <a:r>
              <a:rPr lang="cs-CZ" dirty="0" smtClean="0"/>
              <a:t>Opuštěná místa</a:t>
            </a:r>
          </a:p>
          <a:p>
            <a:endParaRPr lang="cs-CZ" dirty="0"/>
          </a:p>
        </p:txBody>
      </p:sp>
      <p:sp>
        <p:nvSpPr>
          <p:cNvPr id="3" name="Nadpis 2"/>
          <p:cNvSpPr>
            <a:spLocks noGrp="1"/>
          </p:cNvSpPr>
          <p:nvPr>
            <p:ph type="title"/>
          </p:nvPr>
        </p:nvSpPr>
        <p:spPr/>
        <p:txBody>
          <a:bodyPr/>
          <a:lstStyle/>
          <a:p>
            <a:r>
              <a:rPr lang="cs-CZ" dirty="0" smtClean="0"/>
              <a:t>Potenciálně nebezpečné situace</a:t>
            </a:r>
            <a:endParaRPr lang="cs-CZ"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r>
              <a:rPr lang="cs-CZ" dirty="0" smtClean="0"/>
              <a:t>Příklady</a:t>
            </a:r>
          </a:p>
          <a:p>
            <a:pPr lvl="1"/>
            <a:r>
              <a:rPr lang="cs-CZ" dirty="0" smtClean="0"/>
              <a:t>teritoriální jednání (včetně chování v dopravě), machistické jednání</a:t>
            </a:r>
          </a:p>
          <a:p>
            <a:pPr lvl="1"/>
            <a:r>
              <a:rPr lang="cs-CZ" dirty="0" smtClean="0"/>
              <a:t>přetížení způsobené stresem nebo konflikty v rodině nebo na pracovišti</a:t>
            </a:r>
          </a:p>
          <a:p>
            <a:pPr lvl="1"/>
            <a:r>
              <a:rPr lang="cs-CZ" dirty="0" smtClean="0"/>
              <a:t>nedostatek tolerance vůči ostatním (např. etnická nebo náboženská intolerance)</a:t>
            </a:r>
          </a:p>
          <a:p>
            <a:pPr lvl="1"/>
            <a:r>
              <a:rPr lang="cs-CZ" dirty="0" smtClean="0"/>
              <a:t>chybný úsudek ostatních, předsudky, rasismus</a:t>
            </a:r>
          </a:p>
          <a:p>
            <a:pPr lvl="1"/>
            <a:r>
              <a:rPr lang="cs-CZ" dirty="0" smtClean="0"/>
              <a:t>zklamání z očekávání (také v partnerském vztahu)</a:t>
            </a:r>
          </a:p>
          <a:p>
            <a:pPr lvl="1"/>
            <a:r>
              <a:rPr lang="cs-CZ" dirty="0" smtClean="0"/>
              <a:t>pocit méněcennosti, nespokojenost</a:t>
            </a:r>
          </a:p>
          <a:p>
            <a:pPr lvl="1"/>
            <a:r>
              <a:rPr lang="cs-CZ" dirty="0" smtClean="0"/>
              <a:t>vysoce agresivní potenciál, např. každodenní iritací, frustrací, závistí, vztekem a potřebě ventilovat emoce (funkce záklopky)</a:t>
            </a:r>
          </a:p>
          <a:p>
            <a:pPr lvl="1"/>
            <a:r>
              <a:rPr lang="cs-CZ" dirty="0" smtClean="0"/>
              <a:t>vzrůstající sklon k násilí díky sledováním pořadů (TV, video) s násilným obsahem</a:t>
            </a:r>
          </a:p>
          <a:p>
            <a:pPr lvl="1"/>
            <a:r>
              <a:rPr lang="cs-CZ" dirty="0" smtClean="0"/>
              <a:t>vytvoření vlastních limitů (např. </a:t>
            </a:r>
            <a:r>
              <a:rPr lang="cs-CZ" dirty="0" err="1" smtClean="0"/>
              <a:t>anti</a:t>
            </a:r>
            <a:r>
              <a:rPr lang="cs-CZ" dirty="0" smtClean="0"/>
              <a:t>-autoritativní výchova)</a:t>
            </a:r>
          </a:p>
          <a:p>
            <a:pPr lvl="1"/>
            <a:r>
              <a:rPr lang="cs-CZ" dirty="0" smtClean="0"/>
              <a:t>zkreslené vnímání díky zneužití drog a alkoholu</a:t>
            </a:r>
          </a:p>
          <a:p>
            <a:pPr lvl="1"/>
            <a:r>
              <a:rPr lang="cs-CZ" dirty="0" smtClean="0"/>
              <a:t>řeč těla, která zvyšuje agresivitu (nonverbální komunikace), např. široký postoj, založené paže, ruce v bok</a:t>
            </a:r>
          </a:p>
          <a:p>
            <a:pPr lvl="1"/>
            <a:r>
              <a:rPr lang="cs-CZ" dirty="0" smtClean="0"/>
              <a:t>zraněná pýcha a pocit přezírání (urážky, potupa)</a:t>
            </a:r>
          </a:p>
          <a:p>
            <a:endParaRPr lang="cs-CZ" dirty="0"/>
          </a:p>
        </p:txBody>
      </p:sp>
      <p:sp>
        <p:nvSpPr>
          <p:cNvPr id="3" name="Nadpis 2"/>
          <p:cNvSpPr>
            <a:spLocks noGrp="1"/>
          </p:cNvSpPr>
          <p:nvPr>
            <p:ph type="title"/>
          </p:nvPr>
        </p:nvSpPr>
        <p:spPr/>
        <p:txBody>
          <a:bodyPr/>
          <a:lstStyle/>
          <a:p>
            <a:r>
              <a:rPr lang="cs-CZ" dirty="0" smtClean="0"/>
              <a:t>Okolnosti vedoucí k násilí</a:t>
            </a:r>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smtClean="0"/>
          </a:p>
          <a:p>
            <a:r>
              <a:rPr lang="cs-CZ" smtClean="0"/>
              <a:t>příprava </a:t>
            </a:r>
            <a:r>
              <a:rPr lang="cs-CZ" dirty="0" smtClean="0"/>
              <a:t>na obranu (trénink)</a:t>
            </a:r>
          </a:p>
          <a:p>
            <a:r>
              <a:rPr lang="cs-CZ" dirty="0" smtClean="0"/>
              <a:t>proces obrany (výkon)</a:t>
            </a:r>
          </a:p>
          <a:p>
            <a:r>
              <a:rPr lang="cs-CZ" dirty="0" smtClean="0"/>
              <a:t>konkrétní obranná činnost (výsledek)</a:t>
            </a:r>
          </a:p>
          <a:p>
            <a:endParaRPr lang="cs-CZ" dirty="0"/>
          </a:p>
        </p:txBody>
      </p:sp>
      <p:sp>
        <p:nvSpPr>
          <p:cNvPr id="3" name="Nadpis 2"/>
          <p:cNvSpPr>
            <a:spLocks noGrp="1"/>
          </p:cNvSpPr>
          <p:nvPr>
            <p:ph type="title"/>
          </p:nvPr>
        </p:nvSpPr>
        <p:spPr/>
        <p:txBody>
          <a:bodyPr/>
          <a:lstStyle/>
          <a:p>
            <a:r>
              <a:rPr lang="cs-CZ" dirty="0" smtClean="0"/>
              <a:t>Definice sebeobrany</a:t>
            </a:r>
            <a:endParaRPr lang="cs-CZ"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r>
              <a:rPr lang="cs-CZ" dirty="0" smtClean="0"/>
              <a:t>Psychologický</a:t>
            </a:r>
          </a:p>
          <a:p>
            <a:r>
              <a:rPr lang="cs-CZ" dirty="0" smtClean="0"/>
              <a:t>Technický</a:t>
            </a:r>
          </a:p>
          <a:p>
            <a:r>
              <a:rPr lang="cs-CZ" dirty="0" smtClean="0"/>
              <a:t>Taktický</a:t>
            </a:r>
          </a:p>
          <a:p>
            <a:r>
              <a:rPr lang="cs-CZ" dirty="0" smtClean="0"/>
              <a:t>Kondiční</a:t>
            </a:r>
          </a:p>
          <a:p>
            <a:endParaRPr lang="cs-CZ" dirty="0" smtClean="0"/>
          </a:p>
          <a:p>
            <a:r>
              <a:rPr lang="cs-CZ" dirty="0" smtClean="0"/>
              <a:t>Vedlejší faktory (příklady):</a:t>
            </a:r>
          </a:p>
          <a:p>
            <a:pPr lvl="1"/>
            <a:r>
              <a:rPr lang="cs-CZ" dirty="0" smtClean="0"/>
              <a:t>Oblečení</a:t>
            </a:r>
          </a:p>
          <a:p>
            <a:pPr lvl="1"/>
            <a:r>
              <a:rPr lang="cs-CZ" dirty="0" smtClean="0"/>
              <a:t>obutí</a:t>
            </a:r>
          </a:p>
          <a:p>
            <a:pPr lvl="1"/>
            <a:r>
              <a:rPr lang="cs-CZ" dirty="0" smtClean="0"/>
              <a:t>klimatické podmínky </a:t>
            </a:r>
          </a:p>
          <a:p>
            <a:pPr lvl="1"/>
            <a:r>
              <a:rPr lang="cs-CZ" dirty="0" smtClean="0"/>
              <a:t>prostorové podmínky</a:t>
            </a:r>
          </a:p>
          <a:p>
            <a:pPr lvl="1"/>
            <a:r>
              <a:rPr lang="cs-CZ" dirty="0" smtClean="0"/>
              <a:t>profil terénu</a:t>
            </a:r>
          </a:p>
          <a:p>
            <a:pPr lvl="1"/>
            <a:r>
              <a:rPr lang="cs-CZ" dirty="0" smtClean="0"/>
              <a:t>použité zbraně</a:t>
            </a:r>
          </a:p>
          <a:p>
            <a:pPr lvl="1"/>
            <a:r>
              <a:rPr lang="cs-CZ" dirty="0" smtClean="0"/>
              <a:t>divácká kulisa</a:t>
            </a:r>
          </a:p>
          <a:p>
            <a:pPr lvl="1"/>
            <a:r>
              <a:rPr lang="cs-CZ" dirty="0" smtClean="0"/>
              <a:t>osobnost protivníka</a:t>
            </a:r>
          </a:p>
          <a:p>
            <a:endParaRPr lang="cs-CZ" dirty="0"/>
          </a:p>
        </p:txBody>
      </p:sp>
      <p:sp>
        <p:nvSpPr>
          <p:cNvPr id="3" name="Nadpis 2"/>
          <p:cNvSpPr>
            <a:spLocks noGrp="1"/>
          </p:cNvSpPr>
          <p:nvPr>
            <p:ph type="title"/>
          </p:nvPr>
        </p:nvSpPr>
        <p:spPr/>
        <p:txBody>
          <a:bodyPr/>
          <a:lstStyle/>
          <a:p>
            <a:r>
              <a:rPr lang="cs-CZ" dirty="0" smtClean="0"/>
              <a:t>Základní faktory střetnutí</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Zástupný symbol pro obsah 1"/>
          <p:cNvSpPr>
            <a:spLocks noGrp="1"/>
          </p:cNvSpPr>
          <p:nvPr>
            <p:ph idx="1"/>
          </p:nvPr>
        </p:nvSpPr>
        <p:spPr/>
        <p:txBody>
          <a:bodyPr/>
          <a:lstStyle/>
          <a:p>
            <a:pPr eaLnBrk="1" hangingPunct="1"/>
            <a:r>
              <a:rPr lang="cs-CZ" smtClean="0"/>
              <a:t>Je zde velké množství různých systémů výcviku, odlišují se</a:t>
            </a:r>
          </a:p>
          <a:p>
            <a:pPr lvl="1" eaLnBrk="1" hangingPunct="1"/>
            <a:r>
              <a:rPr lang="cs-CZ" smtClean="0"/>
              <a:t>Pohybovými vzorci</a:t>
            </a:r>
          </a:p>
          <a:p>
            <a:pPr lvl="1" eaLnBrk="1" hangingPunct="1"/>
            <a:r>
              <a:rPr lang="cs-CZ" smtClean="0"/>
              <a:t>Taktikou</a:t>
            </a:r>
          </a:p>
          <a:p>
            <a:pPr lvl="1" eaLnBrk="1" hangingPunct="1"/>
            <a:r>
              <a:rPr lang="cs-CZ" smtClean="0"/>
              <a:t>Technickými prostředky</a:t>
            </a:r>
          </a:p>
          <a:p>
            <a:pPr lvl="1" eaLnBrk="1" hangingPunct="1"/>
            <a:r>
              <a:rPr lang="cs-CZ" smtClean="0"/>
              <a:t>…</a:t>
            </a:r>
          </a:p>
          <a:p>
            <a:pPr eaLnBrk="1" hangingPunct="1"/>
            <a:endParaRPr lang="cs-CZ" smtClean="0"/>
          </a:p>
          <a:p>
            <a:pPr eaLnBrk="1" hangingPunct="1"/>
            <a:r>
              <a:rPr lang="cs-CZ" smtClean="0"/>
              <a:t>Zajímá nás obecný přístup systému k informacím, širší filozofický rámec výcviku a interakce systému, instruktora a studentů</a:t>
            </a:r>
          </a:p>
        </p:txBody>
      </p:sp>
      <p:sp>
        <p:nvSpPr>
          <p:cNvPr id="3" name="Nadpis 2"/>
          <p:cNvSpPr>
            <a:spLocks noGrp="1"/>
          </p:cNvSpPr>
          <p:nvPr>
            <p:ph type="title"/>
          </p:nvPr>
        </p:nvSpPr>
        <p:spPr/>
        <p:txBody>
          <a:bodyPr/>
          <a:lstStyle/>
          <a:p>
            <a:pPr algn="ctr" eaLnBrk="1" fontAlgn="auto" hangingPunct="1">
              <a:spcAft>
                <a:spcPts val="0"/>
              </a:spcAft>
              <a:defRPr/>
            </a:pPr>
            <a:r>
              <a:rPr lang="cs-CZ" smtClean="0"/>
              <a:t>Úvod prezentace a její cíle</a:t>
            </a:r>
            <a:endParaRPr lang="cs-CZ"/>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Obrana útokem (před útokem)</a:t>
            </a:r>
          </a:p>
          <a:p>
            <a:pPr lvl="1"/>
            <a:r>
              <a:rPr lang="cs-CZ" dirty="0" smtClean="0"/>
              <a:t>Preventivní útok (</a:t>
            </a:r>
            <a:r>
              <a:rPr lang="cs-CZ" dirty="0" err="1" smtClean="0"/>
              <a:t>preemptive</a:t>
            </a:r>
            <a:r>
              <a:rPr lang="cs-CZ" dirty="0" smtClean="0"/>
              <a:t> </a:t>
            </a:r>
            <a:r>
              <a:rPr lang="cs-CZ" dirty="0" err="1" smtClean="0"/>
              <a:t>attack</a:t>
            </a:r>
            <a:r>
              <a:rPr lang="cs-CZ" dirty="0" smtClean="0"/>
              <a:t>)	</a:t>
            </a:r>
          </a:p>
          <a:p>
            <a:r>
              <a:rPr lang="cs-CZ" dirty="0" smtClean="0"/>
              <a:t>Obrana protiútokem (během útoku)</a:t>
            </a:r>
          </a:p>
          <a:p>
            <a:r>
              <a:rPr lang="cs-CZ" dirty="0" smtClean="0"/>
              <a:t>Obrana následným útokem (obrana po útoku)</a:t>
            </a:r>
          </a:p>
          <a:p>
            <a:endParaRPr lang="cs-CZ" dirty="0" smtClean="0"/>
          </a:p>
          <a:p>
            <a:endParaRPr lang="cs-CZ" dirty="0" smtClean="0"/>
          </a:p>
          <a:p>
            <a:r>
              <a:rPr lang="cs-CZ" dirty="0" smtClean="0"/>
              <a:t>Všimněme si soulad s tradiční strategii v bojových uměních</a:t>
            </a:r>
          </a:p>
          <a:p>
            <a:r>
              <a:rPr lang="cs-CZ" dirty="0" smtClean="0"/>
              <a:t>Právní a etické aspekty načasování obrany</a:t>
            </a:r>
          </a:p>
          <a:p>
            <a:endParaRPr lang="cs-CZ" dirty="0"/>
          </a:p>
        </p:txBody>
      </p:sp>
      <p:sp>
        <p:nvSpPr>
          <p:cNvPr id="3" name="Nadpis 2"/>
          <p:cNvSpPr>
            <a:spLocks noGrp="1"/>
          </p:cNvSpPr>
          <p:nvPr>
            <p:ph type="title"/>
          </p:nvPr>
        </p:nvSpPr>
        <p:spPr/>
        <p:txBody>
          <a:bodyPr>
            <a:normAutofit fontScale="90000"/>
          </a:bodyPr>
          <a:lstStyle/>
          <a:p>
            <a:r>
              <a:rPr lang="cs-CZ" b="1" dirty="0" smtClean="0"/>
              <a:t>Načasování obrany</a:t>
            </a:r>
            <a:br>
              <a:rPr lang="cs-CZ" b="1" dirty="0" smtClean="0"/>
            </a:br>
            <a:endParaRPr lang="cs-CZ"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Beze zbraně</a:t>
            </a:r>
          </a:p>
          <a:p>
            <a:r>
              <a:rPr lang="cs-CZ" dirty="0" smtClean="0"/>
              <a:t>Se zbraní</a:t>
            </a:r>
          </a:p>
          <a:p>
            <a:endParaRPr lang="cs-CZ" dirty="0" smtClean="0"/>
          </a:p>
          <a:p>
            <a:r>
              <a:rPr lang="cs-CZ" dirty="0" smtClean="0"/>
              <a:t>Rozdělení technických prostředků je pouze teoretické, v sebeobraně používáme ty prostředky, které jsou vzhledem k situaci nejefektivnější</a:t>
            </a:r>
            <a:endParaRPr lang="cs-CZ" dirty="0"/>
          </a:p>
        </p:txBody>
      </p:sp>
      <p:sp>
        <p:nvSpPr>
          <p:cNvPr id="3" name="Nadpis 2"/>
          <p:cNvSpPr>
            <a:spLocks noGrp="1"/>
          </p:cNvSpPr>
          <p:nvPr>
            <p:ph type="title"/>
          </p:nvPr>
        </p:nvSpPr>
        <p:spPr/>
        <p:txBody>
          <a:bodyPr/>
          <a:lstStyle/>
          <a:p>
            <a:r>
              <a:rPr lang="cs-CZ" dirty="0" smtClean="0"/>
              <a:t>Technické prostředky v sebeobraně</a:t>
            </a:r>
            <a:endParaRPr lang="cs-CZ"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524000"/>
            <a:ext cx="8229600" cy="5073352"/>
          </a:xfrm>
        </p:spPr>
        <p:txBody>
          <a:bodyPr>
            <a:normAutofit fontScale="32500" lnSpcReduction="20000"/>
          </a:bodyPr>
          <a:lstStyle/>
          <a:p>
            <a:r>
              <a:rPr lang="cs-CZ" sz="4300" dirty="0" smtClean="0"/>
              <a:t>střehy (polohy připravenosti k boji)</a:t>
            </a:r>
          </a:p>
          <a:p>
            <a:r>
              <a:rPr lang="cs-CZ" sz="4300" dirty="0" smtClean="0"/>
              <a:t>změny střehů (přechody mezi polohami připravenosti k boji)</a:t>
            </a:r>
          </a:p>
          <a:p>
            <a:r>
              <a:rPr lang="cs-CZ" sz="4300" dirty="0" smtClean="0"/>
              <a:t>přemístění (suny, kroky, chůze, běh)</a:t>
            </a:r>
          </a:p>
          <a:p>
            <a:r>
              <a:rPr lang="cs-CZ" sz="4300" dirty="0" smtClean="0"/>
              <a:t>úhyby (manévrování tělem)</a:t>
            </a:r>
          </a:p>
          <a:p>
            <a:r>
              <a:rPr lang="cs-CZ" sz="4300" dirty="0" smtClean="0"/>
              <a:t>kryty (bloky proti útočným technikám)</a:t>
            </a:r>
          </a:p>
          <a:p>
            <a:r>
              <a:rPr lang="cs-CZ" sz="4300" dirty="0" smtClean="0"/>
              <a:t>údery (útočné techniky pažemi)</a:t>
            </a:r>
          </a:p>
          <a:p>
            <a:r>
              <a:rPr lang="cs-CZ" sz="4300" dirty="0" smtClean="0"/>
              <a:t>kopy (útočné techniky nohama)</a:t>
            </a:r>
          </a:p>
          <a:p>
            <a:r>
              <a:rPr lang="cs-CZ" sz="4300" dirty="0" smtClean="0"/>
              <a:t>páky (uvedení kloubních spojení do nefyziologických poloh)</a:t>
            </a:r>
          </a:p>
          <a:p>
            <a:r>
              <a:rPr lang="cs-CZ" sz="4300" dirty="0" smtClean="0"/>
              <a:t>úchopy (útok sevřením ruky za části těla nebo oděvu)</a:t>
            </a:r>
          </a:p>
          <a:p>
            <a:r>
              <a:rPr lang="cs-CZ" sz="4300" dirty="0" smtClean="0"/>
              <a:t>objetí (navázání kontaktu sevřením paže nebo paží kolem těla nebo jeho částí)</a:t>
            </a:r>
          </a:p>
          <a:p>
            <a:r>
              <a:rPr lang="cs-CZ" sz="4300" dirty="0" smtClean="0"/>
              <a:t>držení (blokování protivníka tak, že nemůže změnit polohu)</a:t>
            </a:r>
          </a:p>
          <a:p>
            <a:r>
              <a:rPr lang="cs-CZ" sz="4300" dirty="0" smtClean="0"/>
              <a:t>hody (vychýlení s následným pádem protivníka na zem)</a:t>
            </a:r>
          </a:p>
          <a:p>
            <a:r>
              <a:rPr lang="cs-CZ" sz="4300" dirty="0" smtClean="0"/>
              <a:t>pády (pádová technika)</a:t>
            </a:r>
          </a:p>
          <a:p>
            <a:r>
              <a:rPr lang="cs-CZ" sz="4300" dirty="0" smtClean="0"/>
              <a:t>strhy (vychýlení a hod protivníka na zem pomocí vlastního pádu)</a:t>
            </a:r>
          </a:p>
          <a:p>
            <a:r>
              <a:rPr lang="cs-CZ" sz="4300" dirty="0" smtClean="0"/>
              <a:t>podmety (narušení protivníkovi stability podražením nohou s následným pádem)</a:t>
            </a:r>
          </a:p>
          <a:p>
            <a:r>
              <a:rPr lang="cs-CZ" sz="4300" dirty="0" smtClean="0"/>
              <a:t>tlaky (použití částí těla k působení silou na citlivá místa těla protivníka)</a:t>
            </a:r>
          </a:p>
          <a:p>
            <a:r>
              <a:rPr lang="cs-CZ" sz="4300" dirty="0" smtClean="0"/>
              <a:t>kousání (použití stisku zubů ke způsobení bolesti nebo zranění)</a:t>
            </a:r>
          </a:p>
          <a:p>
            <a:r>
              <a:rPr lang="cs-CZ" sz="4300" dirty="0" smtClean="0"/>
              <a:t>trhání (trhání měkkých tkání)</a:t>
            </a:r>
          </a:p>
          <a:p>
            <a:r>
              <a:rPr lang="cs-CZ" sz="4300" dirty="0" smtClean="0"/>
              <a:t>aj.</a:t>
            </a:r>
          </a:p>
          <a:p>
            <a:endParaRPr lang="cs-CZ" dirty="0"/>
          </a:p>
        </p:txBody>
      </p:sp>
      <p:sp>
        <p:nvSpPr>
          <p:cNvPr id="3" name="Nadpis 2"/>
          <p:cNvSpPr>
            <a:spLocks noGrp="1"/>
          </p:cNvSpPr>
          <p:nvPr>
            <p:ph type="title"/>
          </p:nvPr>
        </p:nvSpPr>
        <p:spPr/>
        <p:txBody>
          <a:bodyPr/>
          <a:lstStyle/>
          <a:p>
            <a:r>
              <a:rPr lang="cs-CZ" dirty="0" smtClean="0"/>
              <a:t>Techniky beze zbraně</a:t>
            </a:r>
            <a:endParaRPr lang="cs-CZ"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Úpolové – použití zbraně v přímém kontaktu</a:t>
            </a:r>
          </a:p>
          <a:p>
            <a:pPr lvl="1"/>
            <a:r>
              <a:rPr lang="cs-CZ" dirty="0" smtClean="0"/>
              <a:t>připravené (teleskopický obušek, hůl, nůž, boxer, paralyzér aj.)</a:t>
            </a:r>
          </a:p>
          <a:p>
            <a:pPr lvl="1"/>
            <a:r>
              <a:rPr lang="cs-CZ" dirty="0" smtClean="0"/>
              <a:t>improvizované (klíče, tužka, hřeben, rtěnka, láhev, sklenice, židle aj.)</a:t>
            </a:r>
          </a:p>
          <a:p>
            <a:r>
              <a:rPr lang="cs-CZ" dirty="0" smtClean="0"/>
              <a:t>Neúpolové – použití zbraně bezkontaktně na větší vzdálenost</a:t>
            </a:r>
          </a:p>
          <a:p>
            <a:pPr lvl="1"/>
            <a:r>
              <a:rPr lang="cs-CZ" dirty="0" smtClean="0"/>
              <a:t>nesmrtící (slzný sprej, tekutá střela, </a:t>
            </a:r>
            <a:r>
              <a:rPr lang="cs-CZ" dirty="0" err="1" smtClean="0"/>
              <a:t>taser</a:t>
            </a:r>
            <a:r>
              <a:rPr lang="cs-CZ" dirty="0" smtClean="0"/>
              <a:t> aj.)</a:t>
            </a:r>
          </a:p>
          <a:p>
            <a:pPr lvl="1"/>
            <a:r>
              <a:rPr lang="cs-CZ" dirty="0" smtClean="0"/>
              <a:t>smrtící (krátká střelná zbraň, dlouhá střelná zbraň)</a:t>
            </a:r>
          </a:p>
          <a:p>
            <a:endParaRPr lang="cs-CZ" dirty="0"/>
          </a:p>
        </p:txBody>
      </p:sp>
      <p:sp>
        <p:nvSpPr>
          <p:cNvPr id="3" name="Nadpis 2"/>
          <p:cNvSpPr>
            <a:spLocks noGrp="1"/>
          </p:cNvSpPr>
          <p:nvPr>
            <p:ph type="title"/>
          </p:nvPr>
        </p:nvSpPr>
        <p:spPr/>
        <p:txBody>
          <a:bodyPr/>
          <a:lstStyle/>
          <a:p>
            <a:r>
              <a:rPr lang="cs-CZ" dirty="0" smtClean="0"/>
              <a:t>Techniky se zbraněmi</a:t>
            </a:r>
            <a:endParaRPr lang="cs-CZ"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r>
              <a:rPr lang="cs-CZ" dirty="0" smtClean="0"/>
              <a:t>účelnost (střeh vyhovuje potřebám situace – viz skrytý, obranný, bojový střeh)</a:t>
            </a:r>
          </a:p>
          <a:p>
            <a:r>
              <a:rPr lang="cs-CZ" dirty="0" smtClean="0"/>
              <a:t>stabilita (střeh je stabilní, hmotnost těla je rovnoměrně rozložena, kolena uvolněně pokrčená)</a:t>
            </a:r>
          </a:p>
          <a:p>
            <a:r>
              <a:rPr lang="cs-CZ" dirty="0" smtClean="0"/>
              <a:t>pohyblivost (střeh umožňuje rychlé změny poloh a přemístění do všech stran)</a:t>
            </a:r>
          </a:p>
          <a:p>
            <a:r>
              <a:rPr lang="cs-CZ" dirty="0" smtClean="0"/>
              <a:t>funkčnost (střeh je plně funkční pro navazující obranné i útočné akce)</a:t>
            </a:r>
          </a:p>
          <a:p>
            <a:r>
              <a:rPr lang="cs-CZ" dirty="0" smtClean="0"/>
              <a:t>přirozenost (střeh je pro obránce snadno vykonatelný a přirozený, musí být přizpůsoben jeho individuálním možnostem)</a:t>
            </a:r>
          </a:p>
          <a:p>
            <a:r>
              <a:rPr lang="cs-CZ" dirty="0" smtClean="0"/>
              <a:t>faktor psychologický (střeh dodává obránci jistotu, pocit stability a bezpečí; na útočníka střeh musí působit podle účelu, za kterým ho obránce zvolit – obranný pro deeskalaci násilí, bojový pro zastrašení apod.)</a:t>
            </a:r>
          </a:p>
          <a:p>
            <a:endParaRPr lang="cs-CZ" dirty="0"/>
          </a:p>
        </p:txBody>
      </p:sp>
      <p:sp>
        <p:nvSpPr>
          <p:cNvPr id="3" name="Nadpis 2"/>
          <p:cNvSpPr>
            <a:spLocks noGrp="1"/>
          </p:cNvSpPr>
          <p:nvPr>
            <p:ph type="title"/>
          </p:nvPr>
        </p:nvSpPr>
        <p:spPr/>
        <p:txBody>
          <a:bodyPr>
            <a:normAutofit fontScale="90000"/>
          </a:bodyPr>
          <a:lstStyle/>
          <a:p>
            <a:r>
              <a:rPr lang="cs-CZ" b="1" dirty="0" smtClean="0"/>
              <a:t>Střeh</a:t>
            </a:r>
            <a:br>
              <a:rPr lang="cs-CZ" b="1" dirty="0" smtClean="0"/>
            </a:br>
            <a:endParaRPr lang="cs-CZ"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Podle funkce</a:t>
            </a:r>
          </a:p>
          <a:p>
            <a:pPr lvl="1"/>
            <a:r>
              <a:rPr lang="cs-CZ" dirty="0" smtClean="0"/>
              <a:t>skrytý střeh</a:t>
            </a:r>
          </a:p>
          <a:p>
            <a:pPr lvl="1"/>
            <a:r>
              <a:rPr lang="cs-CZ" dirty="0" smtClean="0"/>
              <a:t>obranný střeh</a:t>
            </a:r>
          </a:p>
          <a:p>
            <a:pPr lvl="1"/>
            <a:r>
              <a:rPr lang="cs-CZ" dirty="0" smtClean="0"/>
              <a:t>bojový střeh</a:t>
            </a:r>
          </a:p>
          <a:p>
            <a:r>
              <a:rPr lang="cs-CZ" dirty="0" smtClean="0"/>
              <a:t>Podle polohy</a:t>
            </a:r>
          </a:p>
          <a:p>
            <a:pPr lvl="1"/>
            <a:r>
              <a:rPr lang="cs-CZ" dirty="0" smtClean="0"/>
              <a:t>střeh v postoji</a:t>
            </a:r>
          </a:p>
          <a:p>
            <a:pPr lvl="1"/>
            <a:r>
              <a:rPr lang="cs-CZ" dirty="0" smtClean="0"/>
              <a:t>střeh v kleku</a:t>
            </a:r>
          </a:p>
          <a:p>
            <a:pPr lvl="1"/>
            <a:r>
              <a:rPr lang="cs-CZ" dirty="0" smtClean="0"/>
              <a:t>střeh v sedu</a:t>
            </a:r>
          </a:p>
          <a:p>
            <a:pPr lvl="1"/>
            <a:r>
              <a:rPr lang="cs-CZ" dirty="0" smtClean="0"/>
              <a:t>střeh v lehu</a:t>
            </a:r>
          </a:p>
          <a:p>
            <a:endParaRPr lang="cs-CZ" dirty="0"/>
          </a:p>
        </p:txBody>
      </p:sp>
      <p:sp>
        <p:nvSpPr>
          <p:cNvPr id="3" name="Nadpis 2"/>
          <p:cNvSpPr>
            <a:spLocks noGrp="1"/>
          </p:cNvSpPr>
          <p:nvPr>
            <p:ph type="title"/>
          </p:nvPr>
        </p:nvSpPr>
        <p:spPr/>
        <p:txBody>
          <a:bodyPr/>
          <a:lstStyle/>
          <a:p>
            <a:r>
              <a:rPr lang="cs-CZ" dirty="0" smtClean="0"/>
              <a:t>Střeh</a:t>
            </a:r>
            <a:endParaRPr lang="cs-CZ"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Podle laterality</a:t>
            </a:r>
          </a:p>
          <a:p>
            <a:pPr lvl="1"/>
            <a:r>
              <a:rPr lang="cs-CZ" dirty="0" smtClean="0"/>
              <a:t>pravý střeh</a:t>
            </a:r>
          </a:p>
          <a:p>
            <a:pPr lvl="1"/>
            <a:r>
              <a:rPr lang="cs-CZ" dirty="0" smtClean="0"/>
              <a:t>levý střeh</a:t>
            </a:r>
          </a:p>
          <a:p>
            <a:r>
              <a:rPr lang="cs-CZ" dirty="0" smtClean="0"/>
              <a:t>Podle úrovně</a:t>
            </a:r>
          </a:p>
          <a:p>
            <a:pPr lvl="1"/>
            <a:r>
              <a:rPr lang="cs-CZ" dirty="0" smtClean="0"/>
              <a:t>vysoký</a:t>
            </a:r>
          </a:p>
          <a:p>
            <a:pPr lvl="1"/>
            <a:r>
              <a:rPr lang="cs-CZ" dirty="0" smtClean="0"/>
              <a:t>střední</a:t>
            </a:r>
          </a:p>
          <a:p>
            <a:pPr lvl="1"/>
            <a:r>
              <a:rPr lang="cs-CZ" dirty="0" smtClean="0"/>
              <a:t>nízký</a:t>
            </a:r>
          </a:p>
          <a:p>
            <a:endParaRPr lang="cs-CZ" dirty="0"/>
          </a:p>
        </p:txBody>
      </p:sp>
      <p:sp>
        <p:nvSpPr>
          <p:cNvPr id="3" name="Nadpis 2"/>
          <p:cNvSpPr>
            <a:spLocks noGrp="1"/>
          </p:cNvSpPr>
          <p:nvPr>
            <p:ph type="title"/>
          </p:nvPr>
        </p:nvSpPr>
        <p:spPr/>
        <p:txBody>
          <a:bodyPr/>
          <a:lstStyle/>
          <a:p>
            <a:r>
              <a:rPr lang="cs-CZ" dirty="0" smtClean="0"/>
              <a:t>Střeh	</a:t>
            </a:r>
            <a:endParaRPr lang="cs-CZ"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dlouhá vzdálenost</a:t>
            </a:r>
          </a:p>
          <a:p>
            <a:r>
              <a:rPr lang="cs-CZ" dirty="0" smtClean="0"/>
              <a:t>střední vzdálenost</a:t>
            </a:r>
          </a:p>
          <a:p>
            <a:r>
              <a:rPr lang="cs-CZ" dirty="0" smtClean="0"/>
              <a:t>krátká vzdálenost</a:t>
            </a:r>
          </a:p>
          <a:p>
            <a:r>
              <a:rPr lang="cs-CZ" dirty="0" smtClean="0"/>
              <a:t>kontaktní vzdálenost</a:t>
            </a:r>
          </a:p>
          <a:p>
            <a:endParaRPr lang="cs-CZ" dirty="0"/>
          </a:p>
        </p:txBody>
      </p:sp>
      <p:sp>
        <p:nvSpPr>
          <p:cNvPr id="3" name="Nadpis 2"/>
          <p:cNvSpPr>
            <a:spLocks noGrp="1"/>
          </p:cNvSpPr>
          <p:nvPr>
            <p:ph type="title"/>
          </p:nvPr>
        </p:nvSpPr>
        <p:spPr/>
        <p:txBody>
          <a:bodyPr>
            <a:normAutofit fontScale="90000"/>
          </a:bodyPr>
          <a:lstStyle/>
          <a:p>
            <a:r>
              <a:rPr lang="cs-CZ" b="1" dirty="0" smtClean="0"/>
              <a:t>Vzdálenost v sebeobraně</a:t>
            </a:r>
            <a:br>
              <a:rPr lang="cs-CZ" b="1" dirty="0" smtClean="0"/>
            </a:br>
            <a:endParaRPr lang="cs-CZ"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Navázání kontaktu</a:t>
            </a:r>
          </a:p>
          <a:p>
            <a:pPr lvl="1"/>
            <a:r>
              <a:rPr lang="cs-CZ" dirty="0" smtClean="0"/>
              <a:t>Vytvoření kontrolované situace vstoupením do útoku (</a:t>
            </a:r>
            <a:r>
              <a:rPr lang="cs-CZ" dirty="0" err="1" smtClean="0"/>
              <a:t>spear</a:t>
            </a:r>
            <a:r>
              <a:rPr lang="cs-CZ" dirty="0" smtClean="0"/>
              <a:t>, </a:t>
            </a:r>
            <a:r>
              <a:rPr lang="cs-CZ" dirty="0" err="1" smtClean="0"/>
              <a:t>shield</a:t>
            </a:r>
            <a:r>
              <a:rPr lang="cs-CZ" dirty="0" smtClean="0"/>
              <a:t>, </a:t>
            </a:r>
            <a:r>
              <a:rPr lang="cs-CZ" dirty="0" err="1" smtClean="0"/>
              <a:t>pensador</a:t>
            </a:r>
            <a:r>
              <a:rPr lang="cs-CZ" dirty="0" smtClean="0"/>
              <a:t>, …)</a:t>
            </a:r>
          </a:p>
          <a:p>
            <a:r>
              <a:rPr lang="cs-CZ" dirty="0" smtClean="0"/>
              <a:t>Eliminace útoku a útočníka</a:t>
            </a:r>
          </a:p>
          <a:p>
            <a:r>
              <a:rPr lang="cs-CZ" dirty="0" smtClean="0"/>
              <a:t>Kontrola</a:t>
            </a:r>
          </a:p>
          <a:p>
            <a:pPr lvl="1"/>
            <a:r>
              <a:rPr lang="cs-CZ" dirty="0" smtClean="0"/>
              <a:t>Únik</a:t>
            </a:r>
          </a:p>
          <a:p>
            <a:pPr lvl="1"/>
            <a:r>
              <a:rPr lang="cs-CZ" dirty="0" smtClean="0"/>
              <a:t>Fyzická kontrola</a:t>
            </a:r>
          </a:p>
          <a:p>
            <a:endParaRPr lang="cs-CZ" dirty="0"/>
          </a:p>
        </p:txBody>
      </p:sp>
      <p:sp>
        <p:nvSpPr>
          <p:cNvPr id="3" name="Nadpis 2"/>
          <p:cNvSpPr>
            <a:spLocks noGrp="1"/>
          </p:cNvSpPr>
          <p:nvPr>
            <p:ph type="title"/>
          </p:nvPr>
        </p:nvSpPr>
        <p:spPr/>
        <p:txBody>
          <a:bodyPr/>
          <a:lstStyle/>
          <a:p>
            <a:r>
              <a:rPr lang="cs-CZ" dirty="0" smtClean="0"/>
              <a:t>Fáze obrany</a:t>
            </a:r>
            <a:endParaRPr lang="cs-CZ"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nutná obrana</a:t>
            </a:r>
          </a:p>
          <a:p>
            <a:r>
              <a:rPr lang="cs-CZ" dirty="0" smtClean="0"/>
              <a:t>krajní nouze</a:t>
            </a:r>
          </a:p>
          <a:p>
            <a:r>
              <a:rPr lang="cs-CZ" dirty="0" smtClean="0"/>
              <a:t>oprávněné použití zbraně</a:t>
            </a:r>
          </a:p>
          <a:p>
            <a:endParaRPr lang="cs-CZ" dirty="0"/>
          </a:p>
        </p:txBody>
      </p:sp>
      <p:sp>
        <p:nvSpPr>
          <p:cNvPr id="3" name="Nadpis 2"/>
          <p:cNvSpPr>
            <a:spLocks noGrp="1"/>
          </p:cNvSpPr>
          <p:nvPr>
            <p:ph type="title"/>
          </p:nvPr>
        </p:nvSpPr>
        <p:spPr/>
        <p:txBody>
          <a:bodyPr/>
          <a:lstStyle/>
          <a:p>
            <a:r>
              <a:rPr lang="cs-CZ" dirty="0" smtClean="0"/>
              <a:t>Právní aspekty sebeobrany</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pPr eaLnBrk="1" fontAlgn="auto" hangingPunct="1">
              <a:spcAft>
                <a:spcPts val="0"/>
              </a:spcAft>
              <a:defRPr/>
            </a:pPr>
            <a:r>
              <a:rPr lang="cs-CZ" smtClean="0"/>
              <a:t>Interakce systém – instruktor – student</a:t>
            </a:r>
            <a:endParaRPr lang="cs-CZ"/>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62500" lnSpcReduction="20000"/>
          </a:bodyPr>
          <a:lstStyle/>
          <a:p>
            <a:r>
              <a:rPr lang="cs-CZ" i="1" dirty="0" smtClean="0"/>
              <a:t>§ 28</a:t>
            </a:r>
          </a:p>
          <a:p>
            <a:r>
              <a:rPr lang="cs-CZ" i="1" dirty="0" smtClean="0"/>
              <a:t>Krajní nouze</a:t>
            </a:r>
          </a:p>
          <a:p>
            <a:r>
              <a:rPr lang="cs-CZ" i="1" dirty="0" smtClean="0"/>
              <a:t>(1) Čin jinak trestný, kterým někdo odvrací nebezpečí přímo hrozící zájmu chráněnému trestním zákonem, není trestným činem.</a:t>
            </a:r>
          </a:p>
          <a:p>
            <a:r>
              <a:rPr lang="cs-CZ" i="1" dirty="0" smtClean="0"/>
              <a:t>(2) Nejde o krajní nouzi, jestliže bylo možno toto nebezpečí za daných okolností odvrátit jinak anebo způsobený následek je zřejmě stejně závažný nebo ještě závažnější než ten, který hrozil, anebo byl ten, komu nebezpečí hrozilo, povinen je snášet.</a:t>
            </a:r>
          </a:p>
          <a:p>
            <a:r>
              <a:rPr lang="cs-CZ" dirty="0" smtClean="0"/>
              <a:t/>
            </a:r>
            <a:br>
              <a:rPr lang="cs-CZ" dirty="0" smtClean="0"/>
            </a:br>
            <a:r>
              <a:rPr lang="cs-CZ" i="1" dirty="0" smtClean="0"/>
              <a:t>§ 29</a:t>
            </a:r>
          </a:p>
          <a:p>
            <a:r>
              <a:rPr lang="cs-CZ" i="1" dirty="0" smtClean="0"/>
              <a:t>Nutná obrana</a:t>
            </a:r>
          </a:p>
          <a:p>
            <a:r>
              <a:rPr lang="cs-CZ" i="1" dirty="0" smtClean="0"/>
              <a:t>(1) Čin jinak trestný, kterým někdo odvrací přímo hrozící nebo trvající útok na zájem chráněný trestním zákonem, není trestným činem.</a:t>
            </a:r>
          </a:p>
          <a:p>
            <a:r>
              <a:rPr lang="cs-CZ" i="1" dirty="0" smtClean="0"/>
              <a:t>(2) Nejde o nutnou obranu, byla-li obrana zcela zjevně nepřiměřená způsobu útoku.</a:t>
            </a:r>
          </a:p>
          <a:p>
            <a:r>
              <a:rPr lang="cs-CZ" dirty="0" smtClean="0"/>
              <a:t/>
            </a:r>
            <a:br>
              <a:rPr lang="cs-CZ" dirty="0" smtClean="0"/>
            </a:br>
            <a:r>
              <a:rPr lang="cs-CZ" i="1" dirty="0" smtClean="0"/>
              <a:t>§ 32</a:t>
            </a:r>
          </a:p>
          <a:p>
            <a:r>
              <a:rPr lang="cs-CZ" i="1" dirty="0" smtClean="0"/>
              <a:t>Oprávněné použití zbraně</a:t>
            </a:r>
          </a:p>
          <a:p>
            <a:r>
              <a:rPr lang="cs-CZ" i="1" dirty="0" smtClean="0"/>
              <a:t>Trestný čin nespáchá, kdo použije zbraně v mezích stanovených jiným právním předpisem.</a:t>
            </a:r>
          </a:p>
          <a:p>
            <a:endParaRPr lang="cs-CZ" dirty="0"/>
          </a:p>
        </p:txBody>
      </p:sp>
      <p:sp>
        <p:nvSpPr>
          <p:cNvPr id="3" name="Nadpis 2"/>
          <p:cNvSpPr>
            <a:spLocks noGrp="1"/>
          </p:cNvSpPr>
          <p:nvPr>
            <p:ph type="title"/>
          </p:nvPr>
        </p:nvSpPr>
        <p:spPr/>
        <p:txBody>
          <a:bodyPr/>
          <a:lstStyle/>
          <a:p>
            <a:r>
              <a:rPr lang="cs-CZ" dirty="0" smtClean="0"/>
              <a:t>Právní aspekty sebeobrany</a:t>
            </a:r>
            <a:endParaRPr lang="cs-CZ"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r>
              <a:rPr lang="cs-CZ" dirty="0" smtClean="0"/>
              <a:t>Podmínky pro jednání v nutné obraně</a:t>
            </a:r>
          </a:p>
          <a:p>
            <a:endParaRPr lang="cs-CZ" dirty="0" smtClean="0"/>
          </a:p>
          <a:p>
            <a:pPr lvl="1"/>
            <a:r>
              <a:rPr lang="cs-CZ" dirty="0" smtClean="0"/>
              <a:t>Někdo (tedy kdokoliv) odvrací útok člověka.</a:t>
            </a:r>
          </a:p>
          <a:p>
            <a:pPr lvl="1"/>
            <a:r>
              <a:rPr lang="cs-CZ" dirty="0" smtClean="0"/>
              <a:t>Jedná se o útok na zájem chráněný trestním zákonem.</a:t>
            </a:r>
          </a:p>
          <a:p>
            <a:pPr lvl="1"/>
            <a:r>
              <a:rPr lang="cs-CZ" dirty="0" smtClean="0"/>
              <a:t>Útok přímo hrozí nebo trvá.</a:t>
            </a:r>
          </a:p>
          <a:p>
            <a:pPr lvl="1"/>
            <a:r>
              <a:rPr lang="cs-CZ" dirty="0" smtClean="0"/>
              <a:t>Obrana není zcela zjevně nepřiměřená způsobu útoku.</a:t>
            </a:r>
          </a:p>
          <a:p>
            <a:pPr lvl="1"/>
            <a:endParaRPr lang="cs-CZ" dirty="0" smtClean="0"/>
          </a:p>
          <a:p>
            <a:pPr lvl="1"/>
            <a:r>
              <a:rPr lang="cs-CZ" dirty="0" smtClean="0"/>
              <a:t>útok můžeme odvracet holýma rukama, použitím předmětu, anebo také zvířete</a:t>
            </a:r>
          </a:p>
          <a:p>
            <a:pPr lvl="1"/>
            <a:r>
              <a:rPr lang="cs-CZ" dirty="0" smtClean="0"/>
              <a:t>obrana proti útočníkovi může směřovat přímo nebo nepřímo (např. odvrácení útoku zničením nástroje, jehož útočník k útoku použil)</a:t>
            </a:r>
          </a:p>
          <a:p>
            <a:pPr lvl="1"/>
            <a:r>
              <a:rPr lang="cs-CZ" dirty="0" smtClean="0"/>
              <a:t>obrana musí směřovat proti útočníkovi</a:t>
            </a:r>
          </a:p>
          <a:p>
            <a:pPr lvl="1"/>
            <a:r>
              <a:rPr lang="cs-CZ" dirty="0" smtClean="0"/>
              <a:t>je-li však útočníků více, může obrana směřovat proti kterémukoliv z nich, nikoliv jen proti hlavnímu útočníkovi</a:t>
            </a:r>
          </a:p>
          <a:p>
            <a:pPr lvl="1"/>
            <a:r>
              <a:rPr lang="cs-CZ" dirty="0" smtClean="0"/>
              <a:t>každý je oprávněn odvrátit útok, i když sám útokem dotčen není, neboť k nutné obraně je oprávněn kdokoliv; nutnou obranou lze tedy hájit nejen zájmy vlastní, ale i zájmy jiného (tzv. pomoc v nutné obraně)</a:t>
            </a:r>
          </a:p>
          <a:p>
            <a:endParaRPr lang="cs-CZ" dirty="0" smtClean="0"/>
          </a:p>
          <a:p>
            <a:endParaRPr lang="cs-CZ" dirty="0"/>
          </a:p>
        </p:txBody>
      </p:sp>
      <p:sp>
        <p:nvSpPr>
          <p:cNvPr id="3" name="Nadpis 2"/>
          <p:cNvSpPr>
            <a:spLocks noGrp="1"/>
          </p:cNvSpPr>
          <p:nvPr>
            <p:ph type="title"/>
          </p:nvPr>
        </p:nvSpPr>
        <p:spPr/>
        <p:txBody>
          <a:bodyPr/>
          <a:lstStyle/>
          <a:p>
            <a:r>
              <a:rPr lang="cs-CZ" dirty="0" smtClean="0"/>
              <a:t>Právní aspekty sebeobrany</a:t>
            </a:r>
            <a:endParaRPr lang="cs-CZ"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endParaRPr lang="cs-CZ"/>
          </a:p>
        </p:txBody>
      </p:sp>
      <p:sp>
        <p:nvSpPr>
          <p:cNvPr id="3" name="Nadpis 2"/>
          <p:cNvSpPr>
            <a:spLocks noGrp="1"/>
          </p:cNvSpPr>
          <p:nvPr>
            <p:ph type="title"/>
          </p:nvPr>
        </p:nvSpPr>
        <p:spPr/>
        <p:txBody>
          <a:bodyPr/>
          <a:lstStyle/>
          <a:p>
            <a:endParaRPr lang="cs-CZ"/>
          </a:p>
        </p:txBody>
      </p:sp>
      <p:pic>
        <p:nvPicPr>
          <p:cNvPr id="1026" name="Picture 2" descr="Meze nutné obrany"/>
          <p:cNvPicPr>
            <a:picLocks noChangeAspect="1" noChangeArrowheads="1"/>
          </p:cNvPicPr>
          <p:nvPr/>
        </p:nvPicPr>
        <p:blipFill>
          <a:blip r:embed="rId2" cstate="print"/>
          <a:srcRect/>
          <a:stretch>
            <a:fillRect/>
          </a:stretch>
        </p:blipFill>
        <p:spPr bwMode="auto">
          <a:xfrm>
            <a:off x="179512" y="2492896"/>
            <a:ext cx="8772548" cy="2880320"/>
          </a:xfrm>
          <a:prstGeom prst="rect">
            <a:avLst/>
          </a:prstGeom>
          <a:noFill/>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Jak dlouho trvá naučit se sebeobranu?</a:t>
            </a:r>
            <a:endParaRPr lang="cs-CZ" dirty="0"/>
          </a:p>
        </p:txBody>
      </p:sp>
      <p:sp>
        <p:nvSpPr>
          <p:cNvPr id="3" name="Nadpis 2"/>
          <p:cNvSpPr>
            <a:spLocks noGrp="1"/>
          </p:cNvSpPr>
          <p:nvPr>
            <p:ph type="title"/>
          </p:nvPr>
        </p:nvSpPr>
        <p:spPr/>
        <p:txBody>
          <a:bodyPr/>
          <a:lstStyle/>
          <a:p>
            <a:r>
              <a:rPr lang="cs-CZ" dirty="0" smtClean="0"/>
              <a:t>Výcvik sebeobrany</a:t>
            </a:r>
            <a:endParaRPr lang="cs-CZ"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marL="514350" indent="-514350">
              <a:buFont typeface="+mj-lt"/>
              <a:buAutoNum type="arabicPeriod"/>
            </a:pPr>
            <a:r>
              <a:rPr lang="cs-CZ" dirty="0" smtClean="0"/>
              <a:t>Dlouho před možným útokem</a:t>
            </a:r>
          </a:p>
          <a:p>
            <a:pPr marL="880110" lvl="1" indent="-514350">
              <a:buNone/>
            </a:pPr>
            <a:r>
              <a:rPr lang="cs-CZ" dirty="0" smtClean="0"/>
              <a:t>	Poznatky o legitimitě boje, morálka, sociální normy, …</a:t>
            </a:r>
          </a:p>
          <a:p>
            <a:pPr marL="514350" indent="-514350">
              <a:buFont typeface="+mj-lt"/>
              <a:buAutoNum type="arabicPeriod"/>
            </a:pPr>
            <a:r>
              <a:rPr lang="cs-CZ" dirty="0" smtClean="0"/>
              <a:t>Před útokem</a:t>
            </a:r>
          </a:p>
          <a:p>
            <a:pPr marL="880110" lvl="1" indent="-514350">
              <a:buNone/>
            </a:pPr>
            <a:r>
              <a:rPr lang="cs-CZ" dirty="0" smtClean="0"/>
              <a:t>	Prevence, chování, znalost prostředí (vnějšího i vnitřního), komunikace, …</a:t>
            </a:r>
          </a:p>
          <a:p>
            <a:pPr marL="514350" indent="-514350">
              <a:buFont typeface="+mj-lt"/>
              <a:buAutoNum type="arabicPeriod"/>
            </a:pPr>
            <a:r>
              <a:rPr lang="cs-CZ" dirty="0" smtClean="0"/>
              <a:t>Operativní podmiňování</a:t>
            </a:r>
          </a:p>
          <a:p>
            <a:pPr marL="880110" lvl="1" indent="-514350">
              <a:buNone/>
            </a:pPr>
            <a:r>
              <a:rPr lang="cs-CZ" dirty="0" smtClean="0"/>
              <a:t>	Technická a kondiční příprava, odpovědi na </a:t>
            </a:r>
            <a:r>
              <a:rPr lang="cs-CZ" dirty="0" err="1" smtClean="0"/>
              <a:t>fyziký</a:t>
            </a:r>
            <a:r>
              <a:rPr lang="cs-CZ" dirty="0" smtClean="0"/>
              <a:t> útok </a:t>
            </a:r>
          </a:p>
          <a:p>
            <a:pPr marL="514350" indent="-514350">
              <a:buFont typeface="+mj-lt"/>
              <a:buAutoNum type="arabicPeriod"/>
            </a:pPr>
            <a:r>
              <a:rPr lang="cs-CZ" dirty="0" smtClean="0"/>
              <a:t>Prolomení ledu</a:t>
            </a:r>
          </a:p>
          <a:p>
            <a:pPr marL="880110" lvl="1" indent="-514350">
              <a:buNone/>
            </a:pPr>
            <a:r>
              <a:rPr lang="cs-CZ" dirty="0" smtClean="0"/>
              <a:t>	Psychologická příprava, zlatý okamžik, </a:t>
            </a:r>
            <a:r>
              <a:rPr lang="cs-CZ" dirty="0" err="1" smtClean="0"/>
              <a:t>killer</a:t>
            </a:r>
            <a:r>
              <a:rPr lang="cs-CZ" dirty="0" smtClean="0"/>
              <a:t> </a:t>
            </a:r>
            <a:r>
              <a:rPr lang="cs-CZ" dirty="0" err="1" smtClean="0"/>
              <a:t>instinct</a:t>
            </a:r>
            <a:r>
              <a:rPr lang="cs-CZ" dirty="0" smtClean="0"/>
              <a:t>, </a:t>
            </a:r>
            <a:r>
              <a:rPr lang="cs-CZ" dirty="0" err="1" smtClean="0"/>
              <a:t>predator</a:t>
            </a:r>
            <a:r>
              <a:rPr lang="cs-CZ" dirty="0" smtClean="0"/>
              <a:t> </a:t>
            </a:r>
            <a:r>
              <a:rPr lang="cs-CZ" dirty="0" err="1" smtClean="0"/>
              <a:t>thinking</a:t>
            </a:r>
            <a:endParaRPr lang="cs-CZ" dirty="0" smtClean="0"/>
          </a:p>
          <a:p>
            <a:pPr marL="514350" indent="-514350">
              <a:buFont typeface="+mj-lt"/>
              <a:buAutoNum type="arabicPeriod"/>
            </a:pPr>
            <a:r>
              <a:rPr lang="cs-CZ" dirty="0" smtClean="0"/>
              <a:t>Boj</a:t>
            </a:r>
          </a:p>
          <a:p>
            <a:pPr marL="1245870" lvl="2" indent="-514350">
              <a:buNone/>
            </a:pPr>
            <a:r>
              <a:rPr lang="cs-CZ" dirty="0" err="1" smtClean="0"/>
              <a:t>Sparring</a:t>
            </a:r>
            <a:r>
              <a:rPr lang="cs-CZ" dirty="0" smtClean="0"/>
              <a:t>, cvičný boj, modelové situace</a:t>
            </a:r>
          </a:p>
          <a:p>
            <a:pPr marL="514350" indent="-514350">
              <a:buFont typeface="+mj-lt"/>
              <a:buAutoNum type="arabicPeriod"/>
            </a:pPr>
            <a:r>
              <a:rPr lang="cs-CZ" dirty="0" smtClean="0"/>
              <a:t>Po boji</a:t>
            </a:r>
          </a:p>
          <a:p>
            <a:pPr marL="880110" lvl="1" indent="-514350">
              <a:buNone/>
            </a:pPr>
            <a:r>
              <a:rPr lang="cs-CZ" dirty="0" smtClean="0"/>
              <a:t>	První pomoc, odpovědnost (právní, morální, …), emoce, …</a:t>
            </a:r>
          </a:p>
          <a:p>
            <a:pPr>
              <a:buNone/>
            </a:pPr>
            <a:endParaRPr lang="cs-CZ" dirty="0"/>
          </a:p>
        </p:txBody>
      </p:sp>
      <p:sp>
        <p:nvSpPr>
          <p:cNvPr id="3" name="Nadpis 2"/>
          <p:cNvSpPr>
            <a:spLocks noGrp="1"/>
          </p:cNvSpPr>
          <p:nvPr>
            <p:ph type="title"/>
          </p:nvPr>
        </p:nvSpPr>
        <p:spPr/>
        <p:txBody>
          <a:bodyPr/>
          <a:lstStyle/>
          <a:p>
            <a:r>
              <a:rPr lang="cs-CZ" dirty="0" smtClean="0"/>
              <a:t>Fáze výcviku  (Miller)</a:t>
            </a:r>
            <a:endParaRPr lang="cs-CZ"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Původní české práce o sebeobraně</a:t>
            </a:r>
          </a:p>
          <a:p>
            <a:r>
              <a:rPr lang="cs-CZ" dirty="0" smtClean="0"/>
              <a:t>Dostupné překlady o sebeobraně</a:t>
            </a:r>
          </a:p>
          <a:p>
            <a:r>
              <a:rPr lang="cs-CZ" dirty="0" smtClean="0"/>
              <a:t>Relevantní elektronické zdroje</a:t>
            </a:r>
          </a:p>
          <a:p>
            <a:r>
              <a:rPr lang="cs-CZ" dirty="0" smtClean="0"/>
              <a:t>Seminární práce</a:t>
            </a:r>
          </a:p>
          <a:p>
            <a:r>
              <a:rPr lang="cs-CZ" dirty="0" err="1" smtClean="0"/>
              <a:t>Elportál</a:t>
            </a:r>
            <a:r>
              <a:rPr lang="cs-CZ" dirty="0" smtClean="0"/>
              <a:t> MU</a:t>
            </a:r>
            <a:endParaRPr lang="cs-CZ" dirty="0"/>
          </a:p>
        </p:txBody>
      </p:sp>
      <p:sp>
        <p:nvSpPr>
          <p:cNvPr id="3" name="Nadpis 2"/>
          <p:cNvSpPr>
            <a:spLocks noGrp="1"/>
          </p:cNvSpPr>
          <p:nvPr>
            <p:ph type="title"/>
          </p:nvPr>
        </p:nvSpPr>
        <p:spPr/>
        <p:txBody>
          <a:bodyPr/>
          <a:lstStyle/>
          <a:p>
            <a:r>
              <a:rPr lang="cs-CZ" dirty="0" smtClean="0"/>
              <a:t>Studijní materiály</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274320" indent="-274320" eaLnBrk="1" fontAlgn="auto" hangingPunct="1">
              <a:spcAft>
                <a:spcPts val="0"/>
              </a:spcAft>
              <a:buFont typeface="Wingdings 2"/>
              <a:buChar char=""/>
              <a:defRPr/>
            </a:pPr>
            <a:r>
              <a:rPr lang="cs-CZ" dirty="0" smtClean="0"/>
              <a:t>V prehistorii nepřemýšlíme o výcviku. Přežití bylo založené na osobní zkušenosti (i náhodě)</a:t>
            </a:r>
          </a:p>
          <a:p>
            <a:pPr marL="274320" indent="-274320" eaLnBrk="1" fontAlgn="auto" hangingPunct="1">
              <a:spcAft>
                <a:spcPts val="0"/>
              </a:spcAft>
              <a:buFont typeface="Wingdings 2"/>
              <a:buChar char=""/>
              <a:defRPr/>
            </a:pPr>
            <a:endParaRPr lang="cs-CZ" dirty="0" smtClean="0"/>
          </a:p>
          <a:p>
            <a:pPr marL="274320" indent="-274320" eaLnBrk="1" fontAlgn="auto" hangingPunct="1">
              <a:spcAft>
                <a:spcPts val="0"/>
              </a:spcAft>
              <a:buFont typeface="Wingdings 2"/>
              <a:buChar char=""/>
              <a:defRPr/>
            </a:pPr>
            <a:r>
              <a:rPr lang="cs-CZ" dirty="0" smtClean="0"/>
              <a:t>Výcvik založený na víře</a:t>
            </a:r>
          </a:p>
          <a:p>
            <a:pPr marL="640080" lvl="1" indent="-274320" eaLnBrk="1" fontAlgn="auto" hangingPunct="1">
              <a:spcAft>
                <a:spcPts val="0"/>
              </a:spcAft>
              <a:buClr>
                <a:schemeClr val="accent2">
                  <a:shade val="75000"/>
                </a:schemeClr>
              </a:buClr>
              <a:buFont typeface="Wingdings 2"/>
              <a:buChar char=""/>
              <a:defRPr/>
            </a:pPr>
            <a:r>
              <a:rPr lang="cs-CZ" dirty="0" smtClean="0"/>
              <a:t>zejména v kulturách s vertikální sociální strukturou. Informace předává formálně stanovená osoba, dědic.</a:t>
            </a:r>
          </a:p>
          <a:p>
            <a:pPr marL="274320" indent="-274320" eaLnBrk="1" fontAlgn="auto" hangingPunct="1">
              <a:spcAft>
                <a:spcPts val="0"/>
              </a:spcAft>
              <a:buFont typeface="Wingdings 2"/>
              <a:buChar char=""/>
              <a:defRPr/>
            </a:pPr>
            <a:endParaRPr lang="cs-CZ" dirty="0" smtClean="0"/>
          </a:p>
          <a:p>
            <a:pPr marL="274320" indent="-274320" eaLnBrk="1" fontAlgn="auto" hangingPunct="1">
              <a:spcAft>
                <a:spcPts val="0"/>
              </a:spcAft>
              <a:buFont typeface="Wingdings 2"/>
              <a:buChar char=""/>
              <a:defRPr/>
            </a:pPr>
            <a:r>
              <a:rPr lang="cs-CZ" dirty="0" smtClean="0"/>
              <a:t>Výcvik založený na zkušenosti</a:t>
            </a:r>
          </a:p>
          <a:p>
            <a:pPr marL="640080" lvl="1" indent="-274320" eaLnBrk="1" fontAlgn="auto" hangingPunct="1">
              <a:spcAft>
                <a:spcPts val="0"/>
              </a:spcAft>
              <a:buClr>
                <a:schemeClr val="accent2">
                  <a:shade val="75000"/>
                </a:schemeClr>
              </a:buClr>
              <a:buFont typeface="Wingdings 2"/>
              <a:buChar char=""/>
              <a:defRPr/>
            </a:pPr>
            <a:r>
              <a:rPr lang="cs-CZ" dirty="0" smtClean="0"/>
              <a:t>v otevřenějších kulturách, informace předává nejzkušenější osoba bez ohledu na původ</a:t>
            </a:r>
          </a:p>
          <a:p>
            <a:pPr marL="274320" indent="-274320" eaLnBrk="1" fontAlgn="auto" hangingPunct="1">
              <a:spcAft>
                <a:spcPts val="0"/>
              </a:spcAft>
              <a:buFont typeface="Wingdings 2"/>
              <a:buChar char=""/>
              <a:defRPr/>
            </a:pPr>
            <a:endParaRPr lang="cs-CZ" dirty="0" smtClean="0"/>
          </a:p>
          <a:p>
            <a:pPr marL="274320" indent="-274320" eaLnBrk="1" fontAlgn="auto" hangingPunct="1">
              <a:spcAft>
                <a:spcPts val="0"/>
              </a:spcAft>
              <a:buFont typeface="Wingdings 2"/>
              <a:buChar char=""/>
              <a:defRPr/>
            </a:pPr>
            <a:r>
              <a:rPr lang="cs-CZ" dirty="0" smtClean="0"/>
              <a:t>Výcvik založený na důkazech</a:t>
            </a:r>
          </a:p>
          <a:p>
            <a:pPr marL="640080" lvl="1" indent="-274320" eaLnBrk="1" fontAlgn="auto" hangingPunct="1">
              <a:spcAft>
                <a:spcPts val="0"/>
              </a:spcAft>
              <a:buClr>
                <a:schemeClr val="accent2">
                  <a:shade val="75000"/>
                </a:schemeClr>
              </a:buClr>
              <a:buFont typeface="Wingdings 2"/>
              <a:buChar char=""/>
              <a:defRPr/>
            </a:pPr>
            <a:r>
              <a:rPr lang="cs-CZ" dirty="0" smtClean="0"/>
              <a:t>Současný trend a potřeba v demokratické společnosti</a:t>
            </a:r>
            <a:endParaRPr lang="cs-CZ" dirty="0"/>
          </a:p>
        </p:txBody>
      </p:sp>
      <p:sp>
        <p:nvSpPr>
          <p:cNvPr id="3" name="Nadpis 2"/>
          <p:cNvSpPr>
            <a:spLocks noGrp="1"/>
          </p:cNvSpPr>
          <p:nvPr>
            <p:ph type="title"/>
          </p:nvPr>
        </p:nvSpPr>
        <p:spPr/>
        <p:txBody>
          <a:bodyPr/>
          <a:lstStyle/>
          <a:p>
            <a:pPr eaLnBrk="1" fontAlgn="auto" hangingPunct="1">
              <a:spcAft>
                <a:spcPts val="0"/>
              </a:spcAft>
              <a:defRPr/>
            </a:pPr>
            <a:r>
              <a:rPr lang="cs-CZ" smtClean="0"/>
              <a:t>Evoluce filozofického rámce výcviku</a:t>
            </a:r>
            <a:endParaRPr 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algn="ctr" eaLnBrk="1" fontAlgn="auto" hangingPunct="1">
              <a:spcAft>
                <a:spcPts val="0"/>
              </a:spcAft>
              <a:defRPr/>
            </a:pPr>
            <a:r>
              <a:rPr lang="cs-CZ" smtClean="0"/>
              <a:t>Výcvik založený na víře</a:t>
            </a:r>
            <a:endParaRPr lang="cs-CZ"/>
          </a:p>
        </p:txBody>
      </p:sp>
      <p:grpSp>
        <p:nvGrpSpPr>
          <p:cNvPr id="2" name="Group 2"/>
          <p:cNvGrpSpPr>
            <a:grpSpLocks/>
          </p:cNvGrpSpPr>
          <p:nvPr/>
        </p:nvGrpSpPr>
        <p:grpSpPr bwMode="auto">
          <a:xfrm>
            <a:off x="2786063" y="1643063"/>
            <a:ext cx="3286125" cy="4857750"/>
            <a:chOff x="4050" y="4650"/>
            <a:chExt cx="3165" cy="6330"/>
          </a:xfrm>
        </p:grpSpPr>
        <p:sp>
          <p:nvSpPr>
            <p:cNvPr id="9220" name="AutoShape 3"/>
            <p:cNvSpPr>
              <a:spLocks noChangeArrowheads="1"/>
            </p:cNvSpPr>
            <p:nvPr/>
          </p:nvSpPr>
          <p:spPr bwMode="auto">
            <a:xfrm>
              <a:off x="4050" y="4650"/>
              <a:ext cx="3165" cy="1875"/>
            </a:xfrm>
            <a:prstGeom prst="cloudCallout">
              <a:avLst>
                <a:gd name="adj1" fmla="val -43750"/>
                <a:gd name="adj2" fmla="val 70000"/>
              </a:avLst>
            </a:prstGeom>
            <a:solidFill>
              <a:srgbClr val="FFFFFF"/>
            </a:solidFill>
            <a:ln w="9525">
              <a:solidFill>
                <a:srgbClr val="000000"/>
              </a:solidFill>
              <a:round/>
              <a:headEnd/>
              <a:tailEnd/>
            </a:ln>
          </p:spPr>
          <p:txBody>
            <a:bodyPr/>
            <a:lstStyle/>
            <a:p>
              <a:pPr algn="ctr"/>
              <a:r>
                <a:rPr lang="cs-CZ" sz="4400">
                  <a:solidFill>
                    <a:schemeClr val="bg1"/>
                  </a:solidFill>
                </a:rPr>
                <a:t> víra</a:t>
              </a:r>
            </a:p>
          </p:txBody>
        </p:sp>
        <p:sp>
          <p:nvSpPr>
            <p:cNvPr id="2052" name="AutoShape 4"/>
            <p:cNvSpPr>
              <a:spLocks noChangeArrowheads="1"/>
            </p:cNvSpPr>
            <p:nvPr/>
          </p:nvSpPr>
          <p:spPr bwMode="auto">
            <a:xfrm rot="-5400000">
              <a:off x="4787" y="6791"/>
              <a:ext cx="1876" cy="2977"/>
            </a:xfrm>
            <a:prstGeom prst="leftRightArrowCallout">
              <a:avLst>
                <a:gd name="adj1" fmla="val 39693"/>
                <a:gd name="adj2" fmla="val 39693"/>
                <a:gd name="adj3" fmla="val 12500"/>
                <a:gd name="adj4" fmla="val 50000"/>
              </a:avLst>
            </a:prstGeom>
            <a:solidFill>
              <a:srgbClr val="FFFFFF"/>
            </a:solidFill>
            <a:ln w="9525">
              <a:solidFill>
                <a:srgbClr val="000000"/>
              </a:solidFill>
              <a:miter lim="800000"/>
              <a:headEnd/>
              <a:tailEnd/>
            </a:ln>
          </p:spPr>
          <p:txBody>
            <a:bodyPr vert="vert"/>
            <a:lstStyle/>
            <a:p>
              <a:pPr algn="ctr" fontAlgn="auto">
                <a:spcBef>
                  <a:spcPts val="0"/>
                </a:spcBef>
                <a:spcAft>
                  <a:spcPts val="0"/>
                </a:spcAft>
                <a:defRPr/>
              </a:pPr>
              <a:r>
                <a:rPr lang="cs-CZ" sz="4400" dirty="0">
                  <a:solidFill>
                    <a:schemeClr val="bg1"/>
                  </a:solidFill>
                  <a:latin typeface="+mn-lt"/>
                </a:rPr>
                <a:t>zkušenost</a:t>
              </a:r>
            </a:p>
          </p:txBody>
        </p:sp>
        <p:sp>
          <p:nvSpPr>
            <p:cNvPr id="9222" name="AutoShape 5"/>
            <p:cNvSpPr>
              <a:spLocks noChangeArrowheads="1"/>
            </p:cNvSpPr>
            <p:nvPr/>
          </p:nvSpPr>
          <p:spPr bwMode="auto">
            <a:xfrm>
              <a:off x="4238" y="9840"/>
              <a:ext cx="2977" cy="1140"/>
            </a:xfrm>
            <a:prstGeom prst="flowChartProcess">
              <a:avLst/>
            </a:prstGeom>
            <a:solidFill>
              <a:srgbClr val="FFFFFF"/>
            </a:solidFill>
            <a:ln w="9525">
              <a:solidFill>
                <a:srgbClr val="000000"/>
              </a:solidFill>
              <a:prstDash val="lgDashDotDot"/>
              <a:miter lim="800000"/>
              <a:headEnd/>
              <a:tailEnd/>
            </a:ln>
          </p:spPr>
          <p:txBody>
            <a:bodyPr/>
            <a:lstStyle/>
            <a:p>
              <a:pPr algn="ctr"/>
              <a:r>
                <a:rPr lang="cs-CZ" sz="4400">
                  <a:solidFill>
                    <a:schemeClr val="bg1"/>
                  </a:solidFill>
                  <a:latin typeface="Constantia" pitchFamily="18" charset="0"/>
                </a:rPr>
                <a:t>důkaz</a:t>
              </a:r>
            </a:p>
          </p:txBody>
        </p:sp>
      </p:gr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algn="ctr" eaLnBrk="1" fontAlgn="auto" hangingPunct="1">
              <a:spcAft>
                <a:spcPts val="0"/>
              </a:spcAft>
              <a:defRPr/>
            </a:pPr>
            <a:r>
              <a:rPr lang="cs-CZ" smtClean="0"/>
              <a:t>Výcvik založený na zkušenosti</a:t>
            </a:r>
            <a:endParaRPr lang="cs-CZ"/>
          </a:p>
        </p:txBody>
      </p:sp>
      <p:grpSp>
        <p:nvGrpSpPr>
          <p:cNvPr id="2" name="Group 2"/>
          <p:cNvGrpSpPr>
            <a:grpSpLocks/>
          </p:cNvGrpSpPr>
          <p:nvPr/>
        </p:nvGrpSpPr>
        <p:grpSpPr bwMode="auto">
          <a:xfrm>
            <a:off x="2143125" y="1409700"/>
            <a:ext cx="5067300" cy="5162550"/>
            <a:chOff x="2145" y="10935"/>
            <a:chExt cx="4530" cy="5205"/>
          </a:xfrm>
        </p:grpSpPr>
        <p:sp>
          <p:nvSpPr>
            <p:cNvPr id="10244" name="AutoShape 3"/>
            <p:cNvSpPr>
              <a:spLocks noChangeArrowheads="1"/>
            </p:cNvSpPr>
            <p:nvPr/>
          </p:nvSpPr>
          <p:spPr bwMode="auto">
            <a:xfrm>
              <a:off x="3105" y="11250"/>
              <a:ext cx="2640" cy="1530"/>
            </a:xfrm>
            <a:prstGeom prst="downArrowCallout">
              <a:avLst>
                <a:gd name="adj1" fmla="val 43137"/>
                <a:gd name="adj2" fmla="val 43137"/>
                <a:gd name="adj3" fmla="val 16667"/>
                <a:gd name="adj4" fmla="val 66667"/>
              </a:avLst>
            </a:prstGeom>
            <a:solidFill>
              <a:srgbClr val="FFFFFF"/>
            </a:solidFill>
            <a:ln w="9525">
              <a:solidFill>
                <a:srgbClr val="000000"/>
              </a:solidFill>
              <a:miter lim="800000"/>
              <a:headEnd/>
              <a:tailEnd/>
            </a:ln>
          </p:spPr>
          <p:txBody>
            <a:bodyPr/>
            <a:lstStyle/>
            <a:p>
              <a:pPr algn="ctr"/>
              <a:r>
                <a:rPr lang="cs-CZ" sz="4400">
                  <a:solidFill>
                    <a:schemeClr val="bg1"/>
                  </a:solidFill>
                  <a:latin typeface="Constantia" pitchFamily="18" charset="0"/>
                </a:rPr>
                <a:t>zkušenost</a:t>
              </a:r>
            </a:p>
          </p:txBody>
        </p:sp>
        <p:sp>
          <p:nvSpPr>
            <p:cNvPr id="10245" name="Oval 4"/>
            <p:cNvSpPr>
              <a:spLocks noChangeArrowheads="1"/>
            </p:cNvSpPr>
            <p:nvPr/>
          </p:nvSpPr>
          <p:spPr bwMode="auto">
            <a:xfrm>
              <a:off x="3015" y="13230"/>
              <a:ext cx="2820" cy="930"/>
            </a:xfrm>
            <a:prstGeom prst="ellipse">
              <a:avLst/>
            </a:prstGeom>
            <a:solidFill>
              <a:srgbClr val="FFFFFF"/>
            </a:solidFill>
            <a:ln w="9525">
              <a:solidFill>
                <a:srgbClr val="000000"/>
              </a:solidFill>
              <a:round/>
              <a:headEnd/>
              <a:tailEnd/>
            </a:ln>
          </p:spPr>
          <p:txBody>
            <a:bodyPr/>
            <a:lstStyle/>
            <a:p>
              <a:pPr algn="ctr"/>
              <a:r>
                <a:rPr lang="cs-CZ" sz="4400">
                  <a:solidFill>
                    <a:schemeClr val="bg1"/>
                  </a:solidFill>
                  <a:latin typeface="Constantia" pitchFamily="18" charset="0"/>
                </a:rPr>
                <a:t>víra</a:t>
              </a:r>
            </a:p>
          </p:txBody>
        </p:sp>
        <p:sp>
          <p:nvSpPr>
            <p:cNvPr id="10246" name="AutoShape 5"/>
            <p:cNvSpPr>
              <a:spLocks noChangeArrowheads="1"/>
            </p:cNvSpPr>
            <p:nvPr/>
          </p:nvSpPr>
          <p:spPr bwMode="auto">
            <a:xfrm>
              <a:off x="3105" y="14700"/>
              <a:ext cx="2730" cy="1065"/>
            </a:xfrm>
            <a:prstGeom prst="flowChartProcess">
              <a:avLst/>
            </a:prstGeom>
            <a:solidFill>
              <a:srgbClr val="FFFFFF"/>
            </a:solidFill>
            <a:ln w="9525">
              <a:solidFill>
                <a:srgbClr val="000000"/>
              </a:solidFill>
              <a:miter lim="800000"/>
              <a:headEnd/>
              <a:tailEnd/>
            </a:ln>
          </p:spPr>
          <p:txBody>
            <a:bodyPr/>
            <a:lstStyle/>
            <a:p>
              <a:pPr algn="ctr"/>
              <a:r>
                <a:rPr lang="cs-CZ" sz="4400">
                  <a:solidFill>
                    <a:schemeClr val="bg1"/>
                  </a:solidFill>
                  <a:latin typeface="Constantia" pitchFamily="18" charset="0"/>
                </a:rPr>
                <a:t>důkaz</a:t>
              </a:r>
            </a:p>
          </p:txBody>
        </p:sp>
        <p:sp>
          <p:nvSpPr>
            <p:cNvPr id="10247" name="AutoShape 6"/>
            <p:cNvSpPr>
              <a:spLocks noChangeArrowheads="1"/>
            </p:cNvSpPr>
            <p:nvPr/>
          </p:nvSpPr>
          <p:spPr bwMode="auto">
            <a:xfrm rot="10800000" flipH="1">
              <a:off x="2145" y="10935"/>
              <a:ext cx="660" cy="4650"/>
            </a:xfrm>
            <a:prstGeom prst="curvedRightArrow">
              <a:avLst>
                <a:gd name="adj1" fmla="val 118207"/>
                <a:gd name="adj2" fmla="val 281818"/>
                <a:gd name="adj3" fmla="val 31060"/>
              </a:avLst>
            </a:prstGeom>
            <a:solidFill>
              <a:srgbClr val="FFFFFF"/>
            </a:solidFill>
            <a:ln w="9525">
              <a:solidFill>
                <a:srgbClr val="000000"/>
              </a:solidFill>
              <a:miter lim="800000"/>
              <a:headEnd/>
              <a:tailEnd/>
            </a:ln>
          </p:spPr>
          <p:txBody>
            <a:bodyPr/>
            <a:lstStyle/>
            <a:p>
              <a:endParaRPr lang="cs-CZ">
                <a:latin typeface="Constantia" pitchFamily="18" charset="0"/>
              </a:endParaRPr>
            </a:p>
          </p:txBody>
        </p:sp>
        <p:sp>
          <p:nvSpPr>
            <p:cNvPr id="10248" name="AutoShape 7"/>
            <p:cNvSpPr>
              <a:spLocks noChangeArrowheads="1"/>
            </p:cNvSpPr>
            <p:nvPr/>
          </p:nvSpPr>
          <p:spPr bwMode="auto">
            <a:xfrm flipH="1">
              <a:off x="6015" y="11490"/>
              <a:ext cx="660" cy="4650"/>
            </a:xfrm>
            <a:prstGeom prst="curvedRightArrow">
              <a:avLst>
                <a:gd name="adj1" fmla="val 118207"/>
                <a:gd name="adj2" fmla="val 281818"/>
                <a:gd name="adj3" fmla="val 31060"/>
              </a:avLst>
            </a:prstGeom>
            <a:solidFill>
              <a:srgbClr val="FFFFFF"/>
            </a:solidFill>
            <a:ln w="9525">
              <a:solidFill>
                <a:srgbClr val="000000"/>
              </a:solidFill>
              <a:miter lim="800000"/>
              <a:headEnd/>
              <a:tailEnd/>
            </a:ln>
          </p:spPr>
          <p:txBody>
            <a:bodyPr/>
            <a:lstStyle/>
            <a:p>
              <a:endParaRPr lang="cs-CZ">
                <a:latin typeface="Constantia" pitchFamily="18" charset="0"/>
              </a:endParaRPr>
            </a:p>
          </p:txBody>
        </p:sp>
      </p:grpSp>
    </p:spTree>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ír">
  <a:themeElements>
    <a:clrScheme name="Papí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í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í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1655</TotalTime>
  <Words>3010</Words>
  <Application>Microsoft Office PowerPoint</Application>
  <PresentationFormat>Předvádění na obrazovce (4:3)</PresentationFormat>
  <Paragraphs>559</Paragraphs>
  <Slides>65</Slides>
  <Notes>0</Notes>
  <HiddenSlides>0</HiddenSlides>
  <MMClips>0</MMClips>
  <ScaleCrop>false</ScaleCrop>
  <HeadingPairs>
    <vt:vector size="4" baseType="variant">
      <vt:variant>
        <vt:lpstr>Motiv</vt:lpstr>
      </vt:variant>
      <vt:variant>
        <vt:i4>1</vt:i4>
      </vt:variant>
      <vt:variant>
        <vt:lpstr>Nadpisy snímků</vt:lpstr>
      </vt:variant>
      <vt:variant>
        <vt:i4>65</vt:i4>
      </vt:variant>
    </vt:vector>
  </HeadingPairs>
  <TitlesOfParts>
    <vt:vector size="66" baseType="lpstr">
      <vt:lpstr>Papír</vt:lpstr>
      <vt:lpstr>Teorie sebeobrany</vt:lpstr>
      <vt:lpstr>Struktura předmětu</vt:lpstr>
      <vt:lpstr>Patří vzdělávání sebeobrany na vysokou školu?</vt:lpstr>
      <vt:lpstr>Od výcviku založeném na víře přes zkušenost k důkazům</vt:lpstr>
      <vt:lpstr>Úvod prezentace a její cíle</vt:lpstr>
      <vt:lpstr>Interakce systém – instruktor – student</vt:lpstr>
      <vt:lpstr>Evoluce filozofického rámce výcviku</vt:lpstr>
      <vt:lpstr>Výcvik založený na víře</vt:lpstr>
      <vt:lpstr>Výcvik založený na zkušenosti</vt:lpstr>
      <vt:lpstr>Komponenty výcviku</vt:lpstr>
      <vt:lpstr>Výcvik založený na vědeckých důkazech</vt:lpstr>
      <vt:lpstr>Interakční schéma systém – instruktor – student z pohledu filozofie výcviku</vt:lpstr>
      <vt:lpstr>Vývoj teorie sebeobrany v Česku do 2. sv.v.</vt:lpstr>
      <vt:lpstr>Vývoj teorie sebeobrany v Česku po 2. sv.v.</vt:lpstr>
      <vt:lpstr>Vývoj teorie sebeobrany v Česku po 2. sv.v.</vt:lpstr>
      <vt:lpstr>Vývoj teorie sebeobrany v Česku po 2. sv.v.</vt:lpstr>
      <vt:lpstr>Vývoj teorie sebeobrany v Česku po 2. sv.v.</vt:lpstr>
      <vt:lpstr>Vývoj teorie sebeobrany v Česku po 2. sv.v.</vt:lpstr>
      <vt:lpstr>Vývoj teorie sebeobrany v Česku po 2. sv.v. (Špička, Novák)</vt:lpstr>
      <vt:lpstr>Vývoj teorie sebeobrany v Česku po 2. sv.v. (Špička, Novák)</vt:lpstr>
      <vt:lpstr>Vývoj teorie sebeobrany v Česku po 2. sv.v. (Špička, Novák)</vt:lpstr>
      <vt:lpstr>Vývoj teorie sebeobrany v Česku po 2. sv.v. (Špička, Novák)</vt:lpstr>
      <vt:lpstr>Vývoj teorie sebeobrany v Česku po 2. sv.v. (Špička, Novák)</vt:lpstr>
      <vt:lpstr>Teorie sebeobrany: džúdó</vt:lpstr>
      <vt:lpstr>Teorie sebeobrany: džúdó</vt:lpstr>
      <vt:lpstr>Teorie sebeobrany: džúdó</vt:lpstr>
      <vt:lpstr>Teorie sebeobrany: džúdó</vt:lpstr>
      <vt:lpstr>Teorie sebeobrany: karate</vt:lpstr>
      <vt:lpstr>Teorie sebeobrany: aikidó</vt:lpstr>
      <vt:lpstr>Taktické principy v japonských bojových uměních</vt:lpstr>
      <vt:lpstr>Definice sebeobrany</vt:lpstr>
      <vt:lpstr>Některé z vlivných systémů sebeobrany</vt:lpstr>
      <vt:lpstr>Evoluční princip systémů sebeobrany</vt:lpstr>
      <vt:lpstr>Teorie O.O.D.A.</vt:lpstr>
      <vt:lpstr>Cyklus konfliktu </vt:lpstr>
      <vt:lpstr>Snímek 36</vt:lpstr>
      <vt:lpstr>Cyklus konfliktu </vt:lpstr>
      <vt:lpstr>Prekonflikt</vt:lpstr>
      <vt:lpstr>Snímek 39</vt:lpstr>
      <vt:lpstr>Postkonflikt</vt:lpstr>
      <vt:lpstr>Cooprova barevná škála</vt:lpstr>
      <vt:lpstr>Postup řešení sebeobranné situace – princip semaforu (neplést si s Cooprovou škálou)</vt:lpstr>
      <vt:lpstr>Podmínky tréninku</vt:lpstr>
      <vt:lpstr>Strategický plán</vt:lpstr>
      <vt:lpstr>Posouzení hrozby</vt:lpstr>
      <vt:lpstr>Potenciálně nebezpečné situace</vt:lpstr>
      <vt:lpstr>Okolnosti vedoucí k násilí</vt:lpstr>
      <vt:lpstr>Definice sebeobrany</vt:lpstr>
      <vt:lpstr>Základní faktory střetnutí</vt:lpstr>
      <vt:lpstr>Načasování obrany </vt:lpstr>
      <vt:lpstr>Technické prostředky v sebeobraně</vt:lpstr>
      <vt:lpstr>Techniky beze zbraně</vt:lpstr>
      <vt:lpstr>Techniky se zbraněmi</vt:lpstr>
      <vt:lpstr>Střeh </vt:lpstr>
      <vt:lpstr>Střeh</vt:lpstr>
      <vt:lpstr>Střeh </vt:lpstr>
      <vt:lpstr>Vzdálenost v sebeobraně </vt:lpstr>
      <vt:lpstr>Fáze obrany</vt:lpstr>
      <vt:lpstr>Právní aspekty sebeobrany</vt:lpstr>
      <vt:lpstr>Právní aspekty sebeobrany</vt:lpstr>
      <vt:lpstr>Právní aspekty sebeobrany</vt:lpstr>
      <vt:lpstr>Snímek 62</vt:lpstr>
      <vt:lpstr>Výcvik sebeobrany</vt:lpstr>
      <vt:lpstr>Fáze výcviku  (Miller)</vt:lpstr>
      <vt:lpstr>Studijní materiály</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sebeobrany</dc:title>
  <dc:creator>Your User Name</dc:creator>
  <cp:lastModifiedBy>Your User Name</cp:lastModifiedBy>
  <cp:revision>171</cp:revision>
  <dcterms:created xsi:type="dcterms:W3CDTF">2010-02-25T08:27:47Z</dcterms:created>
  <dcterms:modified xsi:type="dcterms:W3CDTF">2012-05-04T09:50:00Z</dcterms:modified>
</cp:coreProperties>
</file>