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78" autoAdjust="0"/>
  </p:normalViewPr>
  <p:slideViewPr>
    <p:cSldViewPr>
      <p:cViewPr>
        <p:scale>
          <a:sx n="90" d="100"/>
          <a:sy n="90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FF54-2037-4C66-B7F0-47E9BE42FFE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6393-7D57-4315-9B25-C345FB7E5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6393-7D57-4315-9B25-C345FB7E5A4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novace-SEBS-ASEB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8077200" cy="1144722"/>
          </a:xfrm>
        </p:spPr>
        <p:txBody>
          <a:bodyPr/>
          <a:lstStyle/>
          <a:p>
            <a:r>
              <a:rPr lang="cs-CZ" dirty="0" smtClean="0"/>
              <a:t>Taktika profesní sebeobrany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2857520" cy="68523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ASEBS, 4. sem.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 tělocvičně (případně jiném přilehlém prostoru)</a:t>
            </a:r>
          </a:p>
          <a:p>
            <a:pPr lvl="0"/>
            <a:r>
              <a:rPr lang="cs-CZ" dirty="0" smtClean="0"/>
              <a:t>45 minut zahrnujících</a:t>
            </a:r>
          </a:p>
          <a:p>
            <a:pPr lvl="1"/>
            <a:r>
              <a:rPr lang="cs-CZ" dirty="0" smtClean="0"/>
              <a:t>Přípravu</a:t>
            </a:r>
          </a:p>
          <a:p>
            <a:pPr lvl="1"/>
            <a:r>
              <a:rPr lang="cs-CZ" dirty="0" smtClean="0"/>
              <a:t>Teoretická obhajoba projektu (i s následnou diskusí cca 10 min)</a:t>
            </a:r>
          </a:p>
          <a:p>
            <a:pPr lvl="1"/>
            <a:r>
              <a:rPr lang="cs-CZ" dirty="0" smtClean="0"/>
              <a:t>Praktická obhajoba projektu, ukázky celých osnov (i s následnou diskusí cca 10 min)</a:t>
            </a:r>
          </a:p>
          <a:p>
            <a:pPr lvl="1"/>
            <a:r>
              <a:rPr lang="cs-CZ" dirty="0" smtClean="0"/>
              <a:t>Praktická výuka jednoho podrobně rozpracovaného bodu osnovy</a:t>
            </a:r>
          </a:p>
          <a:p>
            <a:r>
              <a:rPr lang="cs-CZ" dirty="0" smtClean="0"/>
              <a:t>Termíny zkoušek (projekt je nutné odevzdat týden před zkouškou):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3. 2012	Témata 3 – 6 </a:t>
            </a:r>
          </a:p>
          <a:p>
            <a:r>
              <a:rPr lang="cs-CZ" dirty="0" smtClean="0"/>
              <a:t>30. 3. 2012 	Témata 7 – 11</a:t>
            </a:r>
          </a:p>
          <a:p>
            <a:r>
              <a:rPr lang="cs-CZ" dirty="0" smtClean="0"/>
              <a:t>13. 4. 2012 	Témata 12 –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0412"/>
          </a:xfrm>
        </p:spPr>
        <p:txBody>
          <a:bodyPr/>
          <a:lstStyle/>
          <a:p>
            <a:r>
              <a:rPr lang="cs-CZ" dirty="0" smtClean="0"/>
              <a:t>Koncepce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Nová koncepce podle projektu </a:t>
            </a:r>
          </a:p>
          <a:p>
            <a:pPr>
              <a:buNone/>
            </a:pPr>
            <a:r>
              <a:rPr lang="cs-CZ" dirty="0" smtClean="0"/>
              <a:t>	Inovace SEBS a ASEBS </a:t>
            </a:r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fsps.muni.cz</a:t>
            </a:r>
            <a:r>
              <a:rPr lang="cs-CZ" sz="2400" dirty="0" smtClean="0">
                <a:hlinkClick r:id="rId3"/>
              </a:rPr>
              <a:t>/inovace-SEBS-ASEBS/</a:t>
            </a: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Předpoklad:</a:t>
            </a:r>
          </a:p>
          <a:p>
            <a:pPr lvl="1"/>
            <a:r>
              <a:rPr lang="cs-CZ" dirty="0" smtClean="0"/>
              <a:t> „všechno už umí a co neumí, to dokážou vyhledat“</a:t>
            </a:r>
          </a:p>
          <a:p>
            <a:pPr lvl="1"/>
            <a:r>
              <a:rPr lang="cs-CZ" dirty="0" smtClean="0"/>
              <a:t>„a kdyby neuměli, stejně je to již nenaučíme“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Skupinový projekt profesní sebeobrany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Cílem je prokázat </a:t>
            </a:r>
          </a:p>
          <a:p>
            <a:pPr lvl="2"/>
            <a:r>
              <a:rPr lang="cs-CZ" dirty="0" smtClean="0"/>
              <a:t>schopnost identifikovat problém</a:t>
            </a:r>
          </a:p>
          <a:p>
            <a:pPr lvl="2"/>
            <a:r>
              <a:rPr lang="cs-CZ" dirty="0" smtClean="0"/>
              <a:t>schopnost nalézt informace (vytřídit, vyhodnotit)</a:t>
            </a:r>
          </a:p>
          <a:p>
            <a:pPr lvl="2"/>
            <a:r>
              <a:rPr lang="cs-CZ" dirty="0" smtClean="0"/>
              <a:t>Postavit program na míru</a:t>
            </a:r>
          </a:p>
          <a:p>
            <a:pPr lvl="2"/>
            <a:r>
              <a:rPr lang="cs-CZ" dirty="0" smtClean="0"/>
              <a:t>Obhájit program</a:t>
            </a:r>
          </a:p>
          <a:p>
            <a:pPr lvl="2"/>
            <a:r>
              <a:rPr lang="cs-CZ" dirty="0" smtClean="0"/>
              <a:t>Prokázat schopnost vést program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Skupinový projekt profesní 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Profesní sebeobranu chápeme široce a komplexně</a:t>
            </a:r>
          </a:p>
          <a:p>
            <a:pPr lvl="0"/>
            <a:r>
              <a:rPr lang="cs-CZ" dirty="0" smtClean="0"/>
              <a:t>Týká se všech profesí, které pracují s lidmi a reálně v nich hrozí riziko konfliktu</a:t>
            </a:r>
          </a:p>
          <a:p>
            <a:pPr lvl="0"/>
            <a:r>
              <a:rPr lang="cs-CZ" dirty="0" smtClean="0"/>
              <a:t>Jde o všechno, co je spojeno s konflikty a produkcí násilí. To zahrnuje:</a:t>
            </a:r>
          </a:p>
          <a:p>
            <a:pPr lvl="1"/>
            <a:r>
              <a:rPr lang="cs-CZ" dirty="0" err="1" smtClean="0"/>
              <a:t>pre</a:t>
            </a:r>
            <a:r>
              <a:rPr lang="cs-CZ" dirty="0" smtClean="0"/>
              <a:t>-konflikt</a:t>
            </a:r>
          </a:p>
          <a:p>
            <a:pPr lvl="1"/>
            <a:r>
              <a:rPr lang="cs-CZ" dirty="0" smtClean="0"/>
              <a:t>konflikt</a:t>
            </a:r>
          </a:p>
          <a:p>
            <a:pPr lvl="1"/>
            <a:r>
              <a:rPr lang="cs-CZ" dirty="0" smtClean="0"/>
              <a:t>post-konflikt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Charakteristika pracovní činnosti, pro kterou je projekt určen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Definice cíle profesní sebeobrany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Teoretický koncept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Předpoklady pro účastníky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Právní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Ekonomické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Osnova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Příklad jednoho podrobně rozpracovaného bodu osnovy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Odpovědnost autorů za jednotlivé části projektu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Zahájení: 07/2012</a:t>
            </a:r>
          </a:p>
          <a:p>
            <a:r>
              <a:rPr lang="cs-CZ" b="1" dirty="0" smtClean="0"/>
              <a:t>Ukončení: 09/2013</a:t>
            </a:r>
          </a:p>
          <a:p>
            <a:endParaRPr lang="cs-CZ" dirty="0" smtClean="0"/>
          </a:p>
          <a:p>
            <a:r>
              <a:rPr lang="cs-CZ" dirty="0" smtClean="0"/>
              <a:t>1. Fáze: 07/2012 – 01/2013</a:t>
            </a:r>
          </a:p>
          <a:p>
            <a:pPr lvl="1"/>
            <a:r>
              <a:rPr lang="cs-CZ" dirty="0" smtClean="0"/>
              <a:t>Příprava kurzu</a:t>
            </a:r>
          </a:p>
          <a:p>
            <a:pPr lvl="1"/>
            <a:r>
              <a:rPr lang="cs-CZ" dirty="0" smtClean="0"/>
              <a:t>Literatura</a:t>
            </a:r>
          </a:p>
          <a:p>
            <a:pPr lvl="1"/>
            <a:r>
              <a:rPr lang="cs-CZ" dirty="0" smtClean="0"/>
              <a:t>Video</a:t>
            </a:r>
          </a:p>
          <a:p>
            <a:pPr lvl="1"/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2. Fáze 01/2013 – 06/2013</a:t>
            </a:r>
          </a:p>
          <a:p>
            <a:pPr lvl="1"/>
            <a:r>
              <a:rPr lang="cs-CZ" dirty="0" smtClean="0"/>
              <a:t>Pilotní realizace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3. Fáze 06/2013 – 09/2013</a:t>
            </a:r>
          </a:p>
          <a:p>
            <a:pPr lvl="1"/>
            <a:r>
              <a:rPr lang="cs-CZ" dirty="0" smtClean="0"/>
              <a:t>Podání akreditace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Sebeobrana pro zdravotnický personál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Zdravotnická záchranná služba Jihomoravského kraje, p. o.</a:t>
            </a:r>
          </a:p>
          <a:p>
            <a:pPr lvl="1"/>
            <a:r>
              <a:rPr lang="cs-CZ" dirty="0" smtClean="0"/>
              <a:t>Širší spektrum personálu</a:t>
            </a:r>
          </a:p>
          <a:p>
            <a:pPr lvl="1"/>
            <a:r>
              <a:rPr lang="cs-CZ" dirty="0" smtClean="0"/>
              <a:t>Důraz na záchrannou službu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Autofit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Rešerše informačních zdrojů (literatura, právo, taktika apod.)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Rešerše medializovaných kauz (noviny, internet apod.)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agresivního nechodícího pacienta v uzavřené prostoru (na lůžku, vozíku apod.)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agresivního nechodícího pacienta v sanitce 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agresivního nechodícího pacienta v otevřeném prostoru (na lůžku, vozíku apod.)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agresivního chodícího pacienta v uzavřeném prostoru (v ordinaci, na chodbě apod.)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agresivního chodícího pacienta v sanitce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agresivního chodícího pacienta v otevřeném prostoru (na ulici apod.)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druhé osoby při ošetřování v uzavřeném prostoru (nízká intenzita útoku)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Kontrola druhé osoby při ošetřování v otevřeném prostoru (nízká intenzita útoku)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Obrana proti napadení druhou osobou při ošetřování v uzavřeném prostoru (vysoká intenzita útoku)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Obrana proti napadení druhou osobou při ošetřování v otevřeném prostoru (vysoká intenzita útoku)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Obrana proti skupině útočníků při ošetřování v uzavřeném prostoru (vysoká intenzita útoku)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Obrana proti skupině útočníků při ošetřování v otevřeném prostoru (vysoká intenzita útoku)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sz="1600" dirty="0" smtClean="0"/>
              <a:t>Strategie komunikace v konfliktní situaci v rámci IZS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Název</a:t>
            </a:r>
          </a:p>
          <a:p>
            <a:pPr lvl="0"/>
            <a:r>
              <a:rPr lang="cs-CZ" dirty="0" smtClean="0"/>
              <a:t>Úvod (popis tématu)</a:t>
            </a:r>
          </a:p>
          <a:p>
            <a:pPr lvl="1"/>
            <a:r>
              <a:rPr lang="cs-CZ" dirty="0" smtClean="0"/>
              <a:t>Stručná charakteristika</a:t>
            </a:r>
          </a:p>
          <a:p>
            <a:pPr lvl="0"/>
            <a:r>
              <a:rPr lang="cs-CZ" dirty="0" smtClean="0"/>
              <a:t>Rozbor problému</a:t>
            </a:r>
          </a:p>
          <a:p>
            <a:pPr lvl="1"/>
            <a:r>
              <a:rPr lang="cs-CZ" dirty="0" smtClean="0"/>
              <a:t>Analýza příčin problému, překážek v praxi aj.</a:t>
            </a:r>
          </a:p>
          <a:p>
            <a:pPr lvl="0"/>
            <a:r>
              <a:rPr lang="cs-CZ" dirty="0" smtClean="0"/>
              <a:t>Detailní popis řešení problému</a:t>
            </a:r>
          </a:p>
          <a:p>
            <a:pPr lvl="1"/>
            <a:r>
              <a:rPr lang="cs-CZ" dirty="0" smtClean="0"/>
              <a:t>Konkrétní návrhy řešení do praxe</a:t>
            </a:r>
          </a:p>
          <a:p>
            <a:pPr lvl="0"/>
            <a:r>
              <a:rPr lang="cs-CZ" dirty="0" smtClean="0"/>
              <a:t>Metodická řada nácviku dovedností</a:t>
            </a:r>
          </a:p>
          <a:p>
            <a:pPr lvl="1"/>
            <a:r>
              <a:rPr lang="cs-CZ" dirty="0" smtClean="0"/>
              <a:t>Způsob nácviku a výuky dovedností, popis učebních výstupů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</TotalTime>
  <Words>263</Words>
  <Application>Microsoft Office PowerPoint</Application>
  <PresentationFormat>Předvádění na obrazovce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Taktika profesní sebeobrany</vt:lpstr>
      <vt:lpstr>Koncepce předmětu</vt:lpstr>
      <vt:lpstr>Co budeme dělat</vt:lpstr>
      <vt:lpstr>Skupinový projekt profesní sebeobrany</vt:lpstr>
      <vt:lpstr>Struktura projektu</vt:lpstr>
      <vt:lpstr>Harmonogram projektu</vt:lpstr>
      <vt:lpstr>Sebeobrana pro zdravotnický personál</vt:lpstr>
      <vt:lpstr>Témata</vt:lpstr>
      <vt:lpstr>Struktura</vt:lpstr>
      <vt:lpstr>Prezentace témat</vt:lpstr>
      <vt:lpstr>Termín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cp:lastModifiedBy>Your User Name</cp:lastModifiedBy>
  <cp:revision>10</cp:revision>
  <dcterms:modified xsi:type="dcterms:W3CDTF">2012-03-09T02:45:36Z</dcterms:modified>
</cp:coreProperties>
</file>