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0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Biomechanika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4201" y="2852936"/>
            <a:ext cx="5720680" cy="6480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Síla</a:t>
            </a:r>
            <a:endParaRPr lang="en-US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7004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Daniel </a:t>
            </a:r>
            <a:r>
              <a:rPr lang="cs-CZ" dirty="0" err="1" smtClean="0"/>
              <a:t>Jandačka</a:t>
            </a:r>
            <a:r>
              <a:rPr lang="cs-CZ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10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Velikost třecí síly je přímo úměrná velikosti normálové kontaktní síly </a:t>
            </a:r>
            <a:r>
              <a:rPr lang="cs-CZ" b="1" i="1" dirty="0" err="1"/>
              <a:t>F</a:t>
            </a:r>
            <a:r>
              <a:rPr lang="cs-CZ" b="1" baseline="-25000" dirty="0" err="1"/>
              <a:t>n</a:t>
            </a:r>
            <a:r>
              <a:rPr lang="cs-CZ" b="1" dirty="0"/>
              <a:t>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611560" y="1916832"/>
            <a:ext cx="81369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/>
              <a:t>Třecí síla je také ovlivněna vlastnostmi povrchů, které jsou v kontaktu.</a:t>
            </a:r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589858" y="3330578"/>
            <a:ext cx="81369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/>
              <a:t>Suché tření není ovlivněno velikostí plochy povrchů v kontaktu</a:t>
            </a:r>
            <a:endParaRPr lang="en-US" sz="3200" b="1" dirty="0">
              <a:solidFill>
                <a:schemeClr val="dk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27584" y="4843042"/>
            <a:ext cx="777686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Matematicky můžeme vyjádřit třecí sílu </a:t>
            </a:r>
            <a:r>
              <a:rPr lang="cs-CZ" dirty="0" smtClean="0"/>
              <a:t>vztahem</a:t>
            </a:r>
          </a:p>
          <a:p>
            <a:pPr algn="ctr"/>
            <a:r>
              <a:rPr lang="cs-CZ" sz="2800" i="1" dirty="0"/>
              <a:t>F</a:t>
            </a:r>
            <a:r>
              <a:rPr lang="cs-CZ" sz="2800" baseline="-25000" dirty="0"/>
              <a:t>t</a:t>
            </a:r>
            <a:r>
              <a:rPr lang="cs-CZ" sz="2800" dirty="0"/>
              <a:t> = </a:t>
            </a:r>
            <a:r>
              <a:rPr lang="el-GR" sz="2800" i="1" dirty="0"/>
              <a:t>μ </a:t>
            </a:r>
            <a:r>
              <a:rPr lang="cs-CZ" sz="2800" i="1" dirty="0" err="1" smtClean="0"/>
              <a:t>F</a:t>
            </a:r>
            <a:r>
              <a:rPr lang="cs-CZ" sz="2800" baseline="-25000" dirty="0" err="1" smtClean="0"/>
              <a:t>n</a:t>
            </a:r>
            <a:endParaRPr lang="cs-CZ" sz="2800" dirty="0" smtClean="0"/>
          </a:p>
          <a:p>
            <a:pPr algn="ctr"/>
            <a:endParaRPr lang="cs-CZ" dirty="0"/>
          </a:p>
          <a:p>
            <a:pPr algn="ctr"/>
            <a:r>
              <a:rPr lang="cs-CZ" dirty="0" smtClean="0"/>
              <a:t>kde </a:t>
            </a:r>
            <a:r>
              <a:rPr lang="cs-CZ" i="1" dirty="0"/>
              <a:t>F</a:t>
            </a:r>
            <a:r>
              <a:rPr lang="cs-CZ" baseline="-25000" dirty="0"/>
              <a:t>t</a:t>
            </a:r>
            <a:r>
              <a:rPr lang="cs-CZ" dirty="0"/>
              <a:t> je statická nebo dynamická třecí síla (N), </a:t>
            </a:r>
            <a:r>
              <a:rPr lang="el-GR" i="1" dirty="0"/>
              <a:t>μ</a:t>
            </a:r>
            <a:r>
              <a:rPr lang="el-GR" dirty="0"/>
              <a:t> </a:t>
            </a:r>
            <a:r>
              <a:rPr lang="cs-CZ" dirty="0"/>
              <a:t>součinitel statického nebo dynamického tření, tj. číslo vyjadřující vliv jednotlivých materiálů na třecí sílu a </a:t>
            </a:r>
            <a:r>
              <a:rPr lang="cs-CZ" i="1" dirty="0" err="1"/>
              <a:t>F</a:t>
            </a:r>
            <a:r>
              <a:rPr lang="cs-CZ" baseline="-25000" dirty="0" err="1"/>
              <a:t>n</a:t>
            </a:r>
            <a:r>
              <a:rPr lang="cs-CZ" dirty="0"/>
              <a:t> normálová kontaktní síla (N).</a:t>
            </a:r>
          </a:p>
        </p:txBody>
      </p:sp>
    </p:spTree>
    <p:extLst>
      <p:ext uri="{BB962C8B-B14F-4D97-AF65-F5344CB8AC3E}">
        <p14:creationId xmlns:p14="http://schemas.microsoft.com/office/powerpoint/2010/main" val="12009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Tření při sportu a lidském pohybu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Například </a:t>
            </a:r>
            <a:r>
              <a:rPr lang="cs-CZ" dirty="0"/>
              <a:t>při lyžování vyžadujeme co nejmenší součinitel smykového tření, abychom mohli smýkat po povrchu co nejrychleji a nebrzdila nás třecí síla (proto skluznice lyží voskujeme). V některých aktivitách jako je tanec nebo bowling vyžadujeme nižší součinitel smykového tření u obuvi, abychom mohli využít klouzání po podpůrném povrchu.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U </a:t>
            </a:r>
            <a:r>
              <a:rPr lang="cs-CZ" dirty="0"/>
              <a:t>většiny sportovních bot vyžadujeme větší třecí síly, takže podrážka obuvi má větší součinitel smykového tření. Například fotbalisté si ke zvýšení odporové síly montují na kopačky kolíky. Pro zvýšení tření hokejky a tenisové rakety obalujeme speciálními páskami, používáme magnesium na dlaně v gymnastice nebo při hodu oštěpem.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5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2969480" cy="340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/>
              <a:t>Síla</a:t>
            </a:r>
            <a:br>
              <a:rPr lang="cs-CZ" dirty="0"/>
            </a:br>
            <a:r>
              <a:rPr lang="cs-CZ" sz="2200" dirty="0"/>
              <a:t>Jednotkou síly je newton (N), </a:t>
            </a:r>
            <a:r>
              <a:rPr lang="cs-CZ" sz="2200" dirty="0" smtClean="0"/>
              <a:t>Sílu </a:t>
            </a:r>
            <a:r>
              <a:rPr lang="cs-CZ" sz="2200" dirty="0"/>
              <a:t>značíme </a:t>
            </a:r>
            <a:r>
              <a:rPr lang="cs-CZ" sz="2200" b="1" i="1" dirty="0"/>
              <a:t>F</a:t>
            </a:r>
            <a:r>
              <a:rPr lang="cs-CZ" sz="2200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6766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b="1" dirty="0"/>
              <a:t>Síla zrychluje nebo deformuje těleso.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135618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Pokud nebudeme hovořit o setrvačných silách, je síla působící na těleso mírou jeho interakce s okolními tělesy.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77943" y="314096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Zjednodušeně: </a:t>
            </a:r>
          </a:p>
          <a:p>
            <a:pPr algn="ctr"/>
            <a:r>
              <a:rPr lang="cs-CZ" dirty="0" smtClean="0"/>
              <a:t>Síla </a:t>
            </a:r>
            <a:r>
              <a:rPr lang="cs-CZ" dirty="0"/>
              <a:t>vzniká tahem, tlakem nebo prostřednictvím tíhového pole </a:t>
            </a:r>
            <a:r>
              <a:rPr lang="cs-CZ" dirty="0" smtClean="0"/>
              <a:t>Země.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35896" y="429309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Ke studiu mnohých problémů biomechaniky člověka je dostačující nahradit lidské tělo modelem, který se skládá z tuhých segmentů.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90641" y="5612249"/>
            <a:ext cx="5398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 mechanice tuhého tělesa síly nedeformují tělesa, ale zrychlují pohyb těles, pokud neexistují síly, které jim v urychlování těles brání.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6193800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 smtClean="0"/>
              <a:t>Obloukový kop - Měřeno v Centru diagnostiky lidského pohybu Ostravské univerzity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56032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Síla je </a:t>
            </a:r>
            <a:r>
              <a:rPr lang="cs-CZ" dirty="0" smtClean="0"/>
              <a:t>vektor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0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Charakteristiky síly, jsou kromě velikosti, také působiště a směr působení.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2867050" cy="2545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286000" y="5805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i="1" dirty="0" smtClean="0"/>
              <a:t>Impakt při obloukovém kopu </a:t>
            </a:r>
            <a:r>
              <a:rPr lang="cs-CZ" i="1" dirty="0"/>
              <a:t>- Měřeno v Centru diagnostiky lidského pohybu Ostravské univerzity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5020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sil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Síly mohou být rozděleny na </a:t>
            </a: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976031" y="2448470"/>
            <a:ext cx="734481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/>
              <a:t>1</a:t>
            </a:r>
            <a:r>
              <a:rPr lang="cs-CZ" sz="2800" b="1" dirty="0"/>
              <a:t>. Vnitřní síly </a:t>
            </a:r>
            <a:r>
              <a:rPr lang="cs-CZ" sz="2800" dirty="0"/>
              <a:t>jsou síly, jimiž na sebe působí prvky objektu nebo systému, jehož pohybový stav je pozorován.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107723" y="4293096"/>
            <a:ext cx="712879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dk1"/>
                </a:solidFill>
              </a:rPr>
              <a:t>2. </a:t>
            </a:r>
            <a:r>
              <a:rPr lang="cs-CZ" sz="2800" b="1" dirty="0"/>
              <a:t>Vnější síly </a:t>
            </a:r>
            <a:r>
              <a:rPr lang="cs-CZ" sz="2800" dirty="0"/>
              <a:t>jsou takové síly, které působí na lidské tělo v důsledku jeho interakce s okolím.</a:t>
            </a:r>
            <a:endParaRPr lang="en-US" sz="28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8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Vnější síly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b="1" dirty="0" smtClean="0"/>
              <a:t>Kontaktní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Kontaktní síly se objevují v místech dotyku s jinými </a:t>
            </a:r>
            <a:r>
              <a:rPr lang="cs-CZ" dirty="0" smtClean="0"/>
              <a:t>objekty.</a:t>
            </a:r>
          </a:p>
          <a:p>
            <a:pPr marL="0" indent="0">
              <a:buNone/>
            </a:pPr>
            <a:r>
              <a:rPr lang="cs-CZ" dirty="0"/>
              <a:t>Kontaktní síly vznikají z kontaktu těles navzájem. Tělesa mohou být tuhá nebo tekutá.</a:t>
            </a:r>
          </a:p>
          <a:p>
            <a:r>
              <a:rPr lang="cs-CZ" b="1" dirty="0" smtClean="0"/>
              <a:t>Nekontaktní</a:t>
            </a:r>
          </a:p>
          <a:p>
            <a:pPr marL="0" indent="0">
              <a:buNone/>
            </a:pPr>
            <a:r>
              <a:rPr lang="cs-CZ" dirty="0"/>
              <a:t>Tíhová síla působící na všechna tělesa na zemi je nekontaktní síla.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979712" y="5331559"/>
            <a:ext cx="44644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 smtClean="0"/>
              <a:t>Způsobují změny </a:t>
            </a:r>
            <a:r>
              <a:rPr lang="cs-CZ" b="1" dirty="0"/>
              <a:t>pohybu těžiště celého </a:t>
            </a:r>
            <a:r>
              <a:rPr lang="cs-CZ" b="1" dirty="0" smtClean="0"/>
              <a:t>těla.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8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Tíhová síla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1512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Sílu, která je výslednicí gravitační síly Země a odstředivé síly vyvolané rotací Země, nazýváme tíhová síla.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686526" y="3321858"/>
            <a:ext cx="784887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/>
              <a:t>Tíha je tlaková síla, kterou působí těleso (lidské tělo) na podložku, nebo tahová síla, kterou působí na závěs.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971600" y="4293096"/>
            <a:ext cx="712879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Pokud pustíme jakýkoliv předmět z ruky, začne padat k zemi a zrychlovat vlivem tíhové síly. Jestliže zanedbáme odpor vzduchu, začne se přitom pohybovat se zrychlením 9,81 m·s</a:t>
            </a:r>
            <a:r>
              <a:rPr lang="cs-CZ" baseline="30000" dirty="0" smtClean="0"/>
              <a:t>-2</a:t>
            </a:r>
            <a:r>
              <a:rPr lang="cs-CZ" dirty="0" smtClean="0"/>
              <a:t> a nezáleží na hmotnosti nebo objemu tělesa. </a:t>
            </a:r>
          </a:p>
          <a:p>
            <a:r>
              <a:rPr lang="cs-CZ" dirty="0" smtClean="0"/>
              <a:t>Toto zrychlení se nazývá tíhové zrychlení </a:t>
            </a:r>
            <a:r>
              <a:rPr lang="cs-CZ" b="1" i="1" dirty="0" smtClean="0"/>
              <a:t>g</a:t>
            </a:r>
            <a:r>
              <a:rPr lang="cs-CZ" dirty="0" smtClean="0"/>
              <a:t>. Tíhová síla :</a:t>
            </a:r>
          </a:p>
          <a:p>
            <a:r>
              <a:rPr lang="cs-CZ" b="1" i="1" dirty="0" smtClean="0"/>
              <a:t>			</a:t>
            </a:r>
            <a:r>
              <a:rPr lang="cs-CZ" sz="3200" b="1" i="1" dirty="0" smtClean="0"/>
              <a:t>F</a:t>
            </a:r>
            <a:r>
              <a:rPr lang="cs-CZ" sz="3200" baseline="-25000" dirty="0" smtClean="0"/>
              <a:t>G</a:t>
            </a:r>
            <a:r>
              <a:rPr lang="cs-CZ" sz="3200" dirty="0" smtClean="0"/>
              <a:t> = </a:t>
            </a:r>
            <a:r>
              <a:rPr lang="cs-CZ" sz="3200" i="1" dirty="0" err="1" smtClean="0"/>
              <a:t>m.g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857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síly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/>
              <a:t>Lidské tělo je systém struktur: orgánů, kostí, svalů, šlach, vazů, chrupavek a dalších tkání. Tyto struktury na sebe navzájem působí silami a vzájemně se deformují.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043608" y="2924944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Někdy jsou tahové nebo tlakové síly větší, než vnitřní síly dané struktury mohou snést, deformace je příliš velká a dojde k narušení dané struktury, přetržení nebo zlomu. Příkladem může být natažený dvouhlavý sval stehna, přetržená Achillova šlacha, zlomená kost holenní nebo utržený křížový vaz v kolenním </a:t>
            </a:r>
            <a:r>
              <a:rPr lang="cs-CZ" dirty="0" smtClean="0"/>
              <a:t>kloubu (viz. Obrázek níže).</a:t>
            </a:r>
            <a:endParaRPr lang="en-US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601479"/>
            <a:ext cx="1656184" cy="1827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568558"/>
            <a:ext cx="3600400" cy="194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714815"/>
            <a:ext cx="2736304" cy="160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332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Studium vnitřních sil umožňuje popsat pohyb jednotlivých částí lidského těla a povahu a příčiny zranění.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2195736" y="3645024"/>
            <a:ext cx="457200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dirty="0"/>
              <a:t>Činnost svalů vytváří vnitřní síly, které způsobují pohyb končetin a jednotlivých částí těla, ale nemůže způsobit změnu pohybu těžiště celého těla bez vnějších sil, které působí na lidské tělo.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7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Třecí síla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717032"/>
            <a:ext cx="8229600" cy="1972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Suché tření působí mezi povrchy pevných těles nebo částí lidského těla, které nejsou pokryty žádnou vazivovou vrstvou a jeho orientace je rovnoběžná s povrchy, které jsou v kontaktu.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2060848"/>
            <a:ext cx="2448272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Statická</a:t>
            </a:r>
          </a:p>
          <a:p>
            <a:r>
              <a:rPr lang="cs-CZ" dirty="0" smtClean="0"/>
              <a:t>Limitní třecí síla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08722" y="2060845"/>
            <a:ext cx="208823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Dynamická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13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385</Words>
  <Application>Microsoft Office PowerPoint</Application>
  <PresentationFormat>Předvádění na obrazovce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Biomechanika 2</vt:lpstr>
      <vt:lpstr>Síla Jednotkou síly je newton (N), Sílu značíme F.  </vt:lpstr>
      <vt:lpstr>Síla je vektor</vt:lpstr>
      <vt:lpstr>Klasifikace sil </vt:lpstr>
      <vt:lpstr>Vnější síly </vt:lpstr>
      <vt:lpstr>Tíhová síla</vt:lpstr>
      <vt:lpstr>Vnitřní síly</vt:lpstr>
      <vt:lpstr>Prezentace aplikace PowerPoint</vt:lpstr>
      <vt:lpstr>Třecí síla</vt:lpstr>
      <vt:lpstr>Prezentace aplikace PowerPoint</vt:lpstr>
      <vt:lpstr>Tření při sportu a lidském pohybu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Biomechanics 1</dc:title>
  <cp:lastModifiedBy>OU</cp:lastModifiedBy>
  <cp:revision>3</cp:revision>
  <dcterms:modified xsi:type="dcterms:W3CDTF">2012-08-21T11:23:15Z</dcterms:modified>
</cp:coreProperties>
</file>