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75" r:id="rId3"/>
    <p:sldId id="277" r:id="rId4"/>
    <p:sldId id="278" r:id="rId5"/>
    <p:sldId id="279" r:id="rId6"/>
    <p:sldId id="280" r:id="rId7"/>
    <p:sldId id="281" r:id="rId8"/>
    <p:sldId id="282" r:id="rId9"/>
    <p:sldId id="283" r:id="rId10"/>
    <p:sldId id="274"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pPr/>
              <a:t>8/29/2012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pPr/>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29.8.2012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29.8.2012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29.8.2012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29.8.2012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29.8.2012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29.8.2012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29.8.2012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9.tiff"/><Relationship Id="rId2" Type="http://schemas.openxmlformats.org/officeDocument/2006/relationships/image" Target="../media/image8.tiff"/><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tiff"/><Relationship Id="rId4" Type="http://schemas.openxmlformats.org/officeDocument/2006/relationships/image" Target="../media/image10.tiff"/></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5</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en-US" b="1" dirty="0" smtClean="0"/>
              <a:t>Kinematics</a:t>
            </a:r>
            <a:r>
              <a:rPr lang="cs-CZ" b="1" dirty="0" smtClean="0"/>
              <a:t> 2</a:t>
            </a:r>
            <a:endParaRPr lang="cs-CZ" b="1"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Velocity</a:t>
            </a:r>
            <a:endParaRPr lang="cs-CZ" b="1" dirty="0"/>
          </a:p>
        </p:txBody>
      </p:sp>
      <p:sp>
        <p:nvSpPr>
          <p:cNvPr id="4" name="Obdélník 3"/>
          <p:cNvSpPr/>
          <p:nvPr/>
        </p:nvSpPr>
        <p:spPr>
          <a:xfrm>
            <a:off x="683568" y="1124744"/>
            <a:ext cx="4572000" cy="646331"/>
          </a:xfrm>
          <a:prstGeom prst="rect">
            <a:avLst/>
          </a:prstGeom>
        </p:spPr>
        <p:txBody>
          <a:bodyPr>
            <a:spAutoFit/>
          </a:bodyPr>
          <a:lstStyle/>
          <a:p>
            <a:r>
              <a:rPr lang="en-US" dirty="0"/>
              <a:t>When we say that somebody is slow or fast we are actually describing his/her velocity</a:t>
            </a:r>
          </a:p>
        </p:txBody>
      </p:sp>
      <p:sp>
        <p:nvSpPr>
          <p:cNvPr id="5" name="Obdélník 4"/>
          <p:cNvSpPr/>
          <p:nvPr/>
        </p:nvSpPr>
        <p:spPr>
          <a:xfrm>
            <a:off x="1763688" y="1938396"/>
            <a:ext cx="4572000" cy="64633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n-US" dirty="0"/>
              <a:t>In biomechanics one of our tasks is to quantitatively describe velocity.</a:t>
            </a:r>
          </a:p>
        </p:txBody>
      </p:sp>
      <p:sp>
        <p:nvSpPr>
          <p:cNvPr id="6" name="Obdélník 5"/>
          <p:cNvSpPr/>
          <p:nvPr/>
        </p:nvSpPr>
        <p:spPr>
          <a:xfrm>
            <a:off x="683568" y="5805264"/>
            <a:ext cx="7632848" cy="6463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t>If a property is quantifiable, it means that certain aspects of such property are measurable and can be expressed by a number.</a:t>
            </a:r>
          </a:p>
        </p:txBody>
      </p:sp>
      <p:pic>
        <p:nvPicPr>
          <p:cNvPr id="1026" name="Picture 2" descr="http://www.extreme-sports.cz/Public/Images/News/651e965f388b9551db179490a00c36d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774266"/>
            <a:ext cx="3765798" cy="28189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14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smtClean="0"/>
              <a:t>Mean Speed</a:t>
            </a:r>
            <a:endParaRPr lang="en-US" b="1" dirty="0"/>
          </a:p>
        </p:txBody>
      </p:sp>
      <p:pic>
        <p:nvPicPr>
          <p:cNvPr id="2050" name="Picture 2" descr="C:\Jandys\KTV\Biomechanika\Prezentace_Brno\Biomechanics Presentation\book-1\book-1\images\17\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9120" y="2132856"/>
            <a:ext cx="1800200" cy="1350150"/>
          </a:xfrm>
          <a:prstGeom prst="rect">
            <a:avLst/>
          </a:prstGeom>
        </p:spPr>
        <p:style>
          <a:lnRef idx="2">
            <a:schemeClr val="accent3"/>
          </a:lnRef>
          <a:fillRef idx="1">
            <a:schemeClr val="lt1"/>
          </a:fillRef>
          <a:effectRef idx="0">
            <a:schemeClr val="accent3"/>
          </a:effectRef>
          <a:fontRef idx="minor">
            <a:schemeClr val="dk1"/>
          </a:fontRef>
        </p:style>
      </p:pic>
      <p:sp>
        <p:nvSpPr>
          <p:cNvPr id="5" name="Obdélník 4"/>
          <p:cNvSpPr/>
          <p:nvPr/>
        </p:nvSpPr>
        <p:spPr>
          <a:xfrm>
            <a:off x="485800" y="1358103"/>
            <a:ext cx="7470576" cy="369332"/>
          </a:xfrm>
          <a:prstGeom prst="rect">
            <a:avLst/>
          </a:prstGeom>
        </p:spPr>
        <p:txBody>
          <a:bodyPr wrap="square">
            <a:spAutoFit/>
          </a:bodyPr>
          <a:lstStyle/>
          <a:p>
            <a:r>
              <a:rPr lang="en-US" dirty="0"/>
              <a:t>Mean speed </a:t>
            </a:r>
            <a:r>
              <a:rPr lang="en-US" b="1" i="1" dirty="0"/>
              <a:t>v</a:t>
            </a:r>
            <a:r>
              <a:rPr lang="en-US" dirty="0"/>
              <a:t> is the distance </a:t>
            </a:r>
            <a:r>
              <a:rPr lang="en-US" i="1" dirty="0" smtClean="0"/>
              <a:t>s</a:t>
            </a:r>
            <a:r>
              <a:rPr lang="en-US" dirty="0" smtClean="0"/>
              <a:t> </a:t>
            </a:r>
            <a:r>
              <a:rPr lang="en-US" dirty="0"/>
              <a:t>divided by time </a:t>
            </a:r>
            <a:r>
              <a:rPr lang="en-US" i="1" dirty="0" smtClean="0"/>
              <a:t>t</a:t>
            </a:r>
            <a:r>
              <a:rPr lang="en-US" dirty="0" smtClean="0"/>
              <a:t> </a:t>
            </a:r>
            <a:r>
              <a:rPr lang="en-US" dirty="0"/>
              <a:t>taken to cover the distance</a:t>
            </a:r>
          </a:p>
        </p:txBody>
      </p:sp>
      <p:sp>
        <p:nvSpPr>
          <p:cNvPr id="7" name="Obdélník 6"/>
          <p:cNvSpPr/>
          <p:nvPr/>
        </p:nvSpPr>
        <p:spPr>
          <a:xfrm>
            <a:off x="584684" y="4677632"/>
            <a:ext cx="7920880" cy="1754326"/>
          </a:xfrm>
          <a:prstGeom prst="rect">
            <a:avLst/>
          </a:prstGeom>
        </p:spPr>
        <p:txBody>
          <a:bodyPr wrap="square">
            <a:spAutoFit/>
          </a:bodyPr>
          <a:lstStyle/>
          <a:p>
            <a:r>
              <a:rPr lang="en-US" dirty="0"/>
              <a:t>Mean speed is important in describing performance in many sport events. In the events where athletes must cover the same distance their speed is the direct measure of their success. </a:t>
            </a:r>
            <a:endParaRPr lang="cs-CZ" dirty="0" smtClean="0"/>
          </a:p>
          <a:p>
            <a:r>
              <a:rPr lang="en-US" dirty="0" smtClean="0"/>
              <a:t>In </a:t>
            </a:r>
            <a:r>
              <a:rPr lang="en-US" dirty="0"/>
              <a:t>cross country skiing, for example, the winner covers the given distance in shortest possible time. The mean speed of an athlete is the distance he/she covers divided by his/her final time. </a:t>
            </a:r>
          </a:p>
        </p:txBody>
      </p:sp>
      <p:pic>
        <p:nvPicPr>
          <p:cNvPr id="2054" name="Picture 6" descr="http://www.crosscountryskier.com/cross_country_ski_images/SeanHalsted_JamesNetzPhot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844824"/>
            <a:ext cx="1877193" cy="2815789"/>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10"/>
          <p:cNvSpPr/>
          <p:nvPr/>
        </p:nvSpPr>
        <p:spPr>
          <a:xfrm>
            <a:off x="687014" y="3892858"/>
            <a:ext cx="5508104" cy="369332"/>
          </a:xfrm>
          <a:prstGeom prst="rect">
            <a:avLst/>
          </a:prstGeom>
        </p:spPr>
        <p:txBody>
          <a:bodyPr wrap="square">
            <a:spAutoFit/>
          </a:bodyPr>
          <a:lstStyle/>
          <a:p>
            <a:r>
              <a:rPr lang="en-US" dirty="0" smtClean="0"/>
              <a:t>The SI unit is </a:t>
            </a:r>
            <a:r>
              <a:rPr lang="en-US" dirty="0" err="1" smtClean="0"/>
              <a:t>metre</a:t>
            </a:r>
            <a:r>
              <a:rPr lang="en-US" dirty="0" smtClean="0"/>
              <a:t> per second (m/s).</a:t>
            </a:r>
            <a:endParaRPr lang="en-US" dirty="0"/>
          </a:p>
        </p:txBody>
      </p:sp>
    </p:spTree>
    <p:extLst>
      <p:ext uri="{BB962C8B-B14F-4D97-AF65-F5344CB8AC3E}">
        <p14:creationId xmlns:p14="http://schemas.microsoft.com/office/powerpoint/2010/main" val="2547514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29600" cy="1080120"/>
          </a:xfrm>
        </p:spPr>
        <p:txBody>
          <a:bodyPr>
            <a:normAutofit fontScale="92500" lnSpcReduction="10000"/>
          </a:bodyPr>
          <a:lstStyle/>
          <a:p>
            <a:pPr marL="0" indent="0">
              <a:buNone/>
            </a:pPr>
            <a:r>
              <a:rPr lang="en-US" sz="2400" dirty="0"/>
              <a:t>Mean speed, however, does not say much about the actual course of the race. </a:t>
            </a:r>
            <a:r>
              <a:rPr lang="en-US" sz="2400" dirty="0" smtClean="0"/>
              <a:t>We </a:t>
            </a:r>
            <a:r>
              <a:rPr lang="en-US" sz="2400" dirty="0"/>
              <a:t>know nothing about their maximum speed and about those sections of the track where racers speeded up or slowed down.</a:t>
            </a:r>
            <a:r>
              <a:rPr lang="cs-CZ" sz="2400" dirty="0" smtClean="0"/>
              <a:t> </a:t>
            </a:r>
            <a:endParaRPr lang="en-US" sz="2400" dirty="0"/>
          </a:p>
        </p:txBody>
      </p:sp>
      <p:sp>
        <p:nvSpPr>
          <p:cNvPr id="5" name="Obdélník 4"/>
          <p:cNvSpPr/>
          <p:nvPr/>
        </p:nvSpPr>
        <p:spPr>
          <a:xfrm>
            <a:off x="323528" y="1412776"/>
            <a:ext cx="8208912"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b="1" dirty="0"/>
              <a:t>Table </a:t>
            </a:r>
            <a:r>
              <a:rPr lang="en-US" dirty="0" smtClean="0"/>
              <a:t>Split </a:t>
            </a:r>
            <a:r>
              <a:rPr lang="en-US" dirty="0"/>
              <a:t>times and mean speeds of pacemaker in sections 1-5, 10-15, 20-25, 30-35 and 40-marathon, to make the final time of 3 hours.</a:t>
            </a:r>
          </a:p>
        </p:txBody>
      </p:sp>
      <p:graphicFrame>
        <p:nvGraphicFramePr>
          <p:cNvPr id="6" name="Tabulka 5"/>
          <p:cNvGraphicFramePr>
            <a:graphicFrameLocks noGrp="1"/>
          </p:cNvGraphicFramePr>
          <p:nvPr>
            <p:extLst>
              <p:ext uri="{D42A27DB-BD31-4B8C-83A1-F6EECF244321}">
                <p14:modId xmlns:p14="http://schemas.microsoft.com/office/powerpoint/2010/main" val="3843492788"/>
              </p:ext>
            </p:extLst>
          </p:nvPr>
        </p:nvGraphicFramePr>
        <p:xfrm>
          <a:off x="467544" y="2276872"/>
          <a:ext cx="8229600" cy="4023360"/>
        </p:xfrm>
        <a:graphic>
          <a:graphicData uri="http://schemas.openxmlformats.org/drawingml/2006/table">
            <a:tbl>
              <a:tblPr/>
              <a:tblGrid>
                <a:gridCol w="2743200"/>
                <a:gridCol w="2743200"/>
                <a:gridCol w="2743200"/>
              </a:tblGrid>
              <a:tr h="0">
                <a:tc>
                  <a:txBody>
                    <a:bodyPr/>
                    <a:lstStyle/>
                    <a:p>
                      <a:r>
                        <a:rPr lang="cs-CZ">
                          <a:solidFill>
                            <a:srgbClr val="00B050"/>
                          </a:solidFill>
                        </a:rPr>
                        <a:t>Distance covered (m)</a:t>
                      </a:r>
                    </a:p>
                  </a:txBody>
                  <a:tcPr anchor="ctr">
                    <a:lnL>
                      <a:noFill/>
                    </a:lnL>
                    <a:lnR>
                      <a:noFill/>
                    </a:lnR>
                    <a:lnT>
                      <a:noFill/>
                    </a:lnT>
                    <a:lnB>
                      <a:noFill/>
                    </a:lnB>
                  </a:tcPr>
                </a:tc>
                <a:tc>
                  <a:txBody>
                    <a:bodyPr/>
                    <a:lstStyle/>
                    <a:p>
                      <a:r>
                        <a:rPr lang="cs-CZ">
                          <a:solidFill>
                            <a:srgbClr val="00B050"/>
                          </a:solidFill>
                        </a:rPr>
                        <a:t>Split time (hod:min:s)</a:t>
                      </a:r>
                    </a:p>
                  </a:txBody>
                  <a:tcPr anchor="ctr">
                    <a:lnL>
                      <a:noFill/>
                    </a:lnL>
                    <a:lnR>
                      <a:noFill/>
                    </a:lnR>
                    <a:lnT>
                      <a:noFill/>
                    </a:lnT>
                    <a:lnB>
                      <a:noFill/>
                    </a:lnB>
                  </a:tcPr>
                </a:tc>
                <a:tc>
                  <a:txBody>
                    <a:bodyPr/>
                    <a:lstStyle/>
                    <a:p>
                      <a:r>
                        <a:rPr lang="cs-CZ">
                          <a:solidFill>
                            <a:srgbClr val="00B050"/>
                          </a:solidFill>
                        </a:rPr>
                        <a:t>Section mean speed (m/s)</a:t>
                      </a:r>
                    </a:p>
                  </a:txBody>
                  <a:tcPr anchor="ctr">
                    <a:lnL>
                      <a:noFill/>
                    </a:lnL>
                    <a:lnR>
                      <a:noFill/>
                    </a:lnR>
                    <a:lnT>
                      <a:noFill/>
                    </a:lnT>
                    <a:lnB>
                      <a:noFill/>
                    </a:lnB>
                  </a:tcPr>
                </a:tc>
              </a:tr>
              <a:tr h="0">
                <a:tc>
                  <a:txBody>
                    <a:bodyPr/>
                    <a:lstStyle/>
                    <a:p>
                      <a:r>
                        <a:rPr lang="cs-CZ">
                          <a:solidFill>
                            <a:srgbClr val="00B050"/>
                          </a:solidFill>
                        </a:rPr>
                        <a:t>1 000</a:t>
                      </a:r>
                    </a:p>
                  </a:txBody>
                  <a:tcPr anchor="ctr">
                    <a:lnL>
                      <a:noFill/>
                    </a:lnL>
                    <a:lnR>
                      <a:noFill/>
                    </a:lnR>
                    <a:lnT>
                      <a:noFill/>
                    </a:lnT>
                    <a:lnB>
                      <a:noFill/>
                    </a:lnB>
                  </a:tcPr>
                </a:tc>
                <a:tc>
                  <a:txBody>
                    <a:bodyPr/>
                    <a:lstStyle/>
                    <a:p>
                      <a:r>
                        <a:rPr lang="cs-CZ">
                          <a:solidFill>
                            <a:srgbClr val="00B050"/>
                          </a:solidFill>
                        </a:rPr>
                        <a:t>4:28</a:t>
                      </a:r>
                    </a:p>
                  </a:txBody>
                  <a:tcPr anchor="ctr">
                    <a:lnL>
                      <a:noFill/>
                    </a:lnL>
                    <a:lnR>
                      <a:noFill/>
                    </a:lnR>
                    <a:lnT>
                      <a:noFill/>
                    </a:lnT>
                    <a:lnB>
                      <a:noFill/>
                    </a:lnB>
                  </a:tcPr>
                </a:tc>
                <a:tc rowSpan="2">
                  <a:txBody>
                    <a:bodyPr/>
                    <a:lstStyle/>
                    <a:p>
                      <a:r>
                        <a:rPr lang="cs-CZ">
                          <a:solidFill>
                            <a:srgbClr val="00B050"/>
                          </a:solidFill>
                        </a:rPr>
                        <a:t>3,73</a:t>
                      </a:r>
                    </a:p>
                  </a:txBody>
                  <a:tcPr anchor="ctr">
                    <a:lnL>
                      <a:noFill/>
                    </a:lnL>
                    <a:lnR>
                      <a:noFill/>
                    </a:lnR>
                    <a:lnT>
                      <a:noFill/>
                    </a:lnT>
                    <a:lnB>
                      <a:noFill/>
                    </a:lnB>
                  </a:tcPr>
                </a:tc>
              </a:tr>
              <a:tr h="0">
                <a:tc>
                  <a:txBody>
                    <a:bodyPr/>
                    <a:lstStyle/>
                    <a:p>
                      <a:r>
                        <a:rPr lang="cs-CZ">
                          <a:solidFill>
                            <a:srgbClr val="00B050"/>
                          </a:solidFill>
                        </a:rPr>
                        <a:t>5 000</a:t>
                      </a:r>
                    </a:p>
                  </a:txBody>
                  <a:tcPr anchor="ctr">
                    <a:lnL>
                      <a:noFill/>
                    </a:lnL>
                    <a:lnR>
                      <a:noFill/>
                    </a:lnR>
                    <a:lnT>
                      <a:noFill/>
                    </a:lnT>
                    <a:lnB>
                      <a:noFill/>
                    </a:lnB>
                  </a:tcPr>
                </a:tc>
                <a:tc>
                  <a:txBody>
                    <a:bodyPr/>
                    <a:lstStyle/>
                    <a:p>
                      <a:r>
                        <a:rPr lang="cs-CZ">
                          <a:solidFill>
                            <a:srgbClr val="00B050"/>
                          </a:solidFill>
                        </a:rPr>
                        <a:t>22:20</a:t>
                      </a:r>
                    </a:p>
                  </a:txBody>
                  <a:tcPr anchor="ctr">
                    <a:lnL>
                      <a:noFill/>
                    </a:lnL>
                    <a:lnR>
                      <a:noFill/>
                    </a:lnR>
                    <a:lnT>
                      <a:noFill/>
                    </a:lnT>
                    <a:lnB>
                      <a:noFill/>
                    </a:lnB>
                  </a:tcPr>
                </a:tc>
                <a:tc vMerge="1">
                  <a:txBody>
                    <a:bodyPr/>
                    <a:lstStyle/>
                    <a:p>
                      <a:endParaRPr lang="en-US"/>
                    </a:p>
                  </a:txBody>
                  <a:tcPr/>
                </a:tc>
              </a:tr>
              <a:tr h="0">
                <a:tc>
                  <a:txBody>
                    <a:bodyPr/>
                    <a:lstStyle/>
                    <a:p>
                      <a:r>
                        <a:rPr lang="cs-CZ">
                          <a:solidFill>
                            <a:srgbClr val="00B050"/>
                          </a:solidFill>
                        </a:rPr>
                        <a:t>10 000</a:t>
                      </a:r>
                    </a:p>
                  </a:txBody>
                  <a:tcPr anchor="ctr">
                    <a:lnL>
                      <a:noFill/>
                    </a:lnL>
                    <a:lnR>
                      <a:noFill/>
                    </a:lnR>
                    <a:lnT>
                      <a:noFill/>
                    </a:lnT>
                    <a:lnB>
                      <a:noFill/>
                    </a:lnB>
                  </a:tcPr>
                </a:tc>
                <a:tc>
                  <a:txBody>
                    <a:bodyPr/>
                    <a:lstStyle/>
                    <a:p>
                      <a:r>
                        <a:rPr lang="cs-CZ">
                          <a:solidFill>
                            <a:srgbClr val="00B050"/>
                          </a:solidFill>
                        </a:rPr>
                        <a:t>43:50</a:t>
                      </a:r>
                    </a:p>
                  </a:txBody>
                  <a:tcPr anchor="ctr">
                    <a:lnL>
                      <a:noFill/>
                    </a:lnL>
                    <a:lnR>
                      <a:noFill/>
                    </a:lnR>
                    <a:lnT>
                      <a:noFill/>
                    </a:lnT>
                    <a:lnB>
                      <a:noFill/>
                    </a:lnB>
                  </a:tcPr>
                </a:tc>
                <a:tc rowSpan="2">
                  <a:txBody>
                    <a:bodyPr/>
                    <a:lstStyle/>
                    <a:p>
                      <a:r>
                        <a:rPr lang="cs-CZ">
                          <a:solidFill>
                            <a:srgbClr val="00B050"/>
                          </a:solidFill>
                        </a:rPr>
                        <a:t>3,94</a:t>
                      </a:r>
                    </a:p>
                  </a:txBody>
                  <a:tcPr anchor="ctr">
                    <a:lnL>
                      <a:noFill/>
                    </a:lnL>
                    <a:lnR>
                      <a:noFill/>
                    </a:lnR>
                    <a:lnT>
                      <a:noFill/>
                    </a:lnT>
                    <a:lnB>
                      <a:noFill/>
                    </a:lnB>
                  </a:tcPr>
                </a:tc>
              </a:tr>
              <a:tr h="0">
                <a:tc>
                  <a:txBody>
                    <a:bodyPr/>
                    <a:lstStyle/>
                    <a:p>
                      <a:r>
                        <a:rPr lang="cs-CZ">
                          <a:solidFill>
                            <a:srgbClr val="00B050"/>
                          </a:solidFill>
                        </a:rPr>
                        <a:t>15 000</a:t>
                      </a:r>
                    </a:p>
                  </a:txBody>
                  <a:tcPr anchor="ctr">
                    <a:lnL>
                      <a:noFill/>
                    </a:lnL>
                    <a:lnR>
                      <a:noFill/>
                    </a:lnR>
                    <a:lnT>
                      <a:noFill/>
                    </a:lnT>
                    <a:lnB>
                      <a:noFill/>
                    </a:lnB>
                  </a:tcPr>
                </a:tc>
                <a:tc>
                  <a:txBody>
                    <a:bodyPr/>
                    <a:lstStyle/>
                    <a:p>
                      <a:r>
                        <a:rPr lang="cs-CZ">
                          <a:solidFill>
                            <a:srgbClr val="00B050"/>
                          </a:solidFill>
                        </a:rPr>
                        <a:t>01:05:00</a:t>
                      </a:r>
                    </a:p>
                  </a:txBody>
                  <a:tcPr anchor="ctr">
                    <a:lnL>
                      <a:noFill/>
                    </a:lnL>
                    <a:lnR>
                      <a:noFill/>
                    </a:lnR>
                    <a:lnT>
                      <a:noFill/>
                    </a:lnT>
                    <a:lnB>
                      <a:noFill/>
                    </a:lnB>
                  </a:tcPr>
                </a:tc>
                <a:tc vMerge="1">
                  <a:txBody>
                    <a:bodyPr/>
                    <a:lstStyle/>
                    <a:p>
                      <a:endParaRPr lang="en-US"/>
                    </a:p>
                  </a:txBody>
                  <a:tcPr/>
                </a:tc>
              </a:tr>
              <a:tr h="0">
                <a:tc>
                  <a:txBody>
                    <a:bodyPr/>
                    <a:lstStyle/>
                    <a:p>
                      <a:r>
                        <a:rPr lang="cs-CZ">
                          <a:solidFill>
                            <a:srgbClr val="00B050"/>
                          </a:solidFill>
                        </a:rPr>
                        <a:t>20 000</a:t>
                      </a:r>
                    </a:p>
                  </a:txBody>
                  <a:tcPr anchor="ctr">
                    <a:lnL>
                      <a:noFill/>
                    </a:lnL>
                    <a:lnR>
                      <a:noFill/>
                    </a:lnR>
                    <a:lnT>
                      <a:noFill/>
                    </a:lnT>
                    <a:lnB>
                      <a:noFill/>
                    </a:lnB>
                  </a:tcPr>
                </a:tc>
                <a:tc>
                  <a:txBody>
                    <a:bodyPr/>
                    <a:lstStyle/>
                    <a:p>
                      <a:r>
                        <a:rPr lang="cs-CZ">
                          <a:solidFill>
                            <a:srgbClr val="00B050"/>
                          </a:solidFill>
                        </a:rPr>
                        <a:t>01:25:10</a:t>
                      </a:r>
                    </a:p>
                  </a:txBody>
                  <a:tcPr anchor="ctr">
                    <a:lnL>
                      <a:noFill/>
                    </a:lnL>
                    <a:lnR>
                      <a:noFill/>
                    </a:lnR>
                    <a:lnT>
                      <a:noFill/>
                    </a:lnT>
                    <a:lnB>
                      <a:noFill/>
                    </a:lnB>
                  </a:tcPr>
                </a:tc>
                <a:tc rowSpan="2">
                  <a:txBody>
                    <a:bodyPr/>
                    <a:lstStyle/>
                    <a:p>
                      <a:r>
                        <a:rPr lang="cs-CZ">
                          <a:solidFill>
                            <a:srgbClr val="00B050"/>
                          </a:solidFill>
                        </a:rPr>
                        <a:t>3,90</a:t>
                      </a:r>
                    </a:p>
                  </a:txBody>
                  <a:tcPr anchor="ctr">
                    <a:lnL>
                      <a:noFill/>
                    </a:lnL>
                    <a:lnR>
                      <a:noFill/>
                    </a:lnR>
                    <a:lnT>
                      <a:noFill/>
                    </a:lnT>
                    <a:lnB>
                      <a:noFill/>
                    </a:lnB>
                  </a:tcPr>
                </a:tc>
              </a:tr>
              <a:tr h="0">
                <a:tc>
                  <a:txBody>
                    <a:bodyPr/>
                    <a:lstStyle/>
                    <a:p>
                      <a:r>
                        <a:rPr lang="cs-CZ">
                          <a:solidFill>
                            <a:srgbClr val="00B050"/>
                          </a:solidFill>
                        </a:rPr>
                        <a:t>25 000</a:t>
                      </a:r>
                    </a:p>
                  </a:txBody>
                  <a:tcPr anchor="ctr">
                    <a:lnL>
                      <a:noFill/>
                    </a:lnL>
                    <a:lnR>
                      <a:noFill/>
                    </a:lnR>
                    <a:lnT>
                      <a:noFill/>
                    </a:lnT>
                    <a:lnB>
                      <a:noFill/>
                    </a:lnB>
                  </a:tcPr>
                </a:tc>
                <a:tc>
                  <a:txBody>
                    <a:bodyPr/>
                    <a:lstStyle/>
                    <a:p>
                      <a:r>
                        <a:rPr lang="cs-CZ">
                          <a:solidFill>
                            <a:srgbClr val="00B050"/>
                          </a:solidFill>
                        </a:rPr>
                        <a:t>01:47:30</a:t>
                      </a:r>
                    </a:p>
                  </a:txBody>
                  <a:tcPr anchor="ctr">
                    <a:lnL>
                      <a:noFill/>
                    </a:lnL>
                    <a:lnR>
                      <a:noFill/>
                    </a:lnR>
                    <a:lnT>
                      <a:noFill/>
                    </a:lnT>
                    <a:lnB>
                      <a:noFill/>
                    </a:lnB>
                  </a:tcPr>
                </a:tc>
                <a:tc vMerge="1">
                  <a:txBody>
                    <a:bodyPr/>
                    <a:lstStyle/>
                    <a:p>
                      <a:endParaRPr lang="en-US"/>
                    </a:p>
                  </a:txBody>
                  <a:tcPr/>
                </a:tc>
              </a:tr>
              <a:tr h="0">
                <a:tc>
                  <a:txBody>
                    <a:bodyPr/>
                    <a:lstStyle/>
                    <a:p>
                      <a:r>
                        <a:rPr lang="cs-CZ">
                          <a:solidFill>
                            <a:srgbClr val="00B050"/>
                          </a:solidFill>
                        </a:rPr>
                        <a:t>30 000</a:t>
                      </a:r>
                    </a:p>
                  </a:txBody>
                  <a:tcPr anchor="ctr">
                    <a:lnL>
                      <a:noFill/>
                    </a:lnL>
                    <a:lnR>
                      <a:noFill/>
                    </a:lnR>
                    <a:lnT>
                      <a:noFill/>
                    </a:lnT>
                    <a:lnB>
                      <a:noFill/>
                    </a:lnB>
                  </a:tcPr>
                </a:tc>
                <a:tc>
                  <a:txBody>
                    <a:bodyPr/>
                    <a:lstStyle/>
                    <a:p>
                      <a:r>
                        <a:rPr lang="cs-CZ">
                          <a:solidFill>
                            <a:srgbClr val="00B050"/>
                          </a:solidFill>
                        </a:rPr>
                        <a:t>02:09:00</a:t>
                      </a:r>
                    </a:p>
                  </a:txBody>
                  <a:tcPr anchor="ctr">
                    <a:lnL>
                      <a:noFill/>
                    </a:lnL>
                    <a:lnR>
                      <a:noFill/>
                    </a:lnR>
                    <a:lnT>
                      <a:noFill/>
                    </a:lnT>
                    <a:lnB>
                      <a:noFill/>
                    </a:lnB>
                  </a:tcPr>
                </a:tc>
                <a:tc rowSpan="2">
                  <a:txBody>
                    <a:bodyPr/>
                    <a:lstStyle/>
                    <a:p>
                      <a:r>
                        <a:rPr lang="cs-CZ">
                          <a:solidFill>
                            <a:srgbClr val="00B050"/>
                          </a:solidFill>
                        </a:rPr>
                        <a:t>3,97</a:t>
                      </a:r>
                    </a:p>
                  </a:txBody>
                  <a:tcPr anchor="ctr">
                    <a:lnL>
                      <a:noFill/>
                    </a:lnL>
                    <a:lnR>
                      <a:noFill/>
                    </a:lnR>
                    <a:lnT>
                      <a:noFill/>
                    </a:lnT>
                    <a:lnB>
                      <a:noFill/>
                    </a:lnB>
                  </a:tcPr>
                </a:tc>
              </a:tr>
              <a:tr h="0">
                <a:tc>
                  <a:txBody>
                    <a:bodyPr/>
                    <a:lstStyle/>
                    <a:p>
                      <a:r>
                        <a:rPr lang="cs-CZ">
                          <a:solidFill>
                            <a:srgbClr val="00B050"/>
                          </a:solidFill>
                        </a:rPr>
                        <a:t>35 000</a:t>
                      </a:r>
                    </a:p>
                  </a:txBody>
                  <a:tcPr anchor="ctr">
                    <a:lnL>
                      <a:noFill/>
                    </a:lnL>
                    <a:lnR>
                      <a:noFill/>
                    </a:lnR>
                    <a:lnT>
                      <a:noFill/>
                    </a:lnT>
                    <a:lnB>
                      <a:noFill/>
                    </a:lnB>
                  </a:tcPr>
                </a:tc>
                <a:tc>
                  <a:txBody>
                    <a:bodyPr/>
                    <a:lstStyle/>
                    <a:p>
                      <a:r>
                        <a:rPr lang="cs-CZ">
                          <a:solidFill>
                            <a:srgbClr val="00B050"/>
                          </a:solidFill>
                        </a:rPr>
                        <a:t>02:30:00</a:t>
                      </a:r>
                    </a:p>
                  </a:txBody>
                  <a:tcPr anchor="ctr">
                    <a:lnL>
                      <a:noFill/>
                    </a:lnL>
                    <a:lnR>
                      <a:noFill/>
                    </a:lnR>
                    <a:lnT>
                      <a:noFill/>
                    </a:lnT>
                    <a:lnB>
                      <a:noFill/>
                    </a:lnB>
                  </a:tcPr>
                </a:tc>
                <a:tc vMerge="1">
                  <a:txBody>
                    <a:bodyPr/>
                    <a:lstStyle/>
                    <a:p>
                      <a:endParaRPr lang="en-US"/>
                    </a:p>
                  </a:txBody>
                  <a:tcPr/>
                </a:tc>
              </a:tr>
              <a:tr h="0">
                <a:tc>
                  <a:txBody>
                    <a:bodyPr/>
                    <a:lstStyle/>
                    <a:p>
                      <a:r>
                        <a:rPr lang="cs-CZ">
                          <a:solidFill>
                            <a:srgbClr val="00B050"/>
                          </a:solidFill>
                        </a:rPr>
                        <a:t>40 000</a:t>
                      </a:r>
                    </a:p>
                  </a:txBody>
                  <a:tcPr anchor="ctr">
                    <a:lnL>
                      <a:noFill/>
                    </a:lnL>
                    <a:lnR>
                      <a:noFill/>
                    </a:lnR>
                    <a:lnT>
                      <a:noFill/>
                    </a:lnT>
                    <a:lnB>
                      <a:noFill/>
                    </a:lnB>
                  </a:tcPr>
                </a:tc>
                <a:tc>
                  <a:txBody>
                    <a:bodyPr/>
                    <a:lstStyle/>
                    <a:p>
                      <a:r>
                        <a:rPr lang="cs-CZ">
                          <a:solidFill>
                            <a:srgbClr val="00B050"/>
                          </a:solidFill>
                        </a:rPr>
                        <a:t>02:51:30</a:t>
                      </a:r>
                    </a:p>
                  </a:txBody>
                  <a:tcPr anchor="ctr">
                    <a:lnL>
                      <a:noFill/>
                    </a:lnL>
                    <a:lnR>
                      <a:noFill/>
                    </a:lnR>
                    <a:lnT>
                      <a:noFill/>
                    </a:lnT>
                    <a:lnB>
                      <a:noFill/>
                    </a:lnB>
                  </a:tcPr>
                </a:tc>
                <a:tc rowSpan="2">
                  <a:txBody>
                    <a:bodyPr/>
                    <a:lstStyle/>
                    <a:p>
                      <a:r>
                        <a:rPr lang="cs-CZ">
                          <a:solidFill>
                            <a:srgbClr val="00B050"/>
                          </a:solidFill>
                        </a:rPr>
                        <a:t>4,17</a:t>
                      </a:r>
                    </a:p>
                  </a:txBody>
                  <a:tcPr anchor="ctr">
                    <a:lnL>
                      <a:noFill/>
                    </a:lnL>
                    <a:lnR>
                      <a:noFill/>
                    </a:lnR>
                    <a:lnT>
                      <a:noFill/>
                    </a:lnT>
                    <a:lnB>
                      <a:noFill/>
                    </a:lnB>
                  </a:tcPr>
                </a:tc>
              </a:tr>
              <a:tr h="0">
                <a:tc>
                  <a:txBody>
                    <a:bodyPr/>
                    <a:lstStyle/>
                    <a:p>
                      <a:r>
                        <a:rPr lang="cs-CZ">
                          <a:solidFill>
                            <a:srgbClr val="00B050"/>
                          </a:solidFill>
                        </a:rPr>
                        <a:t>42 125</a:t>
                      </a:r>
                    </a:p>
                  </a:txBody>
                  <a:tcPr anchor="ctr">
                    <a:lnL>
                      <a:noFill/>
                    </a:lnL>
                    <a:lnR>
                      <a:noFill/>
                    </a:lnR>
                    <a:lnT>
                      <a:noFill/>
                    </a:lnT>
                    <a:lnB>
                      <a:noFill/>
                    </a:lnB>
                  </a:tcPr>
                </a:tc>
                <a:tc>
                  <a:txBody>
                    <a:bodyPr/>
                    <a:lstStyle/>
                    <a:p>
                      <a:r>
                        <a:rPr lang="cs-CZ" dirty="0">
                          <a:solidFill>
                            <a:srgbClr val="00B050"/>
                          </a:solidFill>
                        </a:rPr>
                        <a:t>03:00</a:t>
                      </a:r>
                    </a:p>
                  </a:txBody>
                  <a:tcPr anchor="ctr">
                    <a:lnL>
                      <a:noFill/>
                    </a:lnL>
                    <a:lnR>
                      <a:noFill/>
                    </a:lnR>
                    <a:lnT>
                      <a:noFill/>
                    </a:lnT>
                    <a:lnB>
                      <a:noFill/>
                    </a:lnB>
                  </a:tcPr>
                </a:tc>
                <a:tc vMerge="1">
                  <a:txBody>
                    <a:bodyPr/>
                    <a:lstStyle/>
                    <a:p>
                      <a:endParaRPr lang="en-US"/>
                    </a:p>
                  </a:txBody>
                  <a:tcPr/>
                </a:tc>
              </a:tr>
            </a:tbl>
          </a:graphicData>
        </a:graphic>
      </p:graphicFrame>
    </p:spTree>
    <p:extLst>
      <p:ext uri="{BB962C8B-B14F-4D97-AF65-F5344CB8AC3E}">
        <p14:creationId xmlns:p14="http://schemas.microsoft.com/office/powerpoint/2010/main" val="2372421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Instantaneous</a:t>
            </a:r>
            <a:r>
              <a:rPr lang="cs-CZ" b="1" dirty="0"/>
              <a:t> </a:t>
            </a:r>
            <a:r>
              <a:rPr lang="cs-CZ" b="1" dirty="0" err="1"/>
              <a:t>velocity</a:t>
            </a:r>
            <a:endParaRPr lang="en-US" dirty="0"/>
          </a:p>
        </p:txBody>
      </p:sp>
      <p:sp>
        <p:nvSpPr>
          <p:cNvPr id="3" name="Zástupný symbol pro obsah 2"/>
          <p:cNvSpPr>
            <a:spLocks noGrp="1"/>
          </p:cNvSpPr>
          <p:nvPr>
            <p:ph idx="1"/>
          </p:nvPr>
        </p:nvSpPr>
        <p:spPr>
          <a:xfrm>
            <a:off x="755576" y="1484784"/>
            <a:ext cx="7571184" cy="1036711"/>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ctr"/>
            <a:r>
              <a:rPr lang="en-US" b="1" dirty="0"/>
              <a:t>Instantaneous velocity is the velocity of a moving object at a particular instant of time. It is the velocity attained by the object in a very short period of time (approaching zero).</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661160"/>
            <a:ext cx="2016224"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Přímá spojnice se šipkou 4"/>
          <p:cNvCxnSpPr/>
          <p:nvPr/>
        </p:nvCxnSpPr>
        <p:spPr>
          <a:xfrm flipV="1">
            <a:off x="2631231" y="3501008"/>
            <a:ext cx="504056" cy="73379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Objekt 7"/>
          <p:cNvGraphicFramePr>
            <a:graphicFrameLocks noChangeAspect="1"/>
          </p:cNvGraphicFramePr>
          <p:nvPr>
            <p:extLst>
              <p:ext uri="{D42A27DB-BD31-4B8C-83A1-F6EECF244321}">
                <p14:modId xmlns:p14="http://schemas.microsoft.com/office/powerpoint/2010/main" val="1678040954"/>
              </p:ext>
            </p:extLst>
          </p:nvPr>
        </p:nvGraphicFramePr>
        <p:xfrm>
          <a:off x="3203848" y="3012445"/>
          <a:ext cx="258651" cy="488563"/>
        </p:xfrm>
        <a:graphic>
          <a:graphicData uri="http://schemas.openxmlformats.org/presentationml/2006/ole">
            <mc:AlternateContent xmlns:mc="http://schemas.openxmlformats.org/markup-compatibility/2006">
              <mc:Choice xmlns:v="urn:schemas-microsoft-com:vml" Requires="v">
                <p:oleObj spid="_x0000_s2051" name="Equation" r:id="rId4" imgW="114120" imgH="215640" progId="Equation.DSMT4">
                  <p:embed/>
                </p:oleObj>
              </mc:Choice>
              <mc:Fallback>
                <p:oleObj name="Equation" r:id="rId4" imgW="114120" imgH="215640" progId="Equation.DSMT4">
                  <p:embed/>
                  <p:pic>
                    <p:nvPicPr>
                      <p:cNvPr id="0" name=""/>
                      <p:cNvPicPr/>
                      <p:nvPr/>
                    </p:nvPicPr>
                    <p:blipFill>
                      <a:blip r:embed="rId5"/>
                      <a:stretch>
                        <a:fillRect/>
                      </a:stretch>
                    </p:blipFill>
                    <p:spPr>
                      <a:xfrm>
                        <a:off x="3203848" y="3012445"/>
                        <a:ext cx="258651" cy="488563"/>
                      </a:xfrm>
                      <a:prstGeom prst="rect">
                        <a:avLst/>
                      </a:prstGeom>
                      <a:ln>
                        <a:solidFill>
                          <a:srgbClr val="FF0000"/>
                        </a:solidFill>
                      </a:ln>
                    </p:spPr>
                  </p:pic>
                </p:oleObj>
              </mc:Fallback>
            </mc:AlternateContent>
          </a:graphicData>
        </a:graphic>
      </p:graphicFrame>
      <p:sp>
        <p:nvSpPr>
          <p:cNvPr id="10" name="Obdélník 9"/>
          <p:cNvSpPr/>
          <p:nvPr/>
        </p:nvSpPr>
        <p:spPr>
          <a:xfrm>
            <a:off x="4355976" y="3059668"/>
            <a:ext cx="2964273" cy="369332"/>
          </a:xfrm>
          <a:prstGeom prst="rect">
            <a:avLst/>
          </a:prstGeom>
        </p:spPr>
        <p:txBody>
          <a:bodyPr wrap="none">
            <a:spAutoFit/>
          </a:bodyPr>
          <a:lstStyle/>
          <a:p>
            <a:r>
              <a:rPr lang="en-US" dirty="0" smtClean="0"/>
              <a:t>For example </a:t>
            </a:r>
            <a:r>
              <a:rPr lang="cs-CZ" dirty="0" smtClean="0"/>
              <a:t>- </a:t>
            </a:r>
            <a:r>
              <a:rPr lang="en-US" dirty="0" smtClean="0"/>
              <a:t>release </a:t>
            </a:r>
            <a:r>
              <a:rPr lang="en-US" dirty="0"/>
              <a:t>velocity</a:t>
            </a:r>
          </a:p>
        </p:txBody>
      </p:sp>
      <p:sp>
        <p:nvSpPr>
          <p:cNvPr id="11" name="TextovéPole 10"/>
          <p:cNvSpPr txBox="1"/>
          <p:nvPr/>
        </p:nvSpPr>
        <p:spPr>
          <a:xfrm>
            <a:off x="4211960" y="4581128"/>
            <a:ext cx="4104456" cy="369332"/>
          </a:xfrm>
          <a:prstGeom prst="rect">
            <a:avLst/>
          </a:prstGeom>
          <a:noFill/>
        </p:spPr>
        <p:txBody>
          <a:bodyPr wrap="square" rtlCol="0">
            <a:spAutoFit/>
          </a:bodyPr>
          <a:lstStyle/>
          <a:p>
            <a:r>
              <a:rPr lang="en-US" dirty="0" smtClean="0"/>
              <a:t>Instantaneous velocity is vector quantity</a:t>
            </a:r>
            <a:endParaRPr lang="en-US" dirty="0"/>
          </a:p>
        </p:txBody>
      </p:sp>
    </p:spTree>
    <p:extLst>
      <p:ext uri="{BB962C8B-B14F-4D97-AF65-F5344CB8AC3E}">
        <p14:creationId xmlns:p14="http://schemas.microsoft.com/office/powerpoint/2010/main" val="281713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Autofit/>
          </a:bodyPr>
          <a:lstStyle/>
          <a:p>
            <a:r>
              <a:rPr lang="en-GB" sz="1200" dirty="0"/>
              <a:t>Mean and standard deviation </a:t>
            </a:r>
            <a:r>
              <a:rPr lang="en-GB" sz="1200" dirty="0" smtClean="0"/>
              <a:t>of </a:t>
            </a:r>
            <a:r>
              <a:rPr lang="en-GB" sz="1200" dirty="0"/>
              <a:t>the kicking </a:t>
            </a:r>
            <a:r>
              <a:rPr lang="cs-CZ" sz="1200" dirty="0" err="1" smtClean="0"/>
              <a:t>toe</a:t>
            </a:r>
            <a:r>
              <a:rPr lang="en-GB" sz="1200" dirty="0" smtClean="0"/>
              <a:t>’s velocity (</a:t>
            </a:r>
            <a:r>
              <a:rPr lang="en-GB" sz="1200" i="1" dirty="0"/>
              <a:t>n</a:t>
            </a:r>
            <a:r>
              <a:rPr lang="en-GB" sz="1200" dirty="0"/>
              <a:t> = 9): </a:t>
            </a:r>
            <a:r>
              <a:rPr lang="en-GB" sz="1200" dirty="0" smtClean="0"/>
              <a:t>The </a:t>
            </a:r>
            <a:r>
              <a:rPr lang="en-GB" sz="1200" dirty="0"/>
              <a:t>solid, dashed, and dotted lines represent the mean for kicks when starting from the 0°, 45°, and 90° stance positions, respectively. The solid area represents the standard deviation from the 45° curve.</a:t>
            </a:r>
            <a:r>
              <a:rPr lang="cs-CZ" sz="1200" dirty="0"/>
              <a:t/>
            </a:r>
            <a:br>
              <a:rPr lang="cs-CZ" sz="1200" dirty="0"/>
            </a:br>
            <a:endParaRPr lang="en-US" sz="12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753" y="908720"/>
            <a:ext cx="363887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6632" y="903046"/>
            <a:ext cx="3440730" cy="2029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761" y="2916045"/>
            <a:ext cx="3494854" cy="1880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52280" y="2708920"/>
            <a:ext cx="327107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59832" y="4796746"/>
            <a:ext cx="2527125" cy="1904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ovéPole 4"/>
          <p:cNvSpPr txBox="1"/>
          <p:nvPr/>
        </p:nvSpPr>
        <p:spPr>
          <a:xfrm>
            <a:off x="5364088" y="3068960"/>
            <a:ext cx="1368152" cy="369332"/>
          </a:xfrm>
          <a:prstGeom prst="rect">
            <a:avLst/>
          </a:prstGeom>
          <a:noFill/>
        </p:spPr>
        <p:txBody>
          <a:bodyPr wrap="square" rtlCol="0">
            <a:spAutoFit/>
          </a:bodyPr>
          <a:lstStyle/>
          <a:p>
            <a:r>
              <a:rPr lang="cs-CZ" dirty="0" smtClean="0"/>
              <a:t>Magnitude</a:t>
            </a:r>
            <a:endParaRPr lang="en-US" dirty="0"/>
          </a:p>
        </p:txBody>
      </p:sp>
    </p:spTree>
    <p:extLst>
      <p:ext uri="{BB962C8B-B14F-4D97-AF65-F5344CB8AC3E}">
        <p14:creationId xmlns:p14="http://schemas.microsoft.com/office/powerpoint/2010/main" val="389703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Displacement</a:t>
            </a:r>
            <a:r>
              <a:rPr lang="cs-CZ" b="1" dirty="0"/>
              <a:t> </a:t>
            </a:r>
            <a:r>
              <a:rPr lang="cs-CZ" b="1" dirty="0" err="1"/>
              <a:t>Velocity</a:t>
            </a:r>
            <a:endParaRPr lang="cs-CZ" b="1" dirty="0"/>
          </a:p>
        </p:txBody>
      </p:sp>
      <p:sp>
        <p:nvSpPr>
          <p:cNvPr id="3" name="Zástupný symbol pro obsah 2"/>
          <p:cNvSpPr>
            <a:spLocks noGrp="1"/>
          </p:cNvSpPr>
          <p:nvPr>
            <p:ph idx="1"/>
          </p:nvPr>
        </p:nvSpPr>
        <p:spPr>
          <a:xfrm>
            <a:off x="457200" y="1600201"/>
            <a:ext cx="8229600" cy="1108720"/>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cs-CZ" dirty="0" smtClean="0"/>
              <a:t>T</a:t>
            </a:r>
            <a:r>
              <a:rPr lang="en-US" dirty="0" smtClean="0"/>
              <a:t>he </a:t>
            </a:r>
            <a:r>
              <a:rPr lang="en-US" dirty="0"/>
              <a:t>displacement divided by the length of the time interval</a:t>
            </a:r>
          </a:p>
        </p:txBody>
      </p:sp>
      <p:sp>
        <p:nvSpPr>
          <p:cNvPr id="4" name="Obdélník 3"/>
          <p:cNvSpPr/>
          <p:nvPr/>
        </p:nvSpPr>
        <p:spPr>
          <a:xfrm>
            <a:off x="2372301" y="2996952"/>
            <a:ext cx="4572000" cy="1477328"/>
          </a:xfrm>
          <a:prstGeom prst="rect">
            <a:avLst/>
          </a:prstGeom>
        </p:spPr>
        <p:txBody>
          <a:bodyPr>
            <a:spAutoFit/>
          </a:bodyPr>
          <a:lstStyle/>
          <a:p>
            <a:r>
              <a:rPr lang="cs-CZ" dirty="0" smtClean="0"/>
              <a:t>I</a:t>
            </a:r>
            <a:r>
              <a:rPr lang="en-US" dirty="0" smtClean="0"/>
              <a:t>n </a:t>
            </a:r>
            <a:r>
              <a:rPr lang="en-US" dirty="0"/>
              <a:t>downhill skiing, for example, we are not that interested in mean speed but rather in displacement velocity, i.e. how fast skiers moved from start to finish, regardless the actual speed of going around gate poles</a:t>
            </a:r>
          </a:p>
        </p:txBody>
      </p:sp>
      <p:pic>
        <p:nvPicPr>
          <p:cNvPr id="2050" name="Picture 2" descr="https://encrypted-tbn2.google.com/images?q=tbn:ANd9GcTs8EG9O3mIud540zYdhdBYsuisDHSZwCB1mewtQuiAfW2c9Eg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709" y="4638226"/>
            <a:ext cx="2953741" cy="198353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i.ytimg.com/vi/ECWF8dI0T2o/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4638226"/>
            <a:ext cx="2660831" cy="1995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943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Importance</a:t>
            </a:r>
            <a:r>
              <a:rPr lang="cs-CZ" b="1" dirty="0"/>
              <a:t> </a:t>
            </a:r>
            <a:r>
              <a:rPr lang="cs-CZ" b="1" dirty="0" err="1"/>
              <a:t>of</a:t>
            </a:r>
            <a:r>
              <a:rPr lang="cs-CZ" b="1" dirty="0"/>
              <a:t> Speed</a:t>
            </a:r>
          </a:p>
        </p:txBody>
      </p:sp>
      <p:sp>
        <p:nvSpPr>
          <p:cNvPr id="3" name="Zástupný symbol pro obsah 2"/>
          <p:cNvSpPr>
            <a:spLocks noGrp="1"/>
          </p:cNvSpPr>
          <p:nvPr>
            <p:ph idx="1"/>
          </p:nvPr>
        </p:nvSpPr>
        <p:spPr>
          <a:xfrm>
            <a:off x="457200" y="1600201"/>
            <a:ext cx="8229600" cy="1108720"/>
          </a:xfrm>
        </p:spPr>
        <p:txBody>
          <a:bodyPr>
            <a:normAutofit fontScale="47500" lnSpcReduction="20000"/>
          </a:bodyPr>
          <a:lstStyle/>
          <a:p>
            <a:pPr marL="0" indent="0">
              <a:buNone/>
            </a:pPr>
            <a:r>
              <a:rPr lang="en-US" dirty="0"/>
              <a:t>There are many sport events in which the winner is the competitor with the highest mean speed. </a:t>
            </a:r>
            <a:endParaRPr lang="cs-CZ" dirty="0" smtClean="0"/>
          </a:p>
          <a:p>
            <a:pPr marL="0" indent="0">
              <a:buNone/>
            </a:pPr>
            <a:endParaRPr lang="cs-CZ" dirty="0"/>
          </a:p>
          <a:p>
            <a:pPr marL="0" indent="0">
              <a:buNone/>
            </a:pPr>
            <a:r>
              <a:rPr lang="en-US" dirty="0" smtClean="0"/>
              <a:t>Speed </a:t>
            </a:r>
            <a:r>
              <a:rPr lang="en-US" dirty="0"/>
              <a:t>is also important in sport events where it is only one of the factors influencing the overall performance.</a:t>
            </a:r>
          </a:p>
        </p:txBody>
      </p:sp>
      <p:sp>
        <p:nvSpPr>
          <p:cNvPr id="4" name="Obdélník 3"/>
          <p:cNvSpPr/>
          <p:nvPr/>
        </p:nvSpPr>
        <p:spPr>
          <a:xfrm>
            <a:off x="1235957" y="3501008"/>
            <a:ext cx="7056784" cy="203132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dirty="0"/>
              <a:t>Let us have a look at tennis serve. After a good serve the ball flies with the speed of 100 - 200 km/h and it is really difficult to come up with an equally good return. Why? The faster the ball flies the less time the opponent has to move. For example Ivan </a:t>
            </a:r>
            <a:r>
              <a:rPr lang="en-US" dirty="0" err="1"/>
              <a:t>Karlovič</a:t>
            </a:r>
            <a:r>
              <a:rPr lang="en-US" dirty="0"/>
              <a:t> is able to serve with the record speed of 251 km/h (70 </a:t>
            </a:r>
            <a:r>
              <a:rPr lang="en-US" dirty="0" smtClean="0"/>
              <a:t>m/s). </a:t>
            </a:r>
            <a:r>
              <a:rPr lang="en-US" dirty="0"/>
              <a:t>The distance between the opponents is about 24 m. How much time does the opponent have to react to Ivan </a:t>
            </a:r>
            <a:r>
              <a:rPr lang="en-US" dirty="0" err="1"/>
              <a:t>Karlovič</a:t>
            </a:r>
            <a:r>
              <a:rPr lang="en-US" dirty="0"/>
              <a:t>’ serve?</a:t>
            </a:r>
          </a:p>
        </p:txBody>
      </p:sp>
    </p:spTree>
    <p:extLst>
      <p:ext uri="{BB962C8B-B14F-4D97-AF65-F5344CB8AC3E}">
        <p14:creationId xmlns:p14="http://schemas.microsoft.com/office/powerpoint/2010/main" val="2902356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922278" y="1993627"/>
            <a:ext cx="7344816" cy="923330"/>
          </a:xfrm>
          <a:prstGeom prst="rect">
            <a:avLst/>
          </a:prstGeom>
        </p:spPr>
        <p:txBody>
          <a:bodyPr wrap="square">
            <a:spAutoFit/>
          </a:bodyPr>
          <a:lstStyle/>
          <a:p>
            <a:r>
              <a:rPr lang="en-US" dirty="0"/>
              <a:t>The opponent has only about 0.3 second for a motor task of precisely returning the ball. We can see that in tennis the speed of the ball determines the time players have to manage a stroke or to move to a desired position. </a:t>
            </a:r>
          </a:p>
        </p:txBody>
      </p:sp>
      <p:sp>
        <p:nvSpPr>
          <p:cNvPr id="5" name="Obdélník 4"/>
          <p:cNvSpPr/>
          <p:nvPr/>
        </p:nvSpPr>
        <p:spPr>
          <a:xfrm>
            <a:off x="1425010" y="3501008"/>
            <a:ext cx="6408712" cy="2862322"/>
          </a:xfrm>
          <a:prstGeom prst="rect">
            <a:avLst/>
          </a:prstGeom>
        </p:spPr>
        <p:txBody>
          <a:bodyPr wrap="square">
            <a:spAutoFit/>
          </a:bodyPr>
          <a:lstStyle/>
          <a:p>
            <a:r>
              <a:rPr lang="en-US" dirty="0"/>
              <a:t>In the same way in sports such as football, </a:t>
            </a:r>
            <a:r>
              <a:rPr lang="en-US" dirty="0" err="1"/>
              <a:t>floorball</a:t>
            </a:r>
            <a:r>
              <a:rPr lang="en-US" dirty="0"/>
              <a:t>, hockey, and handball the speed of a flying projectile is important for goal keepers because it determines the amount of time they have to catch it</a:t>
            </a:r>
            <a:r>
              <a:rPr lang="en-US" dirty="0" smtClean="0"/>
              <a:t>.</a:t>
            </a:r>
            <a:endParaRPr lang="cs-CZ" dirty="0" smtClean="0"/>
          </a:p>
          <a:p>
            <a:endParaRPr lang="en-US" dirty="0"/>
          </a:p>
          <a:p>
            <a:r>
              <a:rPr lang="en-US" dirty="0"/>
              <a:t>Speed is also a positive factor of performance in long jump, triple jump, high jump, and ski jumping. </a:t>
            </a:r>
            <a:endParaRPr lang="cs-CZ" dirty="0" smtClean="0"/>
          </a:p>
          <a:p>
            <a:endParaRPr lang="cs-CZ" dirty="0"/>
          </a:p>
          <a:p>
            <a:r>
              <a:rPr lang="en-US" dirty="0" smtClean="0"/>
              <a:t>Gymnasts </a:t>
            </a:r>
            <a:r>
              <a:rPr lang="en-US" dirty="0"/>
              <a:t>need high speed in vault so that they can manage the given number of rotations.</a:t>
            </a:r>
          </a:p>
        </p:txBody>
      </p:sp>
      <p:sp>
        <p:nvSpPr>
          <p:cNvPr id="2" name="Obdélník 1"/>
          <p:cNvSpPr/>
          <p:nvPr/>
        </p:nvSpPr>
        <p:spPr>
          <a:xfrm>
            <a:off x="2195736" y="908720"/>
            <a:ext cx="4572000" cy="646331"/>
          </a:xfrm>
          <a:prstGeom prst="rect">
            <a:avLst/>
          </a:prstGeom>
        </p:spPr>
        <p:txBody>
          <a:bodyPr>
            <a:spAutoFit/>
          </a:bodyPr>
          <a:lstStyle/>
          <a:p>
            <a:r>
              <a:rPr lang="en-US" i="1" dirty="0"/>
              <a:t>time = displacement / speed</a:t>
            </a:r>
            <a:br>
              <a:rPr lang="en-US" i="1" dirty="0"/>
            </a:br>
            <a:r>
              <a:rPr lang="en-US" i="1" dirty="0"/>
              <a:t>time = 0.34 s</a:t>
            </a:r>
            <a:endParaRPr lang="en-US" dirty="0"/>
          </a:p>
        </p:txBody>
      </p:sp>
    </p:spTree>
    <p:extLst>
      <p:ext uri="{BB962C8B-B14F-4D97-AF65-F5344CB8AC3E}">
        <p14:creationId xmlns:p14="http://schemas.microsoft.com/office/powerpoint/2010/main" val="141962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486</Words>
  <Application>Microsoft Office PowerPoint</Application>
  <PresentationFormat>Předvádění na obrazovce (4:3)</PresentationFormat>
  <Paragraphs>66</Paragraphs>
  <Slides>10</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10</vt:i4>
      </vt:variant>
    </vt:vector>
  </HeadingPairs>
  <TitlesOfParts>
    <vt:vector size="12" baseType="lpstr">
      <vt:lpstr>Motiv systému Office</vt:lpstr>
      <vt:lpstr>MathType 5.0 Equation</vt:lpstr>
      <vt:lpstr>Biomechanics 5</vt:lpstr>
      <vt:lpstr>Velocity</vt:lpstr>
      <vt:lpstr>Mean Speed</vt:lpstr>
      <vt:lpstr>Prezentace aplikace PowerPoint</vt:lpstr>
      <vt:lpstr>Instantaneous velocity</vt:lpstr>
      <vt:lpstr>Mean and standard deviation of the kicking toe’s velocity (n = 9): The solid, dashed, and dotted lines represent the mean for kicks when starting from the 0°, 45°, and 90° stance positions, respectively. The solid area represents the standard deviation from the 45° curve. </vt:lpstr>
      <vt:lpstr>Displacement Velocity</vt:lpstr>
      <vt:lpstr>Importance of Speed</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10</cp:revision>
  <dcterms:modified xsi:type="dcterms:W3CDTF">2012-08-29T07:32:12Z</dcterms:modified>
</cp:coreProperties>
</file>