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80" r:id="rId3"/>
    <p:sldId id="275" r:id="rId4"/>
    <p:sldId id="276" r:id="rId5"/>
    <p:sldId id="281" r:id="rId6"/>
    <p:sldId id="277" r:id="rId7"/>
    <p:sldId id="283" r:id="rId8"/>
    <p:sldId id="278" r:id="rId9"/>
    <p:sldId id="279" r:id="rId10"/>
    <p:sldId id="282" r:id="rId11"/>
    <p:sldId id="274"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97B46-57C4-40E3-8C48-3CDCE6DC5BBA}" type="datetimeFigureOut">
              <a:rPr lang="en-US" smtClean="0"/>
              <a:pPr/>
              <a:t>8/31/2012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A43B7-F3A1-47FD-9C63-89865ED613E7}" type="slidenum">
              <a:rPr lang="en-US" smtClean="0"/>
              <a:pPr/>
              <a:t>‹#›</a:t>
            </a:fld>
            <a:endParaRPr lang="en-US"/>
          </a:p>
        </p:txBody>
      </p:sp>
    </p:spTree>
    <p:extLst>
      <p:ext uri="{BB962C8B-B14F-4D97-AF65-F5344CB8AC3E}">
        <p14:creationId xmlns:p14="http://schemas.microsoft.com/office/powerpoint/2010/main" val="1658412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9290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96840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27453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5265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10355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021579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pPr/>
              <a:t>31.8.2012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69453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pPr/>
              <a:t>31.8.2012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51489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31.8.2012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01266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1673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3893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a:p>
        </p:txBody>
      </p:sp>
    </p:spTree>
    <p:extLst>
      <p:ext uri="{BB962C8B-B14F-4D97-AF65-F5344CB8AC3E}">
        <p14:creationId xmlns:p14="http://schemas.microsoft.com/office/powerpoint/2010/main" val="3217708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908720"/>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smtClean="0"/>
              <a:t>Biomechanics</a:t>
            </a:r>
            <a:r>
              <a:rPr lang="cs-CZ" dirty="0" smtClean="0"/>
              <a:t> 9</a:t>
            </a:r>
            <a:endParaRPr lang="cs-CZ" dirty="0"/>
          </a:p>
        </p:txBody>
      </p:sp>
      <p:sp>
        <p:nvSpPr>
          <p:cNvPr id="3" name="Podnadpis 2"/>
          <p:cNvSpPr>
            <a:spLocks noGrp="1"/>
          </p:cNvSpPr>
          <p:nvPr>
            <p:ph type="subTitle" idx="1"/>
          </p:nvPr>
        </p:nvSpPr>
        <p:spPr>
          <a:xfrm>
            <a:off x="884201" y="2852936"/>
            <a:ext cx="5720680" cy="648072"/>
          </a:xfrm>
        </p:spPr>
        <p:style>
          <a:lnRef idx="2">
            <a:schemeClr val="accent3"/>
          </a:lnRef>
          <a:fillRef idx="1">
            <a:schemeClr val="lt1"/>
          </a:fillRef>
          <a:effectRef idx="0">
            <a:schemeClr val="accent3"/>
          </a:effectRef>
          <a:fontRef idx="minor">
            <a:schemeClr val="dk1"/>
          </a:fontRef>
        </p:style>
        <p:txBody>
          <a:bodyPr/>
          <a:lstStyle/>
          <a:p>
            <a:r>
              <a:rPr lang="cs-CZ" b="1" dirty="0" err="1" smtClean="0"/>
              <a:t>Kinetics</a:t>
            </a:r>
            <a:r>
              <a:rPr lang="cs-CZ" b="1" dirty="0" smtClean="0"/>
              <a:t> 2</a:t>
            </a:r>
            <a:endParaRPr lang="en-US" b="1"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
        <p:nvSpPr>
          <p:cNvPr id="7" name="TextovéPole 6"/>
          <p:cNvSpPr txBox="1"/>
          <p:nvPr/>
        </p:nvSpPr>
        <p:spPr>
          <a:xfrm>
            <a:off x="2627784" y="4170043"/>
            <a:ext cx="2520280" cy="369332"/>
          </a:xfrm>
          <a:prstGeom prst="rect">
            <a:avLst/>
          </a:prstGeom>
          <a:noFill/>
        </p:spPr>
        <p:txBody>
          <a:bodyPr wrap="square" rtlCol="0">
            <a:spAutoFit/>
          </a:bodyPr>
          <a:lstStyle/>
          <a:p>
            <a:r>
              <a:rPr lang="cs-CZ" dirty="0" smtClean="0"/>
              <a:t>Daniel </a:t>
            </a:r>
            <a:r>
              <a:rPr lang="cs-CZ" dirty="0" err="1" smtClean="0"/>
              <a:t>Jandačka</a:t>
            </a:r>
            <a:r>
              <a:rPr lang="cs-CZ" dirty="0" smtClean="0"/>
              <a:t>, PhD.</a:t>
            </a:r>
            <a:endParaRPr lang="en-US" dirty="0"/>
          </a:p>
        </p:txBody>
      </p:sp>
    </p:spTree>
    <p:extLst>
      <p:ext uri="{BB962C8B-B14F-4D97-AF65-F5344CB8AC3E}">
        <p14:creationId xmlns:p14="http://schemas.microsoft.com/office/powerpoint/2010/main" val="1300872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Tíhová síla</a:t>
            </a:r>
            <a:endParaRPr lang="en-US" dirty="0"/>
          </a:p>
        </p:txBody>
      </p:sp>
      <p:sp>
        <p:nvSpPr>
          <p:cNvPr id="4" name="TextovéPole 3"/>
          <p:cNvSpPr txBox="1"/>
          <p:nvPr/>
        </p:nvSpPr>
        <p:spPr>
          <a:xfrm>
            <a:off x="1115616" y="2276872"/>
            <a:ext cx="6912768"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sz="2800" dirty="0" smtClean="0"/>
              <a:t>Tíhová síla působící na těleso může být matematicky vyjádřena takto:</a:t>
            </a:r>
            <a:endParaRPr lang="en-US" sz="2800" dirty="0"/>
          </a:p>
        </p:txBody>
      </p:sp>
      <p:sp>
        <p:nvSpPr>
          <p:cNvPr id="5" name="TextovéPole 4"/>
          <p:cNvSpPr txBox="1"/>
          <p:nvPr/>
        </p:nvSpPr>
        <p:spPr>
          <a:xfrm>
            <a:off x="2987824" y="3789040"/>
            <a:ext cx="2664296" cy="1015663"/>
          </a:xfrm>
          <a:prstGeom prst="rect">
            <a:avLst/>
          </a:prstGeom>
          <a:noFill/>
        </p:spPr>
        <p:txBody>
          <a:bodyPr wrap="square" rtlCol="0">
            <a:spAutoFit/>
          </a:bodyPr>
          <a:lstStyle/>
          <a:p>
            <a:r>
              <a:rPr lang="cs-CZ" sz="6000" i="1" dirty="0" err="1" smtClean="0"/>
              <a:t>F</a:t>
            </a:r>
            <a:r>
              <a:rPr lang="cs-CZ" sz="6000" dirty="0" err="1" smtClean="0"/>
              <a:t>g</a:t>
            </a:r>
            <a:r>
              <a:rPr lang="cs-CZ" sz="6000" dirty="0" smtClean="0"/>
              <a:t> = </a:t>
            </a:r>
            <a:r>
              <a:rPr lang="cs-CZ" sz="6000" i="1" dirty="0" smtClean="0"/>
              <a:t>mg</a:t>
            </a:r>
            <a:endParaRPr lang="en-US" sz="6000" i="1" dirty="0"/>
          </a:p>
        </p:txBody>
      </p:sp>
    </p:spTree>
    <p:extLst>
      <p:ext uri="{BB962C8B-B14F-4D97-AF65-F5344CB8AC3E}">
        <p14:creationId xmlns:p14="http://schemas.microsoft.com/office/powerpoint/2010/main" val="377384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2564904"/>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a:t>Thank you for your attention</a:t>
            </a:r>
            <a:endParaRPr lang="cs-CZ"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Tree>
    <p:extLst>
      <p:ext uri="{BB962C8B-B14F-4D97-AF65-F5344CB8AC3E}">
        <p14:creationId xmlns:p14="http://schemas.microsoft.com/office/powerpoint/2010/main" val="2760549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Impulse of Force</a:t>
            </a:r>
            <a:endParaRPr lang="en-US" dirty="0"/>
          </a:p>
        </p:txBody>
      </p:sp>
      <p:sp>
        <p:nvSpPr>
          <p:cNvPr id="4" name="Obdélník 3"/>
          <p:cNvSpPr/>
          <p:nvPr/>
        </p:nvSpPr>
        <p:spPr>
          <a:xfrm>
            <a:off x="2051720" y="2158768"/>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b="1" dirty="0"/>
              <a:t>Impulse of force </a:t>
            </a:r>
            <a:r>
              <a:rPr lang="en-US" dirty="0"/>
              <a:t>is the product of the resultant force </a:t>
            </a:r>
            <a:r>
              <a:rPr lang="en-US" b="1" dirty="0"/>
              <a:t>Σ</a:t>
            </a:r>
            <a:r>
              <a:rPr lang="en-US" b="1" i="1" dirty="0"/>
              <a:t>F</a:t>
            </a:r>
            <a:r>
              <a:rPr lang="en-US" dirty="0"/>
              <a:t> and the duration of this force </a:t>
            </a:r>
            <a:r>
              <a:rPr lang="en-US" dirty="0" err="1"/>
              <a:t>Δ</a:t>
            </a:r>
            <a:r>
              <a:rPr lang="en-US" i="1" dirty="0" err="1"/>
              <a:t>t</a:t>
            </a:r>
            <a:r>
              <a:rPr lang="en-US" dirty="0"/>
              <a:t>, if the force is constant.</a:t>
            </a:r>
          </a:p>
        </p:txBody>
      </p:sp>
      <p:sp>
        <p:nvSpPr>
          <p:cNvPr id="5" name="TextovéPole 4"/>
          <p:cNvSpPr txBox="1"/>
          <p:nvPr/>
        </p:nvSpPr>
        <p:spPr>
          <a:xfrm>
            <a:off x="3707904" y="3505362"/>
            <a:ext cx="1512168" cy="584775"/>
          </a:xfrm>
          <a:prstGeom prst="rect">
            <a:avLst/>
          </a:prstGeom>
          <a:noFill/>
        </p:spPr>
        <p:txBody>
          <a:bodyPr wrap="square" rtlCol="0">
            <a:spAutoFit/>
          </a:bodyPr>
          <a:lstStyle/>
          <a:p>
            <a:r>
              <a:rPr lang="cs-CZ" sz="3200" dirty="0" smtClean="0"/>
              <a:t>I = </a:t>
            </a:r>
            <a:r>
              <a:rPr lang="en-US" sz="3200" b="1" dirty="0" smtClean="0"/>
              <a:t>Σ</a:t>
            </a:r>
            <a:r>
              <a:rPr lang="en-US" sz="3200" b="1" i="1" dirty="0" smtClean="0"/>
              <a:t>F</a:t>
            </a:r>
            <a:r>
              <a:rPr lang="en-US" sz="3200" dirty="0"/>
              <a:t> </a:t>
            </a:r>
            <a:r>
              <a:rPr lang="en-US" sz="3200" dirty="0" err="1"/>
              <a:t>Δ</a:t>
            </a:r>
            <a:r>
              <a:rPr lang="en-US" sz="3200" i="1" dirty="0" err="1"/>
              <a:t>t</a:t>
            </a:r>
            <a:endParaRPr lang="en-US" sz="3200" dirty="0"/>
          </a:p>
        </p:txBody>
      </p:sp>
      <p:sp>
        <p:nvSpPr>
          <p:cNvPr id="6" name="TextovéPole 5"/>
          <p:cNvSpPr txBox="1"/>
          <p:nvPr/>
        </p:nvSpPr>
        <p:spPr>
          <a:xfrm>
            <a:off x="2987824" y="4510977"/>
            <a:ext cx="3096344" cy="369332"/>
          </a:xfrm>
          <a:prstGeom prst="rect">
            <a:avLst/>
          </a:prstGeom>
          <a:noFill/>
        </p:spPr>
        <p:txBody>
          <a:bodyPr wrap="square" rtlCol="0">
            <a:spAutoFit/>
          </a:bodyPr>
          <a:lstStyle/>
          <a:p>
            <a:r>
              <a:rPr lang="cs-CZ" dirty="0" smtClean="0"/>
              <a:t>Unit </a:t>
            </a:r>
            <a:r>
              <a:rPr lang="cs-CZ" dirty="0" err="1" smtClean="0"/>
              <a:t>of</a:t>
            </a:r>
            <a:r>
              <a:rPr lang="cs-CZ" dirty="0" smtClean="0"/>
              <a:t> Impulse </a:t>
            </a:r>
            <a:r>
              <a:rPr lang="cs-CZ" dirty="0" err="1" smtClean="0"/>
              <a:t>of</a:t>
            </a:r>
            <a:r>
              <a:rPr lang="cs-CZ" dirty="0" smtClean="0"/>
              <a:t> </a:t>
            </a:r>
            <a:r>
              <a:rPr lang="cs-CZ" dirty="0" err="1" smtClean="0"/>
              <a:t>Force</a:t>
            </a:r>
            <a:r>
              <a:rPr lang="cs-CZ" dirty="0" smtClean="0"/>
              <a:t> </a:t>
            </a:r>
            <a:r>
              <a:rPr lang="cs-CZ" dirty="0" err="1" smtClean="0"/>
              <a:t>is</a:t>
            </a:r>
            <a:r>
              <a:rPr lang="cs-CZ" dirty="0" smtClean="0"/>
              <a:t> </a:t>
            </a:r>
            <a:r>
              <a:rPr lang="cs-CZ" dirty="0" err="1" smtClean="0"/>
              <a:t>Ns</a:t>
            </a:r>
            <a:endParaRPr lang="en-US" dirty="0"/>
          </a:p>
        </p:txBody>
      </p:sp>
    </p:spTree>
    <p:extLst>
      <p:ext uri="{BB962C8B-B14F-4D97-AF65-F5344CB8AC3E}">
        <p14:creationId xmlns:p14="http://schemas.microsoft.com/office/powerpoint/2010/main" val="1616435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a:t>Impulse of Force and Momentum</a:t>
            </a:r>
          </a:p>
        </p:txBody>
      </p:sp>
      <p:sp>
        <p:nvSpPr>
          <p:cNvPr id="4" name="Obdélník 3"/>
          <p:cNvSpPr/>
          <p:nvPr/>
        </p:nvSpPr>
        <p:spPr>
          <a:xfrm>
            <a:off x="539551" y="2018457"/>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b="1" dirty="0"/>
              <a:t>Resultant external force acting on a human body for certain time causes changes to its momentum.</a:t>
            </a:r>
            <a:endParaRPr lang="en-US" dirty="0"/>
          </a:p>
        </p:txBody>
      </p:sp>
      <p:sp>
        <p:nvSpPr>
          <p:cNvPr id="6" name="Obdélník 5"/>
          <p:cNvSpPr/>
          <p:nvPr/>
        </p:nvSpPr>
        <p:spPr>
          <a:xfrm>
            <a:off x="539552" y="5512553"/>
            <a:ext cx="766244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b="1" dirty="0"/>
              <a:t>To cause greater change to momentum we have to either use greater force for the same period of time, or the same force for a longer period of time.</a:t>
            </a:r>
            <a:endParaRPr lang="en-US" dirty="0"/>
          </a:p>
        </p:txBody>
      </p:sp>
      <p:pic>
        <p:nvPicPr>
          <p:cNvPr id="3" name="Picture 2" descr="C:\Jandys\KTV\Biomechanika\Prezentace_Brno\Biomechanics Presentation\book-2\book-2\images\25\eq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0186" y="3861048"/>
            <a:ext cx="4074589" cy="72008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0860" y="2018455"/>
            <a:ext cx="565150" cy="1093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9"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2018456"/>
            <a:ext cx="565150" cy="1093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pic>
        <p:nvPicPr>
          <p:cNvPr id="10"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2018457"/>
            <a:ext cx="565150" cy="1093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extLst>
      <p:ext uri="{BB962C8B-B14F-4D97-AF65-F5344CB8AC3E}">
        <p14:creationId xmlns:p14="http://schemas.microsoft.com/office/powerpoint/2010/main" val="130450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How to use impulse of force to increase momentum in sport?</a:t>
            </a:r>
          </a:p>
        </p:txBody>
      </p:sp>
      <p:sp>
        <p:nvSpPr>
          <p:cNvPr id="4" name="Obdélník 3"/>
          <p:cNvSpPr/>
          <p:nvPr/>
        </p:nvSpPr>
        <p:spPr>
          <a:xfrm>
            <a:off x="683568" y="1916832"/>
            <a:ext cx="4572000" cy="1200329"/>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r>
              <a:rPr lang="en-US" b="1" dirty="0"/>
              <a:t>The greater the impulse of force, the greater the change to momentum of a body (projectile, human body, tennis racket, ball, etc.)</a:t>
            </a:r>
            <a:endParaRPr lang="en-US" dirty="0"/>
          </a:p>
        </p:txBody>
      </p:sp>
      <p:sp>
        <p:nvSpPr>
          <p:cNvPr id="5" name="Obdélník 4"/>
          <p:cNvSpPr/>
          <p:nvPr/>
        </p:nvSpPr>
        <p:spPr>
          <a:xfrm>
            <a:off x="683568" y="3434737"/>
            <a:ext cx="4572000" cy="1200329"/>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r>
              <a:rPr lang="en-US" dirty="0"/>
              <a:t>The important thing is that to change momentum we have to either use greater force or increase the duration of the same force.</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810618"/>
            <a:ext cx="3295650" cy="311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9627" y="1810618"/>
            <a:ext cx="565150" cy="10937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extLst>
      <p:ext uri="{BB962C8B-B14F-4D97-AF65-F5344CB8AC3E}">
        <p14:creationId xmlns:p14="http://schemas.microsoft.com/office/powerpoint/2010/main" val="4170215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539552" y="620688"/>
            <a:ext cx="8280920" cy="4401205"/>
          </a:xfrm>
          <a:prstGeom prst="rect">
            <a:avLst/>
          </a:prstGeom>
        </p:spPr>
        <p:txBody>
          <a:bodyPr wrap="square">
            <a:spAutoFit/>
          </a:bodyPr>
          <a:lstStyle/>
          <a:p>
            <a:r>
              <a:rPr lang="en-US" sz="2000" b="1" dirty="0"/>
              <a:t>When throwing light objects, </a:t>
            </a:r>
            <a:endParaRPr lang="cs-CZ" sz="2000" b="1" dirty="0" smtClean="0"/>
          </a:p>
          <a:p>
            <a:endParaRPr lang="cs-CZ" sz="2000" dirty="0"/>
          </a:p>
          <a:p>
            <a:r>
              <a:rPr lang="en-US" sz="2000" dirty="0" smtClean="0"/>
              <a:t>the </a:t>
            </a:r>
            <a:r>
              <a:rPr lang="en-US" sz="2000" dirty="0"/>
              <a:t>technique used (duration of force) is much more important for the longest possible throw than the magnitude of the force. </a:t>
            </a:r>
            <a:endParaRPr lang="cs-CZ" sz="2000" dirty="0" smtClean="0"/>
          </a:p>
          <a:p>
            <a:endParaRPr lang="cs-CZ" sz="2000" dirty="0"/>
          </a:p>
          <a:p>
            <a:r>
              <a:rPr lang="en-US" sz="2000" b="1" dirty="0" smtClean="0"/>
              <a:t>When </a:t>
            </a:r>
            <a:r>
              <a:rPr lang="en-US" sz="2000" b="1" dirty="0"/>
              <a:t>throwing heavy objects, </a:t>
            </a:r>
            <a:endParaRPr lang="cs-CZ" sz="2000" b="1" dirty="0" smtClean="0"/>
          </a:p>
          <a:p>
            <a:endParaRPr lang="cs-CZ" sz="2000" dirty="0"/>
          </a:p>
          <a:p>
            <a:r>
              <a:rPr lang="en-US" sz="2000" dirty="0" smtClean="0"/>
              <a:t>the </a:t>
            </a:r>
            <a:r>
              <a:rPr lang="en-US" sz="2000" dirty="0"/>
              <a:t>magnitude of the force is more important. Shot-putters are usually stronger and bigger than javelin throwers. Their preparation is focused on enhancing their ability to exert great force (Σ</a:t>
            </a:r>
            <a:r>
              <a:rPr lang="en-US" sz="2000" b="1" i="1" dirty="0"/>
              <a:t>F</a:t>
            </a:r>
            <a:r>
              <a:rPr lang="en-US" sz="2000" dirty="0"/>
              <a:t> in the impulse of force). </a:t>
            </a:r>
            <a:endParaRPr lang="cs-CZ" sz="2000" dirty="0" smtClean="0"/>
          </a:p>
          <a:p>
            <a:endParaRPr lang="cs-CZ" sz="2000" dirty="0"/>
          </a:p>
          <a:p>
            <a:r>
              <a:rPr lang="en-US" sz="2000" dirty="0" smtClean="0"/>
              <a:t>Top </a:t>
            </a:r>
            <a:r>
              <a:rPr lang="en-US" sz="2000" dirty="0"/>
              <a:t>javelin throwers do not have the same maximum strength as shot-putters but they are successful because their technique maximizes the duration of the force they exert (</a:t>
            </a:r>
            <a:r>
              <a:rPr lang="en-US" sz="2000" dirty="0" err="1"/>
              <a:t>Δ</a:t>
            </a:r>
            <a:r>
              <a:rPr lang="en-US" sz="2000" i="1" dirty="0" err="1"/>
              <a:t>t</a:t>
            </a:r>
            <a:r>
              <a:rPr lang="en-US" sz="2000" dirty="0"/>
              <a:t> in the impulse of force).</a:t>
            </a:r>
          </a:p>
        </p:txBody>
      </p:sp>
    </p:spTree>
    <p:extLst>
      <p:ext uri="{BB962C8B-B14F-4D97-AF65-F5344CB8AC3E}">
        <p14:creationId xmlns:p14="http://schemas.microsoft.com/office/powerpoint/2010/main" val="2213891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How to use impulse of force to decrease momentum in sport?</a:t>
            </a:r>
          </a:p>
        </p:txBody>
      </p:sp>
      <p:sp>
        <p:nvSpPr>
          <p:cNvPr id="4" name="Obdélník 3"/>
          <p:cNvSpPr/>
          <p:nvPr/>
        </p:nvSpPr>
        <p:spPr>
          <a:xfrm>
            <a:off x="683568" y="1696375"/>
            <a:ext cx="4572000" cy="2308324"/>
          </a:xfrm>
          <a:prstGeom prst="rect">
            <a:avLst/>
          </a:prstGeom>
        </p:spPr>
        <p:txBody>
          <a:bodyPr>
            <a:spAutoFit/>
          </a:bodyPr>
          <a:lstStyle/>
          <a:p>
            <a:r>
              <a:rPr lang="en-US" dirty="0"/>
              <a:t>Certain sport activities, on the other hand, necessitate decreasing a high initial velocity of a human body </a:t>
            </a:r>
            <a:r>
              <a:rPr lang="en-US" dirty="0" smtClean="0"/>
              <a:t>to </a:t>
            </a:r>
            <a:r>
              <a:rPr lang="en-US" dirty="0"/>
              <a:t>zero velocity. In other words we need to decrease momentum of given bodies. </a:t>
            </a:r>
            <a:endParaRPr lang="cs-CZ" dirty="0" smtClean="0"/>
          </a:p>
          <a:p>
            <a:endParaRPr lang="cs-CZ" dirty="0"/>
          </a:p>
          <a:p>
            <a:r>
              <a:rPr lang="en-US" dirty="0" smtClean="0"/>
              <a:t>As </a:t>
            </a:r>
            <a:r>
              <a:rPr lang="en-US" dirty="0"/>
              <a:t>examples we can easily imagine all kinds of landing, catching of balls, pucks, etc.</a:t>
            </a:r>
          </a:p>
        </p:txBody>
      </p:sp>
      <p:sp>
        <p:nvSpPr>
          <p:cNvPr id="5" name="Obdélník 4"/>
          <p:cNvSpPr/>
          <p:nvPr/>
        </p:nvSpPr>
        <p:spPr>
          <a:xfrm>
            <a:off x="755576" y="4581128"/>
            <a:ext cx="7920880" cy="1384995"/>
          </a:xfrm>
          <a:prstGeom prst="rect">
            <a:avLst/>
          </a:prstGeom>
        </p:spPr>
        <p:txBody>
          <a:bodyPr wrap="square">
            <a:spAutoFit/>
          </a:bodyPr>
          <a:lstStyle/>
          <a:p>
            <a:r>
              <a:rPr lang="en-US" sz="1400" dirty="0"/>
              <a:t>For example pole </a:t>
            </a:r>
            <a:r>
              <a:rPr lang="en-US" sz="1400" dirty="0" err="1"/>
              <a:t>vaulters</a:t>
            </a:r>
            <a:r>
              <a:rPr lang="en-US" sz="1400" dirty="0"/>
              <a:t> cannot land on their feet, due to the technique they use, but they land on their backs. Landing on the hard ground means a very short time of deceleration of human body, so the forces acting on human body in such a situation would be massive and devastating. Landing pads are made of soft and floppy material which prolongs the time of breaking the fall. The impulse of force is the same as in landing on the ground but its magnitude is decided rather by the duration of landing than by the magnitude of the force. </a:t>
            </a:r>
          </a:p>
        </p:txBody>
      </p:sp>
      <p:pic>
        <p:nvPicPr>
          <p:cNvPr id="3074" name="Picture 2" descr="http://www.kidcyber.com.au/IMAGES/highjum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757272"/>
            <a:ext cx="2487442" cy="1997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893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218476"/>
            <a:ext cx="4680520" cy="311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ovéPole 4"/>
          <p:cNvSpPr txBox="1"/>
          <p:nvPr/>
        </p:nvSpPr>
        <p:spPr>
          <a:xfrm>
            <a:off x="3563888" y="836712"/>
            <a:ext cx="2880320" cy="369332"/>
          </a:xfrm>
          <a:prstGeom prst="rect">
            <a:avLst/>
          </a:prstGeom>
          <a:noFill/>
        </p:spPr>
        <p:txBody>
          <a:bodyPr wrap="square" rtlCol="0">
            <a:spAutoFit/>
          </a:bodyPr>
          <a:lstStyle/>
          <a:p>
            <a:r>
              <a:rPr lang="cs-CZ" dirty="0" err="1" smtClean="0"/>
              <a:t>Ground</a:t>
            </a:r>
            <a:r>
              <a:rPr lang="cs-CZ" dirty="0" smtClean="0"/>
              <a:t> </a:t>
            </a:r>
            <a:r>
              <a:rPr lang="cs-CZ" dirty="0" err="1" smtClean="0"/>
              <a:t>reaction</a:t>
            </a:r>
            <a:r>
              <a:rPr lang="cs-CZ" dirty="0" smtClean="0"/>
              <a:t> </a:t>
            </a:r>
            <a:r>
              <a:rPr lang="cs-CZ" dirty="0" err="1" smtClean="0"/>
              <a:t>force</a:t>
            </a:r>
            <a:endParaRPr lang="en-US" dirty="0"/>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6408" y="3501008"/>
            <a:ext cx="2422041" cy="3088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ovéPole 6"/>
          <p:cNvSpPr txBox="1"/>
          <p:nvPr/>
        </p:nvSpPr>
        <p:spPr>
          <a:xfrm>
            <a:off x="1042612" y="3789040"/>
            <a:ext cx="3097339" cy="1938992"/>
          </a:xfrm>
          <a:prstGeom prst="rect">
            <a:avLst/>
          </a:prstGeom>
          <a:noFill/>
        </p:spPr>
        <p:txBody>
          <a:bodyPr wrap="square" rtlCol="0">
            <a:spAutoFit/>
          </a:bodyPr>
          <a:lstStyle/>
          <a:p>
            <a:endParaRPr lang="cs-CZ" sz="4000" i="1" dirty="0"/>
          </a:p>
          <a:p>
            <a:r>
              <a:rPr lang="cs-CZ" sz="4000" i="1" dirty="0" smtClean="0"/>
              <a:t>GRF=</a:t>
            </a:r>
            <a:r>
              <a:rPr lang="cs-CZ" sz="4000" dirty="0" smtClean="0"/>
              <a:t> </a:t>
            </a:r>
            <a:r>
              <a:rPr lang="el-GR" sz="4000" dirty="0"/>
              <a:t>Δ</a:t>
            </a:r>
            <a:r>
              <a:rPr lang="cs-CZ" sz="4000" i="1" dirty="0" smtClean="0"/>
              <a:t>p/</a:t>
            </a:r>
            <a:r>
              <a:rPr lang="cs-CZ" sz="4000" dirty="0" smtClean="0"/>
              <a:t> </a:t>
            </a:r>
            <a:r>
              <a:rPr lang="el-GR" sz="4000" dirty="0"/>
              <a:t>Δ</a:t>
            </a:r>
            <a:r>
              <a:rPr lang="cs-CZ" sz="4000" i="1" dirty="0"/>
              <a:t>t</a:t>
            </a:r>
          </a:p>
          <a:p>
            <a:endParaRPr lang="en-US" sz="4000" dirty="0"/>
          </a:p>
        </p:txBody>
      </p:sp>
      <p:sp>
        <p:nvSpPr>
          <p:cNvPr id="8" name="TextovéPole 7"/>
          <p:cNvSpPr txBox="1"/>
          <p:nvPr/>
        </p:nvSpPr>
        <p:spPr>
          <a:xfrm>
            <a:off x="1042613" y="5445224"/>
            <a:ext cx="3600400" cy="369332"/>
          </a:xfrm>
          <a:prstGeom prst="rect">
            <a:avLst/>
          </a:prstGeom>
          <a:noFill/>
        </p:spPr>
        <p:txBody>
          <a:bodyPr wrap="square" rtlCol="0">
            <a:spAutoFit/>
          </a:bodyPr>
          <a:lstStyle/>
          <a:p>
            <a:r>
              <a:rPr lang="en-US" smtClean="0">
                <a:solidFill>
                  <a:srgbClr val="FF0000"/>
                </a:solidFill>
              </a:rPr>
              <a:t>Longer time= lower force</a:t>
            </a:r>
            <a:endParaRPr lang="en-US">
              <a:solidFill>
                <a:srgbClr val="FF0000"/>
              </a:solidFill>
            </a:endParaRPr>
          </a:p>
        </p:txBody>
      </p:sp>
    </p:spTree>
    <p:extLst>
      <p:ext uri="{BB962C8B-B14F-4D97-AF65-F5344CB8AC3E}">
        <p14:creationId xmlns:p14="http://schemas.microsoft.com/office/powerpoint/2010/main" val="2884404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a:t>Newton's Third Law of </a:t>
            </a:r>
            <a:r>
              <a:rPr lang="en-US" b="1" dirty="0" smtClean="0"/>
              <a:t>Motion</a:t>
            </a:r>
            <a:endParaRPr lang="en-US" dirty="0"/>
          </a:p>
        </p:txBody>
      </p:sp>
      <p:sp>
        <p:nvSpPr>
          <p:cNvPr id="4" name="Obdélník 3"/>
          <p:cNvSpPr/>
          <p:nvPr/>
        </p:nvSpPr>
        <p:spPr>
          <a:xfrm>
            <a:off x="539552" y="2132856"/>
            <a:ext cx="4572000" cy="646331"/>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b="1" dirty="0"/>
              <a:t>For every action, there is an equal and opposite reaction.</a:t>
            </a:r>
            <a:endParaRPr lang="en-US" dirty="0"/>
          </a:p>
        </p:txBody>
      </p:sp>
      <p:sp>
        <p:nvSpPr>
          <p:cNvPr id="5" name="Obdélník 4"/>
          <p:cNvSpPr/>
          <p:nvPr/>
        </p:nvSpPr>
        <p:spPr>
          <a:xfrm>
            <a:off x="542514" y="3140968"/>
            <a:ext cx="4572000" cy="1200329"/>
          </a:xfrm>
          <a:prstGeom prst="rect">
            <a:avLst/>
          </a:prstGeom>
        </p:spPr>
        <p:txBody>
          <a:bodyPr>
            <a:spAutoFit/>
          </a:bodyPr>
          <a:lstStyle/>
          <a:p>
            <a:r>
              <a:rPr lang="en-US" dirty="0"/>
              <a:t>When one body exerts a force on another body, the second body exerts a force on the first body that is equal in magnitude but opposite in direction.</a:t>
            </a:r>
          </a:p>
        </p:txBody>
      </p:sp>
      <p:pic>
        <p:nvPicPr>
          <p:cNvPr id="2050" name="Picture 2" descr="https://encrypted-tbn1.google.com/images?q=tbn:ANd9GcTAUPualYosdjT8DGzR7JRpXk45L07ujADMal8dZRx33zyr4AJ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2132856"/>
            <a:ext cx="2409825" cy="1895476"/>
          </a:xfrm>
          <a:prstGeom prst="rect">
            <a:avLst/>
          </a:prstGeom>
          <a:noFill/>
          <a:extLst>
            <a:ext uri="{909E8E84-426E-40DD-AFC4-6F175D3DCCD1}">
              <a14:hiddenFill xmlns:a14="http://schemas.microsoft.com/office/drawing/2010/main">
                <a:solidFill>
                  <a:srgbClr val="FFFFFF"/>
                </a:solidFill>
              </a14:hiddenFill>
            </a:ext>
          </a:extLst>
        </p:spPr>
      </p:pic>
      <p:sp>
        <p:nvSpPr>
          <p:cNvPr id="6" name="Obdélník 5"/>
          <p:cNvSpPr/>
          <p:nvPr/>
        </p:nvSpPr>
        <p:spPr>
          <a:xfrm>
            <a:off x="4355976" y="4653136"/>
            <a:ext cx="4572000" cy="1200329"/>
          </a:xfrm>
          <a:prstGeom prst="rect">
            <a:avLst/>
          </a:prstGeom>
        </p:spPr>
        <p:txBody>
          <a:bodyPr>
            <a:spAutoFit/>
          </a:bodyPr>
          <a:lstStyle/>
          <a:p>
            <a:r>
              <a:rPr lang="en-US" dirty="0" smtClean="0"/>
              <a:t>In such a collision we can see that ramming into an opponent with less mass has more movement effect (assumption of same velocity).</a:t>
            </a:r>
            <a:endParaRPr lang="en-US" dirty="0"/>
          </a:p>
        </p:txBody>
      </p:sp>
    </p:spTree>
    <p:extLst>
      <p:ext uri="{BB962C8B-B14F-4D97-AF65-F5344CB8AC3E}">
        <p14:creationId xmlns:p14="http://schemas.microsoft.com/office/powerpoint/2010/main" val="1151680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Newton's Law of Universal </a:t>
            </a:r>
            <a:r>
              <a:rPr lang="en-US" b="1" dirty="0" smtClean="0"/>
              <a:t>Gravitation</a:t>
            </a:r>
            <a:endParaRPr lang="en-US" dirty="0"/>
          </a:p>
        </p:txBody>
      </p:sp>
      <p:sp>
        <p:nvSpPr>
          <p:cNvPr id="4" name="Obdélník 3"/>
          <p:cNvSpPr/>
          <p:nvPr/>
        </p:nvSpPr>
        <p:spPr>
          <a:xfrm>
            <a:off x="1043608" y="1772816"/>
            <a:ext cx="4572000" cy="1200329"/>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Bodies attract other bodies with a force that is directly proportional to the product of their masses and inversely proportional to the square of the distance between them</a:t>
            </a:r>
          </a:p>
        </p:txBody>
      </p:sp>
      <p:pic>
        <p:nvPicPr>
          <p:cNvPr id="5122" name="Picture 2" descr="C:\Jandys\KTV\Biomechanika\Prezentace_Brno\Biomechanics Presentation\book-2\book-2\images\27\eq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3333" y="3356992"/>
            <a:ext cx="1352550" cy="542926"/>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1043608" y="4077072"/>
            <a:ext cx="4572000" cy="923330"/>
          </a:xfrm>
          <a:prstGeom prst="rect">
            <a:avLst/>
          </a:prstGeom>
        </p:spPr>
        <p:txBody>
          <a:bodyPr>
            <a:spAutoFit/>
          </a:bodyPr>
          <a:lstStyle/>
          <a:p>
            <a:r>
              <a:rPr lang="en-US" dirty="0"/>
              <a:t>Gravitational forces between bodies are insignificant in sport activities and we can neglect their existence.</a:t>
            </a:r>
          </a:p>
        </p:txBody>
      </p:sp>
      <p:sp>
        <p:nvSpPr>
          <p:cNvPr id="6" name="Obdélník 5"/>
          <p:cNvSpPr/>
          <p:nvPr/>
        </p:nvSpPr>
        <p:spPr>
          <a:xfrm>
            <a:off x="2339752" y="5445224"/>
            <a:ext cx="4572000" cy="923330"/>
          </a:xfrm>
          <a:prstGeom prst="rect">
            <a:avLst/>
          </a:prstGeom>
        </p:spPr>
        <p:txBody>
          <a:bodyPr>
            <a:spAutoFit/>
          </a:bodyPr>
          <a:lstStyle/>
          <a:p>
            <a:r>
              <a:rPr lang="en-US" dirty="0"/>
              <a:t>Only one body has a significant effect on other bodies in sporting activities (and everyday life) – planet Earth.</a:t>
            </a:r>
          </a:p>
        </p:txBody>
      </p:sp>
    </p:spTree>
    <p:extLst>
      <p:ext uri="{BB962C8B-B14F-4D97-AF65-F5344CB8AC3E}">
        <p14:creationId xmlns:p14="http://schemas.microsoft.com/office/powerpoint/2010/main" val="2911877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1108</TotalTime>
  <Words>408</Words>
  <Application>Microsoft Office PowerPoint</Application>
  <PresentationFormat>Předvádění na obrazovce (4:3)</PresentationFormat>
  <Paragraphs>45</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Biomechanics 9</vt:lpstr>
      <vt:lpstr>Impulse of Force</vt:lpstr>
      <vt:lpstr>Impulse of Force and Momentum</vt:lpstr>
      <vt:lpstr>How to use impulse of force to increase momentum in sport?</vt:lpstr>
      <vt:lpstr>Prezentace aplikace PowerPoint</vt:lpstr>
      <vt:lpstr>How to use impulse of force to decrease momentum in sport?</vt:lpstr>
      <vt:lpstr>Prezentace aplikace PowerPoint</vt:lpstr>
      <vt:lpstr>Newton's Third Law of Motion</vt:lpstr>
      <vt:lpstr>Newton's Law of Universal Gravitation</vt:lpstr>
      <vt:lpstr>Tíhová síla</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 1</dc:title>
  <cp:lastModifiedBy>OU</cp:lastModifiedBy>
  <cp:revision>18</cp:revision>
  <dcterms:modified xsi:type="dcterms:W3CDTF">2012-08-31T06:59:35Z</dcterms:modified>
</cp:coreProperties>
</file>