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75" r:id="rId3"/>
    <p:sldId id="276" r:id="rId4"/>
    <p:sldId id="278" r:id="rId5"/>
    <p:sldId id="277" r:id="rId6"/>
    <p:sldId id="279" r:id="rId7"/>
    <p:sldId id="280" r:id="rId8"/>
    <p:sldId id="281" r:id="rId9"/>
    <p:sldId id="282" r:id="rId10"/>
    <p:sldId id="283" r:id="rId11"/>
    <p:sldId id="274"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797B46-57C4-40E3-8C48-3CDCE6DC5BBA}" type="datetimeFigureOut">
              <a:rPr lang="en-US" smtClean="0"/>
              <a:pPr/>
              <a:t>8/31/2012</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0A43B7-F3A1-47FD-9C63-89865ED613E7}" type="slidenum">
              <a:rPr lang="en-US" smtClean="0"/>
              <a:pPr/>
              <a:t>‹#›</a:t>
            </a:fld>
            <a:endParaRPr lang="en-US"/>
          </a:p>
        </p:txBody>
      </p:sp>
    </p:spTree>
    <p:extLst>
      <p:ext uri="{BB962C8B-B14F-4D97-AF65-F5344CB8AC3E}">
        <p14:creationId xmlns:p14="http://schemas.microsoft.com/office/powerpoint/2010/main" val="1658412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31.8.2012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492909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31.8.2012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3968402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31.8.2012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3274531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31.8.2012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152654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pPr/>
              <a:t>31.8.2012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3103556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p>
            <a:fld id="{95EC1D4A-A796-47C3-A63E-CE236FB377E2}" type="datetimeFigureOut">
              <a:rPr lang="cs-CZ" smtClean="0"/>
              <a:pPr/>
              <a:t>31.8.2012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1021579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en-US"/>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p>
            <a:fld id="{95EC1D4A-A796-47C3-A63E-CE236FB377E2}" type="datetimeFigureOut">
              <a:rPr lang="cs-CZ" smtClean="0"/>
              <a:pPr/>
              <a:t>31.8.2012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2694539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datum 2"/>
          <p:cNvSpPr>
            <a:spLocks noGrp="1"/>
          </p:cNvSpPr>
          <p:nvPr>
            <p:ph type="dt" sz="half" idx="10"/>
          </p:nvPr>
        </p:nvSpPr>
        <p:spPr/>
        <p:txBody>
          <a:bodyPr/>
          <a:lstStyle/>
          <a:p>
            <a:fld id="{95EC1D4A-A796-47C3-A63E-CE236FB377E2}" type="datetimeFigureOut">
              <a:rPr lang="cs-CZ" smtClean="0"/>
              <a:pPr/>
              <a:t>31.8.2012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2514891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pPr/>
              <a:t>31.8.2012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4012661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pPr/>
              <a:t>31.8.2012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4167392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5EC1D4A-A796-47C3-A63E-CE236FB377E2}" type="datetimeFigureOut">
              <a:rPr lang="cs-CZ" smtClean="0"/>
              <a:pPr/>
              <a:t>31.8.2012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extLst>
      <p:ext uri="{BB962C8B-B14F-4D97-AF65-F5344CB8AC3E}">
        <p14:creationId xmlns:p14="http://schemas.microsoft.com/office/powerpoint/2010/main" val="3389325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C1D4A-A796-47C3-A63E-CE236FB377E2}" type="datetimeFigureOut">
              <a:rPr lang="cs-CZ" smtClean="0"/>
              <a:pPr/>
              <a:t>31.8.2012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pPr/>
              <a:t>‹#›</a:t>
            </a:fld>
            <a:endParaRPr lang="cs-CZ"/>
          </a:p>
        </p:txBody>
      </p:sp>
    </p:spTree>
    <p:extLst>
      <p:ext uri="{BB962C8B-B14F-4D97-AF65-F5344CB8AC3E}">
        <p14:creationId xmlns:p14="http://schemas.microsoft.com/office/powerpoint/2010/main" val="321770876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75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11560" y="908720"/>
            <a:ext cx="6262464" cy="1470025"/>
          </a:xfrm>
        </p:spPr>
        <p:style>
          <a:lnRef idx="1">
            <a:schemeClr val="accent3"/>
          </a:lnRef>
          <a:fillRef idx="2">
            <a:schemeClr val="accent3"/>
          </a:fillRef>
          <a:effectRef idx="1">
            <a:schemeClr val="accent3"/>
          </a:effectRef>
          <a:fontRef idx="minor">
            <a:schemeClr val="dk1"/>
          </a:fontRef>
        </p:style>
        <p:txBody>
          <a:bodyPr/>
          <a:lstStyle/>
          <a:p>
            <a:r>
              <a:rPr lang="en-US" dirty="0" smtClean="0"/>
              <a:t>Biomechanics</a:t>
            </a:r>
            <a:r>
              <a:rPr lang="cs-CZ" dirty="0" smtClean="0"/>
              <a:t> 11</a:t>
            </a:r>
            <a:endParaRPr lang="cs-CZ" dirty="0"/>
          </a:p>
        </p:txBody>
      </p:sp>
      <p:sp>
        <p:nvSpPr>
          <p:cNvPr id="3" name="Podnadpis 2"/>
          <p:cNvSpPr>
            <a:spLocks noGrp="1"/>
          </p:cNvSpPr>
          <p:nvPr>
            <p:ph type="subTitle" idx="1"/>
          </p:nvPr>
        </p:nvSpPr>
        <p:spPr>
          <a:xfrm>
            <a:off x="884201" y="2852936"/>
            <a:ext cx="5720680" cy="648072"/>
          </a:xfrm>
        </p:spPr>
        <p:style>
          <a:lnRef idx="2">
            <a:schemeClr val="accent3"/>
          </a:lnRef>
          <a:fillRef idx="1">
            <a:schemeClr val="lt1"/>
          </a:fillRef>
          <a:effectRef idx="0">
            <a:schemeClr val="accent3"/>
          </a:effectRef>
          <a:fontRef idx="minor">
            <a:schemeClr val="dk1"/>
          </a:fontRef>
        </p:style>
        <p:txBody>
          <a:bodyPr/>
          <a:lstStyle/>
          <a:p>
            <a:r>
              <a:rPr lang="cs-CZ" b="1" dirty="0"/>
              <a:t>Moment </a:t>
            </a:r>
            <a:r>
              <a:rPr lang="cs-CZ" b="1" dirty="0" err="1"/>
              <a:t>of</a:t>
            </a:r>
            <a:r>
              <a:rPr lang="cs-CZ" b="1" dirty="0"/>
              <a:t> </a:t>
            </a:r>
            <a:r>
              <a:rPr lang="cs-CZ" b="1" dirty="0" err="1"/>
              <a:t>Force</a:t>
            </a:r>
            <a:endParaRPr lang="cs-CZ" b="1" dirty="0"/>
          </a:p>
        </p:txBody>
      </p:sp>
      <p:sp>
        <p:nvSpPr>
          <p:cNvPr id="6" name="Rectangle 15"/>
          <p:cNvSpPr>
            <a:spLocks noGrp="1" noChangeArrowheads="1"/>
          </p:cNvSpPr>
          <p:nvPr>
            <p:ph type="ftr" sz="quarter" idx="11"/>
          </p:nvPr>
        </p:nvSpPr>
        <p:spPr>
          <a:xfrm>
            <a:off x="1547664" y="6080720"/>
            <a:ext cx="4032250" cy="457200"/>
          </a:xfrm>
        </p:spPr>
        <p:txBody>
          <a:bodyPr/>
          <a:lstStyle/>
          <a:p>
            <a:pPr>
              <a:defRPr/>
            </a:pPr>
            <a:r>
              <a:rPr lang="cs-CZ" dirty="0" smtClean="0"/>
              <a:t>Projekt: Cizí </a:t>
            </a:r>
            <a:r>
              <a:rPr lang="cs-CZ" dirty="0"/>
              <a:t>jazyky v </a:t>
            </a:r>
            <a:r>
              <a:rPr lang="cs-CZ" dirty="0" err="1" smtClean="0"/>
              <a:t>kinantropologii</a:t>
            </a:r>
            <a:r>
              <a:rPr lang="cs-CZ" dirty="0" smtClean="0"/>
              <a:t> - </a:t>
            </a:r>
            <a:r>
              <a:rPr lang="cs-CZ" dirty="0"/>
              <a:t>CZ.1.07/2.2.00/15.0199</a:t>
            </a: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8144" y="5085184"/>
            <a:ext cx="1473474" cy="1224136"/>
          </a:xfrm>
          <a:prstGeom prst="rect">
            <a:avLst/>
          </a:prstGeom>
        </p:spPr>
      </p:pic>
      <p:sp>
        <p:nvSpPr>
          <p:cNvPr id="7" name="TextovéPole 6"/>
          <p:cNvSpPr txBox="1"/>
          <p:nvPr/>
        </p:nvSpPr>
        <p:spPr>
          <a:xfrm>
            <a:off x="2627784" y="4170043"/>
            <a:ext cx="2520280" cy="369332"/>
          </a:xfrm>
          <a:prstGeom prst="rect">
            <a:avLst/>
          </a:prstGeom>
          <a:noFill/>
        </p:spPr>
        <p:txBody>
          <a:bodyPr wrap="square" rtlCol="0">
            <a:spAutoFit/>
          </a:bodyPr>
          <a:lstStyle/>
          <a:p>
            <a:r>
              <a:rPr lang="cs-CZ" dirty="0" smtClean="0"/>
              <a:t>Daniel </a:t>
            </a:r>
            <a:r>
              <a:rPr lang="cs-CZ" dirty="0" err="1" smtClean="0"/>
              <a:t>Jandačka</a:t>
            </a:r>
            <a:r>
              <a:rPr lang="cs-CZ" dirty="0" smtClean="0"/>
              <a:t>, PhD.</a:t>
            </a:r>
            <a:endParaRPr lang="en-US" dirty="0"/>
          </a:p>
        </p:txBody>
      </p:sp>
    </p:spTree>
    <p:extLst>
      <p:ext uri="{BB962C8B-B14F-4D97-AF65-F5344CB8AC3E}">
        <p14:creationId xmlns:p14="http://schemas.microsoft.com/office/powerpoint/2010/main" val="13008721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331640" y="1988840"/>
            <a:ext cx="6624736" cy="224676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sz="2000" dirty="0"/>
              <a:t>Elbow flexors must produce force with the magnitude of almost 4,000 N to hold a 30kg barbell! This means that our muscles must produce relatively great forces to produce effective moments in our joints because their moment arm is often quite short. The good point is that to produce effective moments it is enough for our muscles to only slightly contract (shorten).</a:t>
            </a:r>
          </a:p>
        </p:txBody>
      </p:sp>
    </p:spTree>
    <p:extLst>
      <p:ext uri="{BB962C8B-B14F-4D97-AF65-F5344CB8AC3E}">
        <p14:creationId xmlns:p14="http://schemas.microsoft.com/office/powerpoint/2010/main" val="16143602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75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11560" y="2564904"/>
            <a:ext cx="6262464" cy="1470025"/>
          </a:xfrm>
        </p:spPr>
        <p:style>
          <a:lnRef idx="1">
            <a:schemeClr val="accent3"/>
          </a:lnRef>
          <a:fillRef idx="2">
            <a:schemeClr val="accent3"/>
          </a:fillRef>
          <a:effectRef idx="1">
            <a:schemeClr val="accent3"/>
          </a:effectRef>
          <a:fontRef idx="minor">
            <a:schemeClr val="dk1"/>
          </a:fontRef>
        </p:style>
        <p:txBody>
          <a:bodyPr/>
          <a:lstStyle/>
          <a:p>
            <a:r>
              <a:rPr lang="en-US" dirty="0"/>
              <a:t>Thank you for your attention</a:t>
            </a:r>
            <a:endParaRPr lang="cs-CZ" dirty="0"/>
          </a:p>
        </p:txBody>
      </p:sp>
      <p:sp>
        <p:nvSpPr>
          <p:cNvPr id="6" name="Rectangle 15"/>
          <p:cNvSpPr>
            <a:spLocks noGrp="1" noChangeArrowheads="1"/>
          </p:cNvSpPr>
          <p:nvPr>
            <p:ph type="ftr" sz="quarter" idx="11"/>
          </p:nvPr>
        </p:nvSpPr>
        <p:spPr>
          <a:xfrm>
            <a:off x="1547664" y="6080720"/>
            <a:ext cx="4032250" cy="457200"/>
          </a:xfrm>
        </p:spPr>
        <p:txBody>
          <a:bodyPr/>
          <a:lstStyle/>
          <a:p>
            <a:pPr>
              <a:defRPr/>
            </a:pPr>
            <a:r>
              <a:rPr lang="cs-CZ" dirty="0" smtClean="0"/>
              <a:t>Projekt: Cizí </a:t>
            </a:r>
            <a:r>
              <a:rPr lang="cs-CZ" dirty="0"/>
              <a:t>jazyky v </a:t>
            </a:r>
            <a:r>
              <a:rPr lang="cs-CZ" dirty="0" err="1" smtClean="0"/>
              <a:t>kinantropologii</a:t>
            </a:r>
            <a:r>
              <a:rPr lang="cs-CZ" dirty="0" smtClean="0"/>
              <a:t> - </a:t>
            </a:r>
            <a:r>
              <a:rPr lang="cs-CZ" dirty="0"/>
              <a:t>CZ.1.07/2.2.00/15.0199</a:t>
            </a:r>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68144" y="5085184"/>
            <a:ext cx="1473474" cy="1224136"/>
          </a:xfrm>
          <a:prstGeom prst="rect">
            <a:avLst/>
          </a:prstGeom>
        </p:spPr>
      </p:pic>
    </p:spTree>
    <p:extLst>
      <p:ext uri="{BB962C8B-B14F-4D97-AF65-F5344CB8AC3E}">
        <p14:creationId xmlns:p14="http://schemas.microsoft.com/office/powerpoint/2010/main" val="2760549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Moment </a:t>
            </a:r>
            <a:r>
              <a:rPr lang="cs-CZ" b="1" dirty="0" err="1"/>
              <a:t>of</a:t>
            </a:r>
            <a:r>
              <a:rPr lang="cs-CZ" b="1" dirty="0"/>
              <a:t> </a:t>
            </a:r>
            <a:r>
              <a:rPr lang="cs-CZ" b="1" dirty="0" err="1"/>
              <a:t>Force</a:t>
            </a:r>
            <a:endParaRPr lang="cs-CZ" b="1" dirty="0"/>
          </a:p>
        </p:txBody>
      </p:sp>
      <p:sp>
        <p:nvSpPr>
          <p:cNvPr id="4" name="Obdélník 3"/>
          <p:cNvSpPr/>
          <p:nvPr/>
        </p:nvSpPr>
        <p:spPr>
          <a:xfrm>
            <a:off x="432048" y="1844824"/>
            <a:ext cx="5364088" cy="64633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b="1" dirty="0"/>
              <a:t>Moment of force is a measure of the force’s tendency to cause a body to rotate.</a:t>
            </a:r>
            <a:endParaRPr lang="en-US" dirty="0"/>
          </a:p>
        </p:txBody>
      </p:sp>
      <p:pic>
        <p:nvPicPr>
          <p:cNvPr id="1028" name="Picture 4" descr="http://stronger-slimmer.com/pec-pres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4168" y="1412776"/>
            <a:ext cx="2143125" cy="1809751"/>
          </a:xfrm>
          <a:prstGeom prst="rect">
            <a:avLst/>
          </a:prstGeom>
          <a:noFill/>
          <a:extLst>
            <a:ext uri="{909E8E84-426E-40DD-AFC4-6F175D3DCCD1}">
              <a14:hiddenFill xmlns:a14="http://schemas.microsoft.com/office/drawing/2010/main">
                <a:solidFill>
                  <a:srgbClr val="FFFFFF"/>
                </a:solidFill>
              </a14:hiddenFill>
            </a:ext>
          </a:extLst>
        </p:spPr>
      </p:pic>
      <p:sp>
        <p:nvSpPr>
          <p:cNvPr id="5" name="Obdélník 4"/>
          <p:cNvSpPr/>
          <p:nvPr/>
        </p:nvSpPr>
        <p:spPr>
          <a:xfrm>
            <a:off x="5796136" y="3429000"/>
            <a:ext cx="3131840" cy="1477328"/>
          </a:xfrm>
          <a:prstGeom prst="rect">
            <a:avLst/>
          </a:prstGeom>
        </p:spPr>
        <p:txBody>
          <a:bodyPr wrap="square">
            <a:spAutoFit/>
          </a:bodyPr>
          <a:lstStyle/>
          <a:p>
            <a:r>
              <a:rPr lang="en-US" dirty="0"/>
              <a:t>During the exercise the 50 kg load might sometimes seem to you as „half load“. Why is it so that we can lift heavy loads with a relatively small force?</a:t>
            </a:r>
          </a:p>
        </p:txBody>
      </p:sp>
      <p:sp>
        <p:nvSpPr>
          <p:cNvPr id="6" name="Obdélník 5"/>
          <p:cNvSpPr/>
          <p:nvPr/>
        </p:nvSpPr>
        <p:spPr>
          <a:xfrm>
            <a:off x="611560" y="3429000"/>
            <a:ext cx="4572000" cy="1200329"/>
          </a:xfrm>
          <a:prstGeom prst="rect">
            <a:avLst/>
          </a:prstGeom>
        </p:spPr>
        <p:txBody>
          <a:bodyPr>
            <a:spAutoFit/>
          </a:bodyPr>
          <a:lstStyle/>
          <a:p>
            <a:r>
              <a:rPr lang="en-US" dirty="0"/>
              <a:t>Motions of our extremities about our joints are caused by moments of force generated by our muscles. Thanks to muscles that produce moments of force in our joints we can move.</a:t>
            </a:r>
          </a:p>
        </p:txBody>
      </p:sp>
    </p:spTree>
    <p:extLst>
      <p:ext uri="{BB962C8B-B14F-4D97-AF65-F5344CB8AC3E}">
        <p14:creationId xmlns:p14="http://schemas.microsoft.com/office/powerpoint/2010/main" val="7538479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76672"/>
            <a:ext cx="8229600" cy="1143000"/>
          </a:xfrm>
        </p:spPr>
        <p:txBody>
          <a:bodyPr>
            <a:normAutofit fontScale="90000"/>
          </a:bodyPr>
          <a:lstStyle/>
          <a:p>
            <a:r>
              <a:rPr lang="cs-CZ" dirty="0" smtClean="0"/>
              <a:t>T</a:t>
            </a:r>
            <a:r>
              <a:rPr lang="en-US" dirty="0" smtClean="0"/>
              <a:t>here </a:t>
            </a:r>
            <a:r>
              <a:rPr lang="en-US" dirty="0"/>
              <a:t>are three kinds of situations in which an external force acts on a free body</a:t>
            </a:r>
          </a:p>
        </p:txBody>
      </p:sp>
      <p:sp>
        <p:nvSpPr>
          <p:cNvPr id="4" name="Obdélník 3"/>
          <p:cNvSpPr/>
          <p:nvPr/>
        </p:nvSpPr>
        <p:spPr>
          <a:xfrm>
            <a:off x="1115616" y="2056686"/>
            <a:ext cx="7344816" cy="3693319"/>
          </a:xfrm>
          <a:prstGeom prst="rect">
            <a:avLst/>
          </a:prstGeom>
        </p:spPr>
        <p:txBody>
          <a:bodyPr wrap="square">
            <a:spAutoFit/>
          </a:bodyPr>
          <a:lstStyle/>
          <a:p>
            <a:r>
              <a:rPr lang="cs-CZ" dirty="0" smtClean="0"/>
              <a:t>1. </a:t>
            </a:r>
            <a:r>
              <a:rPr lang="en-US" b="1" dirty="0" smtClean="0"/>
              <a:t>Central </a:t>
            </a:r>
            <a:r>
              <a:rPr lang="en-US" b="1" dirty="0"/>
              <a:t>force </a:t>
            </a:r>
            <a:r>
              <a:rPr lang="en-US" dirty="0"/>
              <a:t>– external force whose vector </a:t>
            </a:r>
            <a:r>
              <a:rPr lang="en-US" dirty="0" smtClean="0"/>
              <a:t>line</a:t>
            </a:r>
            <a:r>
              <a:rPr lang="cs-CZ" dirty="0" smtClean="0"/>
              <a:t> </a:t>
            </a:r>
            <a:r>
              <a:rPr lang="en-US" dirty="0" smtClean="0"/>
              <a:t>goes </a:t>
            </a:r>
            <a:r>
              <a:rPr lang="en-US" dirty="0"/>
              <a:t>through the </a:t>
            </a:r>
            <a:r>
              <a:rPr lang="en-US" dirty="0" err="1"/>
              <a:t>centre</a:t>
            </a:r>
            <a:r>
              <a:rPr lang="en-US" dirty="0"/>
              <a:t> </a:t>
            </a:r>
            <a:r>
              <a:rPr lang="cs-CZ" dirty="0" smtClean="0"/>
              <a:t>	</a:t>
            </a:r>
            <a:r>
              <a:rPr lang="en-US" dirty="0" smtClean="0"/>
              <a:t>of gravity </a:t>
            </a:r>
            <a:r>
              <a:rPr lang="en-US" dirty="0"/>
              <a:t>of the body. Central force causes only linear motion. It is </a:t>
            </a:r>
            <a:r>
              <a:rPr lang="cs-CZ" dirty="0" smtClean="0"/>
              <a:t>	</a:t>
            </a:r>
            <a:r>
              <a:rPr lang="en-US" dirty="0" smtClean="0"/>
              <a:t>a</a:t>
            </a:r>
            <a:r>
              <a:rPr lang="en-US" dirty="0"/>
              <a:t> force that acts on a bobsleigh in the straight part of the </a:t>
            </a:r>
            <a:r>
              <a:rPr lang="en-US" dirty="0" smtClean="0"/>
              <a:t>tracks.</a:t>
            </a:r>
            <a:endParaRPr lang="en-US" dirty="0"/>
          </a:p>
          <a:p>
            <a:r>
              <a:rPr lang="cs-CZ" dirty="0" smtClean="0"/>
              <a:t>2. </a:t>
            </a:r>
            <a:r>
              <a:rPr lang="en-US" b="1" dirty="0" smtClean="0"/>
              <a:t>Eccentric force </a:t>
            </a:r>
            <a:r>
              <a:rPr lang="en-US" dirty="0"/>
              <a:t>– external force whose vector </a:t>
            </a:r>
            <a:r>
              <a:rPr lang="en-US" dirty="0" smtClean="0"/>
              <a:t>line </a:t>
            </a:r>
            <a:r>
              <a:rPr lang="en-US" dirty="0"/>
              <a:t>does not go through the </a:t>
            </a:r>
            <a:r>
              <a:rPr lang="cs-CZ" dirty="0" smtClean="0"/>
              <a:t>	</a:t>
            </a:r>
            <a:r>
              <a:rPr lang="en-US" dirty="0" err="1" smtClean="0"/>
              <a:t>centre</a:t>
            </a:r>
            <a:r>
              <a:rPr lang="en-US" dirty="0" smtClean="0"/>
              <a:t> </a:t>
            </a:r>
            <a:r>
              <a:rPr lang="en-US" dirty="0"/>
              <a:t>of gravity of the body. Eccentric force causes changes to </a:t>
            </a:r>
            <a:r>
              <a:rPr lang="cs-CZ" dirty="0" smtClean="0"/>
              <a:t>	</a:t>
            </a:r>
            <a:r>
              <a:rPr lang="en-US" dirty="0" smtClean="0"/>
              <a:t>both </a:t>
            </a:r>
            <a:r>
              <a:rPr lang="en-US" dirty="0"/>
              <a:t>linear and rotary motion. The force acting on a gymnast at </a:t>
            </a:r>
            <a:r>
              <a:rPr lang="cs-CZ" dirty="0" smtClean="0"/>
              <a:t>	</a:t>
            </a:r>
            <a:r>
              <a:rPr lang="en-US" dirty="0" smtClean="0"/>
              <a:t>a</a:t>
            </a:r>
            <a:r>
              <a:rPr lang="en-US" dirty="0"/>
              <a:t> moment of take-off in squat vault over the horse is a good </a:t>
            </a:r>
            <a:r>
              <a:rPr lang="cs-CZ" dirty="0" smtClean="0"/>
              <a:t>	</a:t>
            </a:r>
            <a:r>
              <a:rPr lang="en-US" dirty="0" smtClean="0"/>
              <a:t>example </a:t>
            </a:r>
            <a:r>
              <a:rPr lang="en-US" dirty="0"/>
              <a:t>here.</a:t>
            </a:r>
          </a:p>
          <a:p>
            <a:r>
              <a:rPr lang="cs-CZ" dirty="0" smtClean="0"/>
              <a:t>3. </a:t>
            </a:r>
            <a:r>
              <a:rPr lang="en-US" b="1" dirty="0" smtClean="0"/>
              <a:t>Pair </a:t>
            </a:r>
            <a:r>
              <a:rPr lang="en-US" b="1" dirty="0"/>
              <a:t>of forces </a:t>
            </a:r>
            <a:r>
              <a:rPr lang="en-US" dirty="0"/>
              <a:t>– forces of identical magnitude but opposite direction, not </a:t>
            </a:r>
            <a:r>
              <a:rPr lang="cs-CZ" dirty="0" smtClean="0"/>
              <a:t>	</a:t>
            </a:r>
            <a:r>
              <a:rPr lang="en-US" dirty="0" smtClean="0"/>
              <a:t>lying </a:t>
            </a:r>
            <a:r>
              <a:rPr lang="en-US" dirty="0"/>
              <a:t>in the same line. Such pairs of forces cause only changes in </a:t>
            </a:r>
            <a:r>
              <a:rPr lang="cs-CZ" dirty="0" smtClean="0"/>
              <a:t>	</a:t>
            </a:r>
            <a:r>
              <a:rPr lang="en-US" dirty="0" smtClean="0"/>
              <a:t>rotary </a:t>
            </a:r>
            <a:r>
              <a:rPr lang="en-US" dirty="0"/>
              <a:t>motion. Resultant of these two forces is zero, therefore </a:t>
            </a:r>
            <a:r>
              <a:rPr lang="cs-CZ" dirty="0" smtClean="0"/>
              <a:t>	</a:t>
            </a:r>
            <a:r>
              <a:rPr lang="en-US" dirty="0" smtClean="0"/>
              <a:t>according </a:t>
            </a:r>
            <a:r>
              <a:rPr lang="en-US" dirty="0"/>
              <a:t>to Newton’s first law these forces do not cause a change </a:t>
            </a:r>
            <a:r>
              <a:rPr lang="cs-CZ" dirty="0" smtClean="0"/>
              <a:t>	</a:t>
            </a:r>
            <a:r>
              <a:rPr lang="en-US" dirty="0" smtClean="0"/>
              <a:t>to </a:t>
            </a:r>
            <a:r>
              <a:rPr lang="en-US" dirty="0"/>
              <a:t>linear motion.</a:t>
            </a:r>
          </a:p>
        </p:txBody>
      </p:sp>
    </p:spTree>
    <p:extLst>
      <p:ext uri="{BB962C8B-B14F-4D97-AF65-F5344CB8AC3E}">
        <p14:creationId xmlns:p14="http://schemas.microsoft.com/office/powerpoint/2010/main" val="14783160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Moment </a:t>
            </a:r>
            <a:r>
              <a:rPr lang="cs-CZ" b="1" dirty="0" err="1"/>
              <a:t>of</a:t>
            </a:r>
            <a:r>
              <a:rPr lang="cs-CZ" b="1" dirty="0"/>
              <a:t> </a:t>
            </a:r>
            <a:r>
              <a:rPr lang="cs-CZ" b="1" dirty="0" err="1"/>
              <a:t>force</a:t>
            </a:r>
            <a:r>
              <a:rPr lang="cs-CZ" b="1" dirty="0"/>
              <a:t> </a:t>
            </a:r>
            <a:r>
              <a:rPr lang="cs-CZ" b="1" dirty="0" err="1"/>
              <a:t>definition</a:t>
            </a:r>
            <a:endParaRPr lang="cs-CZ" b="1" dirty="0"/>
          </a:p>
        </p:txBody>
      </p:sp>
      <p:sp>
        <p:nvSpPr>
          <p:cNvPr id="4" name="Obdélník 3"/>
          <p:cNvSpPr/>
          <p:nvPr/>
        </p:nvSpPr>
        <p:spPr>
          <a:xfrm>
            <a:off x="899592" y="2132856"/>
            <a:ext cx="7272808" cy="92333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US" dirty="0"/>
              <a:t>The magnitude of the moment of force acting about a </a:t>
            </a:r>
            <a:r>
              <a:rPr lang="en-US" dirty="0" smtClean="0"/>
              <a:t>point </a:t>
            </a:r>
            <a:r>
              <a:rPr lang="en-US" dirty="0"/>
              <a:t>is directly proportional to the magnitude of the acting force and to the distance of this point from the vector line of the force that produces the moment.</a:t>
            </a:r>
          </a:p>
        </p:txBody>
      </p:sp>
      <p:sp>
        <p:nvSpPr>
          <p:cNvPr id="5" name="Obdélník 4"/>
          <p:cNvSpPr/>
          <p:nvPr/>
        </p:nvSpPr>
        <p:spPr>
          <a:xfrm>
            <a:off x="2339752" y="3789040"/>
            <a:ext cx="4572000" cy="92333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r>
              <a:rPr lang="en-US" dirty="0"/>
              <a:t>The distance between the vector line of the force and a selected point is called moment </a:t>
            </a:r>
            <a:r>
              <a:rPr lang="en-US" dirty="0" smtClean="0"/>
              <a:t>arm</a:t>
            </a:r>
            <a:r>
              <a:rPr lang="cs-CZ" dirty="0" smtClean="0"/>
              <a:t>.</a:t>
            </a:r>
            <a:endParaRPr lang="en-US" b="1" dirty="0"/>
          </a:p>
        </p:txBody>
      </p:sp>
      <p:pic>
        <p:nvPicPr>
          <p:cNvPr id="2052" name="Picture 4" descr="C:\Jandys\KTV\Biomechanika\Prezentace_Brno\Biomechanics Presentation\book-2\book-2\images\30\eq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7371" y="5301208"/>
            <a:ext cx="3117250" cy="792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23404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3073" name="obrázek 21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1700808"/>
            <a:ext cx="5764213" cy="3765550"/>
          </a:xfrm>
          <a:prstGeom prst="rect">
            <a:avLst/>
          </a:prstGeom>
          <a:noFill/>
          <a:extLst>
            <a:ext uri="{909E8E84-426E-40DD-AFC4-6F175D3DCCD1}">
              <a14:hiddenFill xmlns:a14="http://schemas.microsoft.com/office/drawing/2010/main">
                <a:solidFill>
                  <a:srgbClr val="FFFFFF"/>
                </a:solidFill>
              </a14:hiddenFill>
            </a:ext>
          </a:extLst>
        </p:spPr>
      </p:pic>
      <p:cxnSp>
        <p:nvCxnSpPr>
          <p:cNvPr id="3075" name="AutoShape 3"/>
          <p:cNvCxnSpPr>
            <a:cxnSpLocks noChangeShapeType="1"/>
          </p:cNvCxnSpPr>
          <p:nvPr/>
        </p:nvCxnSpPr>
        <p:spPr bwMode="auto">
          <a:xfrm flipV="1">
            <a:off x="5868144" y="2132856"/>
            <a:ext cx="1587" cy="633412"/>
          </a:xfrm>
          <a:prstGeom prst="straightConnector1">
            <a:avLst/>
          </a:prstGeom>
          <a:noFill/>
          <a:ln w="9525">
            <a:solidFill>
              <a:srgbClr val="000000"/>
            </a:solidFill>
            <a:round/>
            <a:headEnd type="oval" w="med" len="med"/>
            <a:tailEnd type="triangle" w="med" len="med"/>
          </a:ln>
          <a:extLst>
            <a:ext uri="{909E8E84-426E-40DD-AFC4-6F175D3DCCD1}">
              <a14:hiddenFill xmlns:a14="http://schemas.microsoft.com/office/drawing/2010/main">
                <a:noFill/>
              </a14:hiddenFill>
            </a:ext>
          </a:extLst>
        </p:spPr>
      </p:cxnSp>
      <p:cxnSp>
        <p:nvCxnSpPr>
          <p:cNvPr id="3076" name="AutoShape 4"/>
          <p:cNvCxnSpPr>
            <a:cxnSpLocks noChangeShapeType="1"/>
          </p:cNvCxnSpPr>
          <p:nvPr/>
        </p:nvCxnSpPr>
        <p:spPr bwMode="auto">
          <a:xfrm flipV="1">
            <a:off x="5898075" y="3501008"/>
            <a:ext cx="1587" cy="633413"/>
          </a:xfrm>
          <a:prstGeom prst="straightConnector1">
            <a:avLst/>
          </a:prstGeom>
          <a:noFill/>
          <a:ln w="9525">
            <a:solidFill>
              <a:srgbClr val="000000"/>
            </a:solidFill>
            <a:round/>
            <a:headEnd type="oval" w="med" len="med"/>
            <a:tailEnd type="triangle" w="med" len="med"/>
          </a:ln>
          <a:extLst>
            <a:ext uri="{909E8E84-426E-40DD-AFC4-6F175D3DCCD1}">
              <a14:hiddenFill xmlns:a14="http://schemas.microsoft.com/office/drawing/2010/main">
                <a:noFill/>
              </a14:hiddenFill>
            </a:ext>
          </a:extLst>
        </p:spPr>
      </p:cxnSp>
      <p:cxnSp>
        <p:nvCxnSpPr>
          <p:cNvPr id="3077" name="AutoShape 5"/>
          <p:cNvCxnSpPr>
            <a:cxnSpLocks noChangeShapeType="1"/>
          </p:cNvCxnSpPr>
          <p:nvPr/>
        </p:nvCxnSpPr>
        <p:spPr bwMode="auto">
          <a:xfrm>
            <a:off x="5292080" y="1946471"/>
            <a:ext cx="0" cy="2454275"/>
          </a:xfrm>
          <a:prstGeom prst="straightConnector1">
            <a:avLst/>
          </a:prstGeom>
          <a:noFill/>
          <a:ln w="9525">
            <a:solidFill>
              <a:srgbClr val="0070C0"/>
            </a:solidFill>
            <a:prstDash val="dash"/>
            <a:round/>
            <a:headEnd/>
            <a:tailEnd/>
          </a:ln>
          <a:extLst>
            <a:ext uri="{909E8E84-426E-40DD-AFC4-6F175D3DCCD1}">
              <a14:hiddenFill xmlns:a14="http://schemas.microsoft.com/office/drawing/2010/main">
                <a:noFill/>
              </a14:hiddenFill>
            </a:ext>
          </a:extLst>
        </p:spPr>
      </p:cxnSp>
      <p:cxnSp>
        <p:nvCxnSpPr>
          <p:cNvPr id="3079" name="AutoShape 7"/>
          <p:cNvCxnSpPr>
            <a:cxnSpLocks noChangeShapeType="1"/>
          </p:cNvCxnSpPr>
          <p:nvPr/>
        </p:nvCxnSpPr>
        <p:spPr bwMode="auto">
          <a:xfrm>
            <a:off x="5292080" y="2768195"/>
            <a:ext cx="512763" cy="0"/>
          </a:xfrm>
          <a:prstGeom prst="straightConnector1">
            <a:avLst/>
          </a:prstGeom>
          <a:noFill/>
          <a:ln w="9525">
            <a:solidFill>
              <a:srgbClr val="0070C0"/>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080" name="AutoShape 8"/>
          <p:cNvCxnSpPr>
            <a:cxnSpLocks noChangeShapeType="1"/>
          </p:cNvCxnSpPr>
          <p:nvPr/>
        </p:nvCxnSpPr>
        <p:spPr bwMode="auto">
          <a:xfrm>
            <a:off x="5292080" y="4134421"/>
            <a:ext cx="533400" cy="0"/>
          </a:xfrm>
          <a:prstGeom prst="straightConnector1">
            <a:avLst/>
          </a:prstGeom>
          <a:noFill/>
          <a:ln w="9525">
            <a:solidFill>
              <a:srgbClr val="0070C0"/>
            </a:solidFill>
            <a:round/>
            <a:headEnd type="triangle" w="med" len="med"/>
            <a:tailEnd type="triangle" w="med" len="med"/>
          </a:ln>
          <a:extLst>
            <a:ext uri="{909E8E84-426E-40DD-AFC4-6F175D3DCCD1}">
              <a14:hiddenFill xmlns:a14="http://schemas.microsoft.com/office/drawing/2010/main">
                <a:noFill/>
              </a14:hiddenFill>
            </a:ext>
          </a:extLst>
        </p:spPr>
      </p:cxnSp>
      <p:sp>
        <p:nvSpPr>
          <p:cNvPr id="5" name="Text Box 9"/>
          <p:cNvSpPr txBox="1">
            <a:spLocks noChangeArrowheads="1"/>
          </p:cNvSpPr>
          <p:nvPr/>
        </p:nvSpPr>
        <p:spPr bwMode="auto">
          <a:xfrm>
            <a:off x="5379392" y="2348880"/>
            <a:ext cx="338137"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508" tIns="49255" rIns="98508" bIns="49255"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1" i="0" u="none" strike="noStrike" cap="none" normalizeH="0" baseline="0" smtClean="0">
                <a:ln>
                  <a:noFill/>
                </a:ln>
                <a:solidFill>
                  <a:srgbClr val="0070C0"/>
                </a:solidFill>
                <a:effectLst/>
                <a:latin typeface="Myriad Pro" charset="0"/>
                <a:cs typeface="Arial" pitchFamily="34" charset="0"/>
              </a:rPr>
              <a:t>r</a:t>
            </a:r>
            <a:r>
              <a:rPr kumimoji="0" lang="cs-CZ" sz="1100" b="1" i="0" u="none" strike="noStrike" cap="none" normalizeH="0" baseline="-25000" smtClean="0">
                <a:ln>
                  <a:noFill/>
                </a:ln>
                <a:solidFill>
                  <a:srgbClr val="0070C0"/>
                </a:solidFill>
                <a:effectLst/>
                <a:latin typeface="Myriad Pro" charset="0"/>
                <a:cs typeface="Arial" pitchFamily="34" charset="0"/>
              </a:rPr>
              <a:t>2</a:t>
            </a: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 Box 10"/>
          <p:cNvSpPr txBox="1">
            <a:spLocks noChangeArrowheads="1"/>
          </p:cNvSpPr>
          <p:nvPr/>
        </p:nvSpPr>
        <p:spPr bwMode="auto">
          <a:xfrm>
            <a:off x="5899662" y="2351130"/>
            <a:ext cx="41275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508" tIns="49255" rIns="98508" bIns="49255"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1" i="0" u="none" strike="noStrike" cap="none" normalizeH="0" baseline="0" smtClean="0">
                <a:ln>
                  <a:noFill/>
                </a:ln>
                <a:solidFill>
                  <a:schemeClr val="tx1"/>
                </a:solidFill>
                <a:effectLst/>
                <a:latin typeface="Myriad Pro" charset="0"/>
                <a:cs typeface="Arial" pitchFamily="34" charset="0"/>
              </a:rPr>
              <a:t>F</a:t>
            </a:r>
            <a:r>
              <a:rPr kumimoji="0" lang="cs-CZ" sz="1100" b="1" i="0" u="none" strike="noStrike" cap="none" normalizeH="0" baseline="-25000" smtClean="0">
                <a:ln>
                  <a:noFill/>
                </a:ln>
                <a:solidFill>
                  <a:schemeClr val="tx1"/>
                </a:solidFill>
                <a:effectLst/>
                <a:latin typeface="Myriad Pro" charset="0"/>
                <a:cs typeface="Arial" pitchFamily="34" charset="0"/>
              </a:rPr>
              <a:t>2</a:t>
            </a: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Text Box 11"/>
          <p:cNvSpPr txBox="1">
            <a:spLocks noChangeArrowheads="1"/>
          </p:cNvSpPr>
          <p:nvPr/>
        </p:nvSpPr>
        <p:spPr bwMode="auto">
          <a:xfrm>
            <a:off x="6106037" y="3986783"/>
            <a:ext cx="41275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508" tIns="49255" rIns="98508" bIns="49255"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1" i="0" u="none" strike="noStrike" cap="none" normalizeH="0" baseline="0" smtClean="0">
                <a:ln>
                  <a:noFill/>
                </a:ln>
                <a:solidFill>
                  <a:schemeClr val="tx1"/>
                </a:solidFill>
                <a:effectLst/>
                <a:latin typeface="Myriad Pro" charset="0"/>
                <a:cs typeface="Arial" pitchFamily="34" charset="0"/>
              </a:rPr>
              <a:t>F</a:t>
            </a:r>
            <a:r>
              <a:rPr kumimoji="0" lang="cs-CZ" sz="1100" b="1" i="0" u="none" strike="noStrike" cap="none" normalizeH="0" baseline="-25000" smtClean="0">
                <a:ln>
                  <a:noFill/>
                </a:ln>
                <a:solidFill>
                  <a:schemeClr val="tx1"/>
                </a:solidFill>
                <a:effectLst/>
                <a:latin typeface="Myriad Pro" charset="0"/>
                <a:cs typeface="Arial" pitchFamily="34" charset="0"/>
              </a:rPr>
              <a:t>1</a:t>
            </a: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Text Box 12"/>
          <p:cNvSpPr txBox="1">
            <a:spLocks noChangeArrowheads="1"/>
          </p:cNvSpPr>
          <p:nvPr/>
        </p:nvSpPr>
        <p:spPr bwMode="auto">
          <a:xfrm>
            <a:off x="5396161" y="3691508"/>
            <a:ext cx="338137"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8508" tIns="49255" rIns="98508" bIns="49255"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s-CZ" sz="1100" b="1" i="0" u="none" strike="noStrike" cap="none" normalizeH="0" baseline="0" smtClean="0">
                <a:ln>
                  <a:noFill/>
                </a:ln>
                <a:solidFill>
                  <a:srgbClr val="0070C0"/>
                </a:solidFill>
                <a:effectLst/>
                <a:latin typeface="Myriad Pro" charset="0"/>
                <a:cs typeface="Arial" pitchFamily="34" charset="0"/>
              </a:rPr>
              <a:t>r</a:t>
            </a:r>
            <a:r>
              <a:rPr kumimoji="0" lang="cs-CZ" sz="1100" b="1" i="0" u="none" strike="noStrike" cap="none" normalizeH="0" baseline="-25000" smtClean="0">
                <a:ln>
                  <a:noFill/>
                </a:ln>
                <a:solidFill>
                  <a:srgbClr val="0070C0"/>
                </a:solidFill>
                <a:effectLst/>
                <a:latin typeface="Myriad Pro" charset="0"/>
                <a:cs typeface="Arial" pitchFamily="34" charset="0"/>
              </a:rPr>
              <a:t>1</a:t>
            </a:r>
            <a:endParaRPr kumimoji="0" lang="cs-CZ"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Obdélník 8"/>
          <p:cNvSpPr/>
          <p:nvPr/>
        </p:nvSpPr>
        <p:spPr>
          <a:xfrm>
            <a:off x="1043608" y="404664"/>
            <a:ext cx="7560839" cy="1200329"/>
          </a:xfrm>
          <a:prstGeom prst="rect">
            <a:avLst/>
          </a:prstGeom>
        </p:spPr>
        <p:txBody>
          <a:bodyPr wrap="square">
            <a:spAutoFit/>
          </a:bodyPr>
          <a:lstStyle/>
          <a:p>
            <a:r>
              <a:rPr lang="en-US" dirty="0"/>
              <a:t>Free body diagram – pole vault. Blue dot is the </a:t>
            </a:r>
            <a:r>
              <a:rPr lang="en-US" dirty="0" err="1"/>
              <a:t>centre</a:t>
            </a:r>
            <a:r>
              <a:rPr lang="en-US" dirty="0"/>
              <a:t> of gravity of the athlete. Black arrows represent reaction forces through which the pole acts on the athlete’s arms. Blue arrows represent moment arms in relation to the axis of rotation and the </a:t>
            </a:r>
            <a:r>
              <a:rPr lang="en-US" dirty="0" err="1"/>
              <a:t>centre</a:t>
            </a:r>
            <a:r>
              <a:rPr lang="en-US" dirty="0"/>
              <a:t> of gravity.</a:t>
            </a:r>
            <a:endParaRPr lang="cs-CZ" b="1" dirty="0"/>
          </a:p>
        </p:txBody>
      </p:sp>
    </p:spTree>
    <p:extLst>
      <p:ext uri="{BB962C8B-B14F-4D97-AF65-F5344CB8AC3E}">
        <p14:creationId xmlns:p14="http://schemas.microsoft.com/office/powerpoint/2010/main" val="23100442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dirty="0" smtClean="0"/>
              <a:t>Examples </a:t>
            </a:r>
            <a:r>
              <a:rPr lang="en-US" b="1" dirty="0"/>
              <a:t>of using moment of force in sport</a:t>
            </a:r>
            <a:endParaRPr lang="en-US" dirty="0"/>
          </a:p>
        </p:txBody>
      </p:sp>
      <p:sp>
        <p:nvSpPr>
          <p:cNvPr id="4" name="Obdélník 3"/>
          <p:cNvSpPr/>
          <p:nvPr/>
        </p:nvSpPr>
        <p:spPr>
          <a:xfrm>
            <a:off x="991337" y="1484784"/>
            <a:ext cx="7200800" cy="1477328"/>
          </a:xfrm>
          <a:prstGeom prst="rect">
            <a:avLst/>
          </a:prstGeom>
        </p:spPr>
        <p:txBody>
          <a:bodyPr wrap="square">
            <a:spAutoFit/>
          </a:bodyPr>
          <a:lstStyle/>
          <a:p>
            <a:r>
              <a:rPr lang="en-US" dirty="0" smtClean="0"/>
              <a:t>As </a:t>
            </a:r>
            <a:r>
              <a:rPr lang="en-US" dirty="0"/>
              <a:t>the point of rotation is where we hold the paddle with our top arm, the lower we put our bottom arm the bigger the moment of force is. It practically means that our strokes will be longer but with higher rotating effect of the same force of stroke. </a:t>
            </a:r>
            <a:endParaRPr lang="cs-CZ" dirty="0" smtClean="0"/>
          </a:p>
          <a:p>
            <a:endParaRPr lang="cs-CZ"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27784" y="2685114"/>
            <a:ext cx="4396441" cy="1751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Obdélník 2"/>
          <p:cNvSpPr/>
          <p:nvPr/>
        </p:nvSpPr>
        <p:spPr>
          <a:xfrm>
            <a:off x="975553" y="4437112"/>
            <a:ext cx="7560840" cy="2308324"/>
          </a:xfrm>
          <a:prstGeom prst="rect">
            <a:avLst/>
          </a:prstGeom>
        </p:spPr>
        <p:txBody>
          <a:bodyPr wrap="square">
            <a:spAutoFit/>
          </a:bodyPr>
          <a:lstStyle/>
          <a:p>
            <a:r>
              <a:rPr lang="en-US" dirty="0"/>
              <a:t>In tennis, golf, ice hockey, etc. moment of force depends on the way we hold the racket, golf club, ice hockey stick, etc. </a:t>
            </a:r>
            <a:endParaRPr lang="cs-CZ" dirty="0"/>
          </a:p>
          <a:p>
            <a:endParaRPr lang="cs-CZ" dirty="0"/>
          </a:p>
          <a:p>
            <a:r>
              <a:rPr lang="en-US" dirty="0"/>
              <a:t>Moment of force must also be used in sports where either the athlete or the equipment he/she uses rotates. </a:t>
            </a:r>
            <a:endParaRPr lang="cs-CZ" dirty="0"/>
          </a:p>
          <a:p>
            <a:endParaRPr lang="cs-CZ" dirty="0"/>
          </a:p>
          <a:p>
            <a:r>
              <a:rPr lang="en-US" dirty="0"/>
              <a:t>In martial arts, such as judo or Greco-Roman wrestling, athletes choose holds to produce highest possible moment of force.</a:t>
            </a:r>
            <a:endParaRPr lang="en-US" dirty="0"/>
          </a:p>
        </p:txBody>
      </p:sp>
    </p:spTree>
    <p:extLst>
      <p:ext uri="{BB962C8B-B14F-4D97-AF65-F5344CB8AC3E}">
        <p14:creationId xmlns:p14="http://schemas.microsoft.com/office/powerpoint/2010/main" val="699139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Moment </a:t>
            </a:r>
            <a:r>
              <a:rPr lang="cs-CZ" b="1" dirty="0" err="1"/>
              <a:t>of</a:t>
            </a:r>
            <a:r>
              <a:rPr lang="cs-CZ" b="1" dirty="0"/>
              <a:t> </a:t>
            </a:r>
            <a:r>
              <a:rPr lang="cs-CZ" b="1" dirty="0" err="1"/>
              <a:t>muscle</a:t>
            </a:r>
            <a:r>
              <a:rPr lang="cs-CZ" b="1" dirty="0"/>
              <a:t> </a:t>
            </a:r>
            <a:r>
              <a:rPr lang="cs-CZ" b="1" dirty="0" err="1"/>
              <a:t>force</a:t>
            </a:r>
            <a:endParaRPr lang="cs-CZ" b="1" dirty="0"/>
          </a:p>
        </p:txBody>
      </p:sp>
      <p:pic>
        <p:nvPicPr>
          <p:cNvPr id="4098" name="Picture 2" descr="C:\Jandys\KTV\Biomechanika\Prezentace_Brno\Biomechanics Presentation\book-1\book-1\images\30\obr16.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044" y="1124744"/>
            <a:ext cx="3631053" cy="4902722"/>
          </a:xfrm>
          <a:prstGeom prst="rect">
            <a:avLst/>
          </a:prstGeom>
          <a:noFill/>
          <a:extLst>
            <a:ext uri="{909E8E84-426E-40DD-AFC4-6F175D3DCCD1}">
              <a14:hiddenFill xmlns:a14="http://schemas.microsoft.com/office/drawing/2010/main">
                <a:solidFill>
                  <a:srgbClr val="FFFFFF"/>
                </a:solidFill>
              </a14:hiddenFill>
            </a:ext>
          </a:extLst>
        </p:spPr>
      </p:pic>
      <p:sp>
        <p:nvSpPr>
          <p:cNvPr id="4" name="Obdélník 3"/>
          <p:cNvSpPr/>
          <p:nvPr/>
        </p:nvSpPr>
        <p:spPr>
          <a:xfrm>
            <a:off x="395536" y="5150303"/>
            <a:ext cx="8208912" cy="1754326"/>
          </a:xfrm>
          <a:prstGeom prst="rect">
            <a:avLst/>
          </a:prstGeom>
        </p:spPr>
        <p:txBody>
          <a:bodyPr wrap="square">
            <a:spAutoFit/>
          </a:bodyPr>
          <a:lstStyle/>
          <a:p>
            <a:r>
              <a:rPr lang="en-US" dirty="0"/>
              <a:t>Moment arm of muscle force of biceps </a:t>
            </a:r>
            <a:r>
              <a:rPr lang="en-US" dirty="0" err="1"/>
              <a:t>brachii</a:t>
            </a:r>
            <a:r>
              <a:rPr lang="en-US" dirty="0"/>
              <a:t> decreases from </a:t>
            </a:r>
            <a:r>
              <a:rPr lang="en-US" b="1" i="1" dirty="0"/>
              <a:t>r</a:t>
            </a:r>
            <a:r>
              <a:rPr lang="en-US" baseline="-25000" dirty="0"/>
              <a:t>1</a:t>
            </a:r>
            <a:r>
              <a:rPr lang="en-US" dirty="0"/>
              <a:t> to </a:t>
            </a:r>
            <a:r>
              <a:rPr lang="en-US" b="1" i="1" dirty="0"/>
              <a:t>r</a:t>
            </a:r>
            <a:r>
              <a:rPr lang="en-US" baseline="-25000" dirty="0"/>
              <a:t>2</a:t>
            </a:r>
            <a:r>
              <a:rPr lang="en-US" dirty="0"/>
              <a:t> during extension in elbow joint. The </a:t>
            </a:r>
            <a:r>
              <a:rPr lang="en-US" dirty="0" err="1"/>
              <a:t>centre</a:t>
            </a:r>
            <a:r>
              <a:rPr lang="en-US" dirty="0"/>
              <a:t> of rotation of the elbow joint is marked with the white dot. Insertion of biceps </a:t>
            </a:r>
            <a:r>
              <a:rPr lang="en-US" dirty="0" err="1"/>
              <a:t>brachii</a:t>
            </a:r>
            <a:r>
              <a:rPr lang="en-US" dirty="0"/>
              <a:t> is marked with black dot in 90° position and blue dot in 120° position. The arrows mark forces by which the insertion of biceps </a:t>
            </a:r>
            <a:r>
              <a:rPr lang="en-US" dirty="0" err="1"/>
              <a:t>brachii</a:t>
            </a:r>
            <a:r>
              <a:rPr lang="en-US" dirty="0"/>
              <a:t> acts on </a:t>
            </a:r>
            <a:r>
              <a:rPr lang="en-US" dirty="0" err="1"/>
              <a:t>tuberosities</a:t>
            </a:r>
            <a:r>
              <a:rPr lang="en-US" dirty="0"/>
              <a:t> of radius and on </a:t>
            </a:r>
            <a:r>
              <a:rPr lang="en-US" dirty="0" err="1"/>
              <a:t>bicipital</a:t>
            </a:r>
            <a:r>
              <a:rPr lang="en-US" dirty="0"/>
              <a:t> </a:t>
            </a:r>
            <a:r>
              <a:rPr lang="en-US" dirty="0" err="1"/>
              <a:t>aponeurosis</a:t>
            </a:r>
            <a:r>
              <a:rPr lang="en-US" dirty="0"/>
              <a:t> of deep fascia on medial section of forearm.</a:t>
            </a:r>
          </a:p>
        </p:txBody>
      </p:sp>
      <p:sp>
        <p:nvSpPr>
          <p:cNvPr id="5" name="Obdélník 4"/>
          <p:cNvSpPr/>
          <p:nvPr/>
        </p:nvSpPr>
        <p:spPr>
          <a:xfrm>
            <a:off x="3923928" y="1700808"/>
            <a:ext cx="4572000" cy="2862322"/>
          </a:xfrm>
          <a:prstGeom prst="rect">
            <a:avLst/>
          </a:prstGeom>
        </p:spPr>
        <p:txBody>
          <a:bodyPr>
            <a:spAutoFit/>
          </a:bodyPr>
          <a:lstStyle/>
          <a:p>
            <a:r>
              <a:rPr lang="en-US" dirty="0"/>
              <a:t>In </a:t>
            </a:r>
            <a:r>
              <a:rPr lang="en-US" dirty="0" smtClean="0"/>
              <a:t>Fig</a:t>
            </a:r>
            <a:r>
              <a:rPr lang="cs-CZ" dirty="0" err="1" smtClean="0"/>
              <a:t>ure</a:t>
            </a:r>
            <a:r>
              <a:rPr lang="cs-CZ" dirty="0" smtClean="0"/>
              <a:t> </a:t>
            </a:r>
            <a:r>
              <a:rPr lang="en-US" dirty="0" smtClean="0"/>
              <a:t>we </a:t>
            </a:r>
            <a:r>
              <a:rPr lang="en-US" dirty="0"/>
              <a:t>can see a force produced by biceps </a:t>
            </a:r>
            <a:r>
              <a:rPr lang="en-US" dirty="0" err="1"/>
              <a:t>brachii</a:t>
            </a:r>
            <a:r>
              <a:rPr lang="en-US" dirty="0"/>
              <a:t> on forearm when the position of elbow joint changes from full extension to 90° flexion. Do muscles always produce the same moment of force during that motion? The ability of biceps </a:t>
            </a:r>
            <a:r>
              <a:rPr lang="en-US" dirty="0" err="1"/>
              <a:t>brachii</a:t>
            </a:r>
            <a:r>
              <a:rPr lang="en-US" dirty="0"/>
              <a:t> to produce moment of force in elbow joint depends on the position of elbow joint. Moment arm of muscle force varies depending on the mutual position of the individual segments of the joint </a:t>
            </a:r>
          </a:p>
        </p:txBody>
      </p:sp>
    </p:spTree>
    <p:extLst>
      <p:ext uri="{BB962C8B-B14F-4D97-AF65-F5344CB8AC3E}">
        <p14:creationId xmlns:p14="http://schemas.microsoft.com/office/powerpoint/2010/main" val="11035548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718644"/>
            <a:ext cx="6264696" cy="42090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bdélník 3"/>
          <p:cNvSpPr/>
          <p:nvPr/>
        </p:nvSpPr>
        <p:spPr>
          <a:xfrm>
            <a:off x="899592" y="404664"/>
            <a:ext cx="7920880" cy="646331"/>
          </a:xfrm>
          <a:prstGeom prst="rect">
            <a:avLst/>
          </a:prstGeom>
        </p:spPr>
        <p:txBody>
          <a:bodyPr wrap="square">
            <a:spAutoFit/>
          </a:bodyPr>
          <a:lstStyle/>
          <a:p>
            <a:r>
              <a:rPr lang="en-US" dirty="0" smtClean="0"/>
              <a:t>Net joint moment of force, left hip, knee and ankle during gait cycle (4 m/s) (first contact - forefoot). </a:t>
            </a:r>
            <a:endParaRPr lang="en-US" dirty="0"/>
          </a:p>
        </p:txBody>
      </p:sp>
      <p:sp>
        <p:nvSpPr>
          <p:cNvPr id="5" name="TextovéPole 4"/>
          <p:cNvSpPr txBox="1"/>
          <p:nvPr/>
        </p:nvSpPr>
        <p:spPr>
          <a:xfrm>
            <a:off x="1403648" y="6309320"/>
            <a:ext cx="6552728" cy="369332"/>
          </a:xfrm>
          <a:prstGeom prst="rect">
            <a:avLst/>
          </a:prstGeom>
          <a:noFill/>
        </p:spPr>
        <p:txBody>
          <a:bodyPr wrap="square" rtlCol="0">
            <a:spAutoFit/>
          </a:bodyPr>
          <a:lstStyle/>
          <a:p>
            <a:r>
              <a:rPr lang="cs-CZ" dirty="0" err="1" smtClean="0"/>
              <a:t>Measured</a:t>
            </a:r>
            <a:r>
              <a:rPr lang="cs-CZ" dirty="0" smtClean="0"/>
              <a:t> </a:t>
            </a:r>
            <a:r>
              <a:rPr lang="cs-CZ" dirty="0" err="1" smtClean="0"/>
              <a:t>at</a:t>
            </a:r>
            <a:r>
              <a:rPr lang="cs-CZ" dirty="0" smtClean="0"/>
              <a:t> </a:t>
            </a:r>
            <a:r>
              <a:rPr lang="cs-CZ" dirty="0" err="1" smtClean="0"/>
              <a:t>Human</a:t>
            </a:r>
            <a:r>
              <a:rPr lang="cs-CZ" dirty="0" smtClean="0"/>
              <a:t> </a:t>
            </a:r>
            <a:r>
              <a:rPr lang="cs-CZ" dirty="0" err="1" smtClean="0"/>
              <a:t>Motion</a:t>
            </a:r>
            <a:r>
              <a:rPr lang="cs-CZ" dirty="0" smtClean="0"/>
              <a:t> </a:t>
            </a:r>
            <a:r>
              <a:rPr lang="cs-CZ" dirty="0" err="1" smtClean="0"/>
              <a:t>Diagnostic</a:t>
            </a:r>
            <a:r>
              <a:rPr lang="cs-CZ" dirty="0" smtClean="0"/>
              <a:t> Center OU</a:t>
            </a:r>
            <a:endParaRPr lang="en-US" dirty="0"/>
          </a:p>
        </p:txBody>
      </p:sp>
    </p:spTree>
    <p:extLst>
      <p:ext uri="{BB962C8B-B14F-4D97-AF65-F5344CB8AC3E}">
        <p14:creationId xmlns:p14="http://schemas.microsoft.com/office/powerpoint/2010/main" val="35879595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dirty="0"/>
              <a:t>Forces and moments of force in static balance</a:t>
            </a:r>
          </a:p>
        </p:txBody>
      </p:sp>
      <p:sp>
        <p:nvSpPr>
          <p:cNvPr id="4" name="Obdélník 3"/>
          <p:cNvSpPr/>
          <p:nvPr/>
        </p:nvSpPr>
        <p:spPr>
          <a:xfrm>
            <a:off x="755576" y="1700808"/>
            <a:ext cx="4572000" cy="1200329"/>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r>
              <a:rPr lang="en-US" b="1" dirty="0"/>
              <a:t>To keep a body in static balance the sum of external forces and the sum of external moments of force acting on that body must be zero.</a:t>
            </a:r>
            <a:endParaRPr lang="en-US" dirty="0"/>
          </a:p>
        </p:txBody>
      </p:sp>
      <p:sp>
        <p:nvSpPr>
          <p:cNvPr id="5" name="Obdélník 4"/>
          <p:cNvSpPr/>
          <p:nvPr/>
        </p:nvSpPr>
        <p:spPr>
          <a:xfrm>
            <a:off x="874924" y="3209276"/>
            <a:ext cx="4572000" cy="646331"/>
          </a:xfrm>
          <a:prstGeom prst="rect">
            <a:avLst/>
          </a:prstGeom>
        </p:spPr>
        <p:txBody>
          <a:bodyPr>
            <a:spAutoFit/>
          </a:bodyPr>
          <a:lstStyle/>
          <a:p>
            <a:r>
              <a:rPr lang="en-US" b="1" dirty="0"/>
              <a:t>Estimate of muscle forces with the help of the equations of static balance</a:t>
            </a:r>
          </a:p>
        </p:txBody>
      </p:sp>
      <p:sp>
        <p:nvSpPr>
          <p:cNvPr id="6" name="Obdélník 5"/>
          <p:cNvSpPr/>
          <p:nvPr/>
        </p:nvSpPr>
        <p:spPr>
          <a:xfrm>
            <a:off x="611560" y="4149080"/>
            <a:ext cx="4572000" cy="1754326"/>
          </a:xfrm>
          <a:prstGeom prst="rect">
            <a:avLst/>
          </a:prstGeom>
        </p:spPr>
        <p:txBody>
          <a:bodyPr>
            <a:spAutoFit/>
          </a:bodyPr>
          <a:lstStyle/>
          <a:p>
            <a:r>
              <a:rPr lang="en-US" dirty="0"/>
              <a:t>Imagine we are holding a 30kg barbell. Our elbow joint is in 90° flexion and our forearm is parallel with the floor. If the length of our forearm is 0.4 m, with what moment will the barbell act on our forearm in relation to the axis of rotation (elbow joint)?</a:t>
            </a:r>
          </a:p>
        </p:txBody>
      </p:sp>
      <p:pic>
        <p:nvPicPr>
          <p:cNvPr id="7170" name="Picture 2" descr="C:\Jandys\KTV\Biomechanika\Prezentace_Brno\Biomechanics Presentation\book-1\book-1\images\30\eq0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7018" y="1638143"/>
            <a:ext cx="2933700" cy="1419226"/>
          </a:xfrm>
          <a:prstGeom prst="rect">
            <a:avLst/>
          </a:prstGeom>
          <a:noFill/>
          <a:extLst>
            <a:ext uri="{909E8E84-426E-40DD-AFC4-6F175D3DCCD1}">
              <a14:hiddenFill xmlns:a14="http://schemas.microsoft.com/office/drawing/2010/main">
                <a:solidFill>
                  <a:srgbClr val="FFFFFF"/>
                </a:solidFill>
              </a14:hiddenFill>
            </a:ext>
          </a:extLst>
        </p:spPr>
      </p:pic>
      <p:sp>
        <p:nvSpPr>
          <p:cNvPr id="7" name="Obdélník 6"/>
          <p:cNvSpPr/>
          <p:nvPr/>
        </p:nvSpPr>
        <p:spPr>
          <a:xfrm>
            <a:off x="5652120" y="3212976"/>
            <a:ext cx="3491880" cy="738664"/>
          </a:xfrm>
          <a:prstGeom prst="rect">
            <a:avLst/>
          </a:prstGeom>
        </p:spPr>
        <p:txBody>
          <a:bodyPr wrap="square">
            <a:spAutoFit/>
          </a:bodyPr>
          <a:lstStyle/>
          <a:p>
            <a:r>
              <a:rPr lang="en-US" sz="1400" dirty="0"/>
              <a:t>If elbow flexors are fixed approximately 0.03 m from the axis of elbow joint on the forearm, the following holds true:</a:t>
            </a:r>
          </a:p>
        </p:txBody>
      </p:sp>
      <p:pic>
        <p:nvPicPr>
          <p:cNvPr id="7172" name="Picture 4" descr="C:\Jandys\KTV\Biomechanika\Prezentace_Brno\Biomechanics Presentation\book-1\book-1\images\30\eq04.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74618" y="4149080"/>
            <a:ext cx="3086100" cy="2466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0599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1300</TotalTime>
  <Words>537</Words>
  <Application>Microsoft Office PowerPoint</Application>
  <PresentationFormat>Předvádění na obrazovce (4:3)</PresentationFormat>
  <Paragraphs>40</Paragraphs>
  <Slides>11</Slides>
  <Notes>0</Notes>
  <HiddenSlides>0</HiddenSlides>
  <MMClips>0</MMClips>
  <ScaleCrop>false</ScaleCrop>
  <HeadingPairs>
    <vt:vector size="4" baseType="variant">
      <vt:variant>
        <vt:lpstr>Motiv</vt:lpstr>
      </vt:variant>
      <vt:variant>
        <vt:i4>1</vt:i4>
      </vt:variant>
      <vt:variant>
        <vt:lpstr>Nadpisy snímků</vt:lpstr>
      </vt:variant>
      <vt:variant>
        <vt:i4>11</vt:i4>
      </vt:variant>
    </vt:vector>
  </HeadingPairs>
  <TitlesOfParts>
    <vt:vector size="12" baseType="lpstr">
      <vt:lpstr>Motiv systému Office</vt:lpstr>
      <vt:lpstr>Biomechanics 11</vt:lpstr>
      <vt:lpstr>Moment of Force</vt:lpstr>
      <vt:lpstr>There are three kinds of situations in which an external force acts on a free body</vt:lpstr>
      <vt:lpstr>Moment of force definition</vt:lpstr>
      <vt:lpstr>Prezentace aplikace PowerPoint</vt:lpstr>
      <vt:lpstr>Examples of using moment of force in sport</vt:lpstr>
      <vt:lpstr>Moment of muscle force</vt:lpstr>
      <vt:lpstr>Prezentace aplikace PowerPoint</vt:lpstr>
      <vt:lpstr>Forces and moments of force in static balance</vt:lpstr>
      <vt:lpstr>Prezentace aplikace PowerPoint</vt:lpstr>
      <vt:lpstr>Thank you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Biomechanics 1</dc:title>
  <cp:lastModifiedBy>OU</cp:lastModifiedBy>
  <cp:revision>23</cp:revision>
  <dcterms:modified xsi:type="dcterms:W3CDTF">2012-08-31T11:29:48Z</dcterms:modified>
</cp:coreProperties>
</file>