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75" r:id="rId3"/>
    <p:sldId id="276" r:id="rId4"/>
    <p:sldId id="277" r:id="rId5"/>
    <p:sldId id="278" r:id="rId6"/>
    <p:sldId id="279" r:id="rId7"/>
    <p:sldId id="280" r:id="rId8"/>
    <p:sldId id="281" r:id="rId9"/>
    <p:sldId id="282" r:id="rId10"/>
    <p:sldId id="283" r:id="rId11"/>
    <p:sldId id="274" r:id="rId1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97B46-57C4-40E3-8C48-3CDCE6DC5BBA}" type="datetimeFigureOut">
              <a:rPr lang="en-US" smtClean="0"/>
              <a:t>8/22/2012</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0A43B7-F3A1-47FD-9C63-89865ED613E7}" type="slidenum">
              <a:rPr lang="en-US" smtClean="0"/>
              <a:t>‹#›</a:t>
            </a:fld>
            <a:endParaRPr lang="en-US"/>
          </a:p>
        </p:txBody>
      </p:sp>
    </p:spTree>
    <p:extLst>
      <p:ext uri="{BB962C8B-B14F-4D97-AF65-F5344CB8AC3E}">
        <p14:creationId xmlns:p14="http://schemas.microsoft.com/office/powerpoint/2010/main" val="165841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40F2B797-06B5-44AA-A4C5-F0044CD37BEF}" type="slidenum">
              <a:rPr lang="en-US" smtClean="0"/>
              <a:t>2</a:t>
            </a:fld>
            <a:endParaRPr lang="en-US"/>
          </a:p>
        </p:txBody>
      </p:sp>
    </p:spTree>
    <p:extLst>
      <p:ext uri="{BB962C8B-B14F-4D97-AF65-F5344CB8AC3E}">
        <p14:creationId xmlns:p14="http://schemas.microsoft.com/office/powerpoint/2010/main" val="27576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22.8.2012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9290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22.8.2012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96840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22.8.2012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27453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22.8.2012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5265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22.8.2012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10355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22.8.2012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02157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t>22.8.2012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69453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95EC1D4A-A796-47C3-A63E-CE236FB377E2}" type="datetimeFigureOut">
              <a:rPr lang="cs-CZ" smtClean="0"/>
              <a:t>22.8.2012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51489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22.8.2012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01266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22.8.2012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16739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22.8.2012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38932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22.8.2012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3217708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908720"/>
            <a:ext cx="6262464" cy="1470025"/>
          </a:xfrm>
        </p:spPr>
        <p:style>
          <a:lnRef idx="1">
            <a:schemeClr val="accent3"/>
          </a:lnRef>
          <a:fillRef idx="2">
            <a:schemeClr val="accent3"/>
          </a:fillRef>
          <a:effectRef idx="1">
            <a:schemeClr val="accent3"/>
          </a:effectRef>
          <a:fontRef idx="minor">
            <a:schemeClr val="dk1"/>
          </a:fontRef>
        </p:style>
        <p:txBody>
          <a:bodyPr/>
          <a:lstStyle/>
          <a:p>
            <a:r>
              <a:rPr lang="en-US" dirty="0" smtClean="0"/>
              <a:t>Biomechanics</a:t>
            </a:r>
            <a:r>
              <a:rPr lang="cs-CZ" dirty="0" smtClean="0"/>
              <a:t> </a:t>
            </a:r>
            <a:r>
              <a:rPr lang="cs-CZ" dirty="0" smtClean="0"/>
              <a:t>3</a:t>
            </a:r>
            <a:endParaRPr lang="cs-CZ" dirty="0"/>
          </a:p>
        </p:txBody>
      </p:sp>
      <p:sp>
        <p:nvSpPr>
          <p:cNvPr id="3" name="Podnadpis 2"/>
          <p:cNvSpPr>
            <a:spLocks noGrp="1"/>
          </p:cNvSpPr>
          <p:nvPr>
            <p:ph type="subTitle" idx="1"/>
          </p:nvPr>
        </p:nvSpPr>
        <p:spPr>
          <a:xfrm>
            <a:off x="884201" y="2852936"/>
            <a:ext cx="5720680" cy="648072"/>
          </a:xfrm>
        </p:spPr>
        <p:style>
          <a:lnRef idx="2">
            <a:schemeClr val="accent3"/>
          </a:lnRef>
          <a:fillRef idx="1">
            <a:schemeClr val="lt1"/>
          </a:fillRef>
          <a:effectRef idx="0">
            <a:schemeClr val="accent3"/>
          </a:effectRef>
          <a:fontRef idx="minor">
            <a:schemeClr val="dk1"/>
          </a:fontRef>
        </p:style>
        <p:txBody>
          <a:bodyPr/>
          <a:lstStyle/>
          <a:p>
            <a:r>
              <a:rPr lang="cs-CZ" b="1" dirty="0" err="1"/>
              <a:t>Composition</a:t>
            </a:r>
            <a:r>
              <a:rPr lang="cs-CZ" b="1" dirty="0"/>
              <a:t> </a:t>
            </a:r>
            <a:r>
              <a:rPr lang="cs-CZ" b="1" dirty="0" err="1"/>
              <a:t>of</a:t>
            </a:r>
            <a:r>
              <a:rPr lang="cs-CZ" b="1" dirty="0"/>
              <a:t> </a:t>
            </a:r>
            <a:r>
              <a:rPr lang="cs-CZ" b="1" dirty="0" err="1"/>
              <a:t>Forces</a:t>
            </a:r>
            <a:endParaRPr lang="cs-CZ" b="1" dirty="0"/>
          </a:p>
        </p:txBody>
      </p:sp>
      <p:sp>
        <p:nvSpPr>
          <p:cNvPr id="6" name="Rectangle 15"/>
          <p:cNvSpPr>
            <a:spLocks noGrp="1" noChangeArrowheads="1"/>
          </p:cNvSpPr>
          <p:nvPr>
            <p:ph type="ftr" sz="quarter" idx="11"/>
          </p:nvPr>
        </p:nvSpPr>
        <p:spPr>
          <a:xfrm>
            <a:off x="1547664" y="6080720"/>
            <a:ext cx="4032250" cy="457200"/>
          </a:xfrm>
        </p:spPr>
        <p:txBody>
          <a:bodyPr/>
          <a:lstStyle/>
          <a:p>
            <a:pPr>
              <a:defRPr/>
            </a:pPr>
            <a:r>
              <a:rPr lang="cs-CZ" dirty="0" smtClean="0"/>
              <a:t>Projekt: Cizí </a:t>
            </a:r>
            <a:r>
              <a:rPr lang="cs-CZ" dirty="0"/>
              <a:t>jazyky v </a:t>
            </a:r>
            <a:r>
              <a:rPr lang="cs-CZ" dirty="0" err="1" smtClean="0"/>
              <a:t>kinantropologii</a:t>
            </a:r>
            <a:r>
              <a:rPr lang="cs-CZ" dirty="0" smtClean="0"/>
              <a:t> - </a:t>
            </a:r>
            <a:r>
              <a:rPr lang="cs-CZ" dirty="0"/>
              <a:t>CZ.1.07/2.2.00/15.0199</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085184"/>
            <a:ext cx="1473474" cy="1224136"/>
          </a:xfrm>
          <a:prstGeom prst="rect">
            <a:avLst/>
          </a:prstGeom>
        </p:spPr>
      </p:pic>
      <p:sp>
        <p:nvSpPr>
          <p:cNvPr id="7" name="TextovéPole 6"/>
          <p:cNvSpPr txBox="1"/>
          <p:nvPr/>
        </p:nvSpPr>
        <p:spPr>
          <a:xfrm>
            <a:off x="2627784" y="4170043"/>
            <a:ext cx="2520280" cy="369332"/>
          </a:xfrm>
          <a:prstGeom prst="rect">
            <a:avLst/>
          </a:prstGeom>
          <a:noFill/>
        </p:spPr>
        <p:txBody>
          <a:bodyPr wrap="square" rtlCol="0">
            <a:spAutoFit/>
          </a:bodyPr>
          <a:lstStyle/>
          <a:p>
            <a:r>
              <a:rPr lang="cs-CZ" dirty="0" smtClean="0"/>
              <a:t>Daniel </a:t>
            </a:r>
            <a:r>
              <a:rPr lang="cs-CZ" dirty="0" err="1" smtClean="0"/>
              <a:t>Jandačka</a:t>
            </a:r>
            <a:r>
              <a:rPr lang="cs-CZ" dirty="0" smtClean="0"/>
              <a:t>, PhD.</a:t>
            </a:r>
            <a:endParaRPr lang="en-US" dirty="0"/>
          </a:p>
        </p:txBody>
      </p:sp>
    </p:spTree>
    <p:extLst>
      <p:ext uri="{BB962C8B-B14F-4D97-AF65-F5344CB8AC3E}">
        <p14:creationId xmlns:p14="http://schemas.microsoft.com/office/powerpoint/2010/main" val="130087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8706" y="116632"/>
            <a:ext cx="8229600" cy="1143000"/>
          </a:xfrm>
        </p:spPr>
        <p:txBody>
          <a:bodyPr>
            <a:normAutofit fontScale="90000"/>
          </a:bodyPr>
          <a:lstStyle/>
          <a:p>
            <a:r>
              <a:rPr lang="cs-CZ" b="1" dirty="0"/>
              <a:t>Static </a:t>
            </a:r>
            <a:r>
              <a:rPr lang="cs-CZ" b="1" dirty="0" err="1"/>
              <a:t>Analysis</a:t>
            </a:r>
            <a:r>
              <a:rPr lang="cs-CZ" b="1" dirty="0"/>
              <a:t/>
            </a:r>
            <a:br>
              <a:rPr lang="cs-CZ" b="1" dirty="0"/>
            </a:br>
            <a:endParaRPr lang="en-US" dirty="0"/>
          </a:p>
        </p:txBody>
      </p:sp>
      <p:sp>
        <p:nvSpPr>
          <p:cNvPr id="4" name="Obdélník 3"/>
          <p:cNvSpPr/>
          <p:nvPr/>
        </p:nvSpPr>
        <p:spPr>
          <a:xfrm>
            <a:off x="395536" y="692696"/>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If only two forces act on a body in the state of either static or dynamic equilibrium, they have equal magnitude but opposite direction.</a:t>
            </a:r>
          </a:p>
        </p:txBody>
      </p:sp>
      <p:sp>
        <p:nvSpPr>
          <p:cNvPr id="5" name="Obdélník 4"/>
          <p:cNvSpPr/>
          <p:nvPr/>
        </p:nvSpPr>
        <p:spPr>
          <a:xfrm>
            <a:off x="755074" y="1661643"/>
            <a:ext cx="7776864" cy="1477328"/>
          </a:xfrm>
          <a:prstGeom prst="rect">
            <a:avLst/>
          </a:prstGeom>
        </p:spPr>
        <p:txBody>
          <a:bodyPr wrap="square">
            <a:spAutoFit/>
          </a:bodyPr>
          <a:lstStyle/>
          <a:p>
            <a:r>
              <a:rPr lang="cs-CZ" dirty="0" err="1" smtClean="0"/>
              <a:t>Example</a:t>
            </a:r>
            <a:endParaRPr lang="cs-CZ" dirty="0" smtClean="0"/>
          </a:p>
          <a:p>
            <a:r>
              <a:rPr lang="en-US" dirty="0"/>
              <a:t>Weightlifter with the weight of 70 kg has lifted a barbell with the weight of 90 kg and is holding it above his </a:t>
            </a:r>
            <a:r>
              <a:rPr lang="en-US" dirty="0" smtClean="0"/>
              <a:t>head. </a:t>
            </a:r>
            <a:r>
              <a:rPr lang="en-US" dirty="0"/>
              <a:t>As long as he is holding the barbell, both bodies (weightlifter and barbell) are in static equilibrium. What is the force that must act on the weightlifter’s feet to keep him in static equilibrium?</a:t>
            </a:r>
          </a:p>
        </p:txBody>
      </p:sp>
      <p:pic>
        <p:nvPicPr>
          <p:cNvPr id="8194" name="Picture 2" descr="C:\Jandys\KTV\Biomechanika\Prezentace_Brno\Biomechanics Presentation\book-1\book-1\images\12\obr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535" y="3091342"/>
            <a:ext cx="3871573" cy="34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60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2564904"/>
            <a:ext cx="6262464" cy="1470025"/>
          </a:xfrm>
        </p:spPr>
        <p:style>
          <a:lnRef idx="1">
            <a:schemeClr val="accent3"/>
          </a:lnRef>
          <a:fillRef idx="2">
            <a:schemeClr val="accent3"/>
          </a:fillRef>
          <a:effectRef idx="1">
            <a:schemeClr val="accent3"/>
          </a:effectRef>
          <a:fontRef idx="minor">
            <a:schemeClr val="dk1"/>
          </a:fontRef>
        </p:style>
        <p:txBody>
          <a:bodyPr/>
          <a:lstStyle/>
          <a:p>
            <a:r>
              <a:rPr lang="en-US" dirty="0"/>
              <a:t>Thank you for your attention</a:t>
            </a:r>
            <a:endParaRPr lang="cs-CZ" dirty="0"/>
          </a:p>
        </p:txBody>
      </p:sp>
      <p:sp>
        <p:nvSpPr>
          <p:cNvPr id="6" name="Rectangle 15"/>
          <p:cNvSpPr>
            <a:spLocks noGrp="1" noChangeArrowheads="1"/>
          </p:cNvSpPr>
          <p:nvPr>
            <p:ph type="ftr" sz="quarter" idx="11"/>
          </p:nvPr>
        </p:nvSpPr>
        <p:spPr>
          <a:xfrm>
            <a:off x="1547664" y="6080720"/>
            <a:ext cx="4032250" cy="457200"/>
          </a:xfrm>
        </p:spPr>
        <p:txBody>
          <a:bodyPr/>
          <a:lstStyle/>
          <a:p>
            <a:pPr>
              <a:defRPr/>
            </a:pPr>
            <a:r>
              <a:rPr lang="cs-CZ" dirty="0" smtClean="0"/>
              <a:t>Projekt: Cizí </a:t>
            </a:r>
            <a:r>
              <a:rPr lang="cs-CZ" dirty="0"/>
              <a:t>jazyky v </a:t>
            </a:r>
            <a:r>
              <a:rPr lang="cs-CZ" dirty="0" err="1" smtClean="0"/>
              <a:t>kinantropologii</a:t>
            </a:r>
            <a:r>
              <a:rPr lang="cs-CZ" dirty="0" smtClean="0"/>
              <a:t> - </a:t>
            </a:r>
            <a:r>
              <a:rPr lang="cs-CZ" dirty="0"/>
              <a:t>CZ.1.07/2.2.00/15.0199</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085184"/>
            <a:ext cx="1473474" cy="1224136"/>
          </a:xfrm>
          <a:prstGeom prst="rect">
            <a:avLst/>
          </a:prstGeom>
        </p:spPr>
      </p:pic>
    </p:spTree>
    <p:extLst>
      <p:ext uri="{BB962C8B-B14F-4D97-AF65-F5344CB8AC3E}">
        <p14:creationId xmlns:p14="http://schemas.microsoft.com/office/powerpoint/2010/main" val="2760549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539552" y="290477"/>
            <a:ext cx="705678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t>The net force is a vector produced when two or more forces act on a single object. It is calculated by vector addition of the force vectors acting on the object.</a:t>
            </a:r>
            <a:endParaRPr lang="en-US" dirty="0"/>
          </a:p>
        </p:txBody>
      </p:sp>
      <p:pic>
        <p:nvPicPr>
          <p:cNvPr id="1026" name="obrázek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29" y="1507261"/>
            <a:ext cx="57626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Přímá spojnice se šipkou 6"/>
          <p:cNvCxnSpPr/>
          <p:nvPr/>
        </p:nvCxnSpPr>
        <p:spPr>
          <a:xfrm>
            <a:off x="3481765" y="3279260"/>
            <a:ext cx="0"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ovéPole 8"/>
          <p:cNvSpPr txBox="1"/>
          <p:nvPr/>
        </p:nvSpPr>
        <p:spPr>
          <a:xfrm>
            <a:off x="755576" y="5761775"/>
            <a:ext cx="6480720" cy="400110"/>
          </a:xfrm>
          <a:prstGeom prst="rect">
            <a:avLst/>
          </a:prstGeom>
          <a:noFill/>
        </p:spPr>
        <p:txBody>
          <a:bodyPr wrap="square" rtlCol="0">
            <a:spAutoFit/>
          </a:bodyPr>
          <a:lstStyle/>
          <a:p>
            <a:r>
              <a:rPr lang="cs-CZ" sz="2000" dirty="0" smtClean="0"/>
              <a:t>Resultant (Net) </a:t>
            </a:r>
            <a:r>
              <a:rPr lang="en-US" sz="2000" dirty="0" smtClean="0"/>
              <a:t>Force = Blue </a:t>
            </a:r>
            <a:r>
              <a:rPr lang="cs-CZ" sz="2000" dirty="0" smtClean="0"/>
              <a:t>R</a:t>
            </a:r>
            <a:r>
              <a:rPr lang="en-US" sz="2000" dirty="0" smtClean="0"/>
              <a:t>reaction – Red Gravitational</a:t>
            </a:r>
            <a:endParaRPr lang="en-US" sz="2000" dirty="0"/>
          </a:p>
        </p:txBody>
      </p:sp>
      <p:sp>
        <p:nvSpPr>
          <p:cNvPr id="10" name="TextovéPole 9"/>
          <p:cNvSpPr txBox="1"/>
          <p:nvPr/>
        </p:nvSpPr>
        <p:spPr>
          <a:xfrm>
            <a:off x="6516216" y="2613185"/>
            <a:ext cx="2411760" cy="1169551"/>
          </a:xfrm>
          <a:prstGeom prst="rect">
            <a:avLst/>
          </a:prstGeom>
          <a:noFill/>
        </p:spPr>
        <p:txBody>
          <a:bodyPr wrap="square" rtlCol="0">
            <a:spAutoFit/>
          </a:bodyPr>
          <a:lstStyle/>
          <a:p>
            <a:pPr algn="ctr"/>
            <a:r>
              <a:rPr lang="en-US" sz="1400" i="1" dirty="0" smtClean="0"/>
              <a:t>Squat Jump of Shot </a:t>
            </a:r>
            <a:r>
              <a:rPr lang="cs-CZ" sz="1400" i="1" dirty="0" smtClean="0"/>
              <a:t>P</a:t>
            </a:r>
            <a:r>
              <a:rPr lang="en-US" sz="1400" i="1" dirty="0" smtClean="0"/>
              <a:t>utter</a:t>
            </a:r>
            <a:r>
              <a:rPr lang="cs-CZ" sz="1400" i="1" dirty="0" smtClean="0"/>
              <a:t> </a:t>
            </a:r>
            <a:r>
              <a:rPr lang="en-US" sz="1400" i="1" dirty="0" smtClean="0"/>
              <a:t>with barbell</a:t>
            </a:r>
          </a:p>
          <a:p>
            <a:pPr algn="ctr"/>
            <a:r>
              <a:rPr lang="en-US" sz="1400" i="1" dirty="0" smtClean="0"/>
              <a:t> Measured at Human Motion Diagnostic Center  University of Ostrava</a:t>
            </a:r>
            <a:endParaRPr lang="en-US" sz="1400" i="1" dirty="0"/>
          </a:p>
        </p:txBody>
      </p:sp>
    </p:spTree>
    <p:extLst>
      <p:ext uri="{BB962C8B-B14F-4D97-AF65-F5344CB8AC3E}">
        <p14:creationId xmlns:p14="http://schemas.microsoft.com/office/powerpoint/2010/main" val="3277150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899592" y="764704"/>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b="1" dirty="0"/>
              <a:t>Forces acting in one line can be added by algebraic sum.</a:t>
            </a:r>
            <a:endParaRPr lang="en-US" dirty="0"/>
          </a:p>
        </p:txBody>
      </p:sp>
      <p:grpSp>
        <p:nvGrpSpPr>
          <p:cNvPr id="5" name="Group 1"/>
          <p:cNvGrpSpPr>
            <a:grpSpLocks noChangeAspect="1"/>
          </p:cNvGrpSpPr>
          <p:nvPr/>
        </p:nvGrpSpPr>
        <p:grpSpPr bwMode="auto">
          <a:xfrm>
            <a:off x="1282988" y="1772816"/>
            <a:ext cx="3886470" cy="712932"/>
            <a:chOff x="1424" y="5249"/>
            <a:chExt cx="3924" cy="720"/>
          </a:xfrm>
        </p:grpSpPr>
        <p:sp>
          <p:nvSpPr>
            <p:cNvPr id="6" name="AutoShape 12"/>
            <p:cNvSpPr>
              <a:spLocks noChangeAspect="1" noChangeArrowheads="1" noTextEdit="1"/>
            </p:cNvSpPr>
            <p:nvPr/>
          </p:nvSpPr>
          <p:spPr bwMode="auto">
            <a:xfrm>
              <a:off x="1424" y="5249"/>
              <a:ext cx="3924" cy="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1"/>
            <p:cNvSpPr>
              <a:spLocks noChangeShapeType="1"/>
            </p:cNvSpPr>
            <p:nvPr/>
          </p:nvSpPr>
          <p:spPr bwMode="auto">
            <a:xfrm>
              <a:off x="1784" y="5789"/>
              <a:ext cx="540"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0"/>
            <p:cNvSpPr>
              <a:spLocks noChangeShapeType="1"/>
            </p:cNvSpPr>
            <p:nvPr/>
          </p:nvSpPr>
          <p:spPr bwMode="auto">
            <a:xfrm>
              <a:off x="2324" y="5789"/>
              <a:ext cx="900"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9"/>
            <p:cNvSpPr>
              <a:spLocks noChangeShapeType="1"/>
            </p:cNvSpPr>
            <p:nvPr/>
          </p:nvSpPr>
          <p:spPr bwMode="auto">
            <a:xfrm>
              <a:off x="3224" y="5789"/>
              <a:ext cx="1980" cy="0"/>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Box 8"/>
            <p:cNvSpPr txBox="1">
              <a:spLocks noChangeArrowheads="1"/>
            </p:cNvSpPr>
            <p:nvPr/>
          </p:nvSpPr>
          <p:spPr bwMode="auto">
            <a:xfrm>
              <a:off x="1640" y="5309"/>
              <a:ext cx="903"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smtClean="0">
                  <a:ln>
                    <a:noFill/>
                  </a:ln>
                  <a:solidFill>
                    <a:schemeClr val="tx1"/>
                  </a:solidFill>
                  <a:effectLst/>
                  <a:latin typeface="Arial" pitchFamily="34" charset="0"/>
                  <a:ea typeface="Times New Roman" pitchFamily="18" charset="0"/>
                  <a:cs typeface="Myriad Pro"/>
                </a:rPr>
                <a:t>100 N</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7"/>
            <p:cNvSpPr txBox="1">
              <a:spLocks noChangeArrowheads="1"/>
            </p:cNvSpPr>
            <p:nvPr/>
          </p:nvSpPr>
          <p:spPr bwMode="auto">
            <a:xfrm>
              <a:off x="2408" y="5309"/>
              <a:ext cx="9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Myriad Pro"/>
                </a:rPr>
                <a:t>200 N</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6"/>
            <p:cNvSpPr txBox="1">
              <a:spLocks noChangeArrowheads="1"/>
            </p:cNvSpPr>
            <p:nvPr/>
          </p:nvSpPr>
          <p:spPr bwMode="auto">
            <a:xfrm>
              <a:off x="3784" y="5309"/>
              <a:ext cx="9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smtClean="0">
                  <a:ln>
                    <a:noFill/>
                  </a:ln>
                  <a:solidFill>
                    <a:schemeClr val="tx1"/>
                  </a:solidFill>
                  <a:effectLst/>
                  <a:latin typeface="Arial" pitchFamily="34" charset="0"/>
                  <a:ea typeface="Times New Roman" pitchFamily="18" charset="0"/>
                  <a:cs typeface="Myriad Pro"/>
                </a:rPr>
                <a:t>400 N</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AutoShape 5"/>
            <p:cNvSpPr>
              <a:spLocks noChangeShapeType="1"/>
            </p:cNvSpPr>
            <p:nvPr/>
          </p:nvSpPr>
          <p:spPr bwMode="auto">
            <a:xfrm flipV="1">
              <a:off x="1772" y="5737"/>
              <a:ext cx="1" cy="10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p:cNvSpPr>
              <a:spLocks noChangeShapeType="1"/>
            </p:cNvSpPr>
            <p:nvPr/>
          </p:nvSpPr>
          <p:spPr bwMode="auto">
            <a:xfrm flipV="1">
              <a:off x="2308" y="5733"/>
              <a:ext cx="1" cy="10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3"/>
            <p:cNvSpPr>
              <a:spLocks noChangeShapeType="1"/>
            </p:cNvSpPr>
            <p:nvPr/>
          </p:nvSpPr>
          <p:spPr bwMode="auto">
            <a:xfrm flipV="1">
              <a:off x="3204" y="5737"/>
              <a:ext cx="1" cy="10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p:cNvSpPr>
              <a:spLocks noChangeShapeType="1"/>
            </p:cNvSpPr>
            <p:nvPr/>
          </p:nvSpPr>
          <p:spPr bwMode="auto">
            <a:xfrm flipV="1">
              <a:off x="5196" y="5733"/>
              <a:ext cx="1" cy="10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8" name="Picture 2" descr="C:\Jandys\KTV\Clanky\Journal of strength and conditioning research\Optimal load\Figures\Figure 1.TIF"/>
          <p:cNvPicPr>
            <a:picLocks noChangeAspect="1" noChangeArrowheads="1"/>
          </p:cNvPicPr>
          <p:nvPr/>
        </p:nvPicPr>
        <p:blipFill>
          <a:blip r:embed="rId2" cstate="print"/>
          <a:srcRect/>
          <a:stretch>
            <a:fillRect/>
          </a:stretch>
        </p:blipFill>
        <p:spPr bwMode="auto">
          <a:xfrm>
            <a:off x="5724128" y="764704"/>
            <a:ext cx="3218985" cy="2145990"/>
          </a:xfrm>
          <a:prstGeom prst="rect">
            <a:avLst/>
          </a:prstGeom>
          <a:noFill/>
        </p:spPr>
      </p:pic>
      <p:sp>
        <p:nvSpPr>
          <p:cNvPr id="19" name="Obdélník 18"/>
          <p:cNvSpPr/>
          <p:nvPr/>
        </p:nvSpPr>
        <p:spPr>
          <a:xfrm>
            <a:off x="1115616" y="2996952"/>
            <a:ext cx="7128792" cy="1477328"/>
          </a:xfrm>
          <a:prstGeom prst="rect">
            <a:avLst/>
          </a:prstGeom>
        </p:spPr>
        <p:txBody>
          <a:bodyPr wrap="square">
            <a:spAutoFit/>
          </a:bodyPr>
          <a:lstStyle/>
          <a:p>
            <a:r>
              <a:rPr lang="en-US" b="1" dirty="0">
                <a:solidFill>
                  <a:srgbClr val="FF0000"/>
                </a:solidFill>
              </a:rPr>
              <a:t>Example</a:t>
            </a:r>
            <a:endParaRPr lang="en-US" dirty="0">
              <a:solidFill>
                <a:srgbClr val="FF0000"/>
              </a:solidFill>
            </a:endParaRPr>
          </a:p>
          <a:p>
            <a:r>
              <a:rPr lang="en-US" dirty="0"/>
              <a:t>A coach is assisting his charge in bench press with a barbell of 100 kg. The coach is acting on the barbell with the force of 70 N and the athlete with the force of 920 N in upward direction. Will they manage to lift the barbell? What is the resultant force acting on the barbell</a:t>
            </a:r>
            <a:r>
              <a:rPr lang="en-US" dirty="0" smtClean="0"/>
              <a:t>?</a:t>
            </a:r>
            <a:endParaRPr lang="en-US" dirty="0"/>
          </a:p>
        </p:txBody>
      </p:sp>
      <p:sp>
        <p:nvSpPr>
          <p:cNvPr id="20" name="Obdélník 19"/>
          <p:cNvSpPr/>
          <p:nvPr/>
        </p:nvSpPr>
        <p:spPr>
          <a:xfrm>
            <a:off x="1115616" y="4588678"/>
            <a:ext cx="7416824"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solidFill>
                  <a:srgbClr val="FF0000"/>
                </a:solidFill>
              </a:rPr>
              <a:t>Solution</a:t>
            </a:r>
            <a:endParaRPr lang="en-US" b="1" dirty="0">
              <a:solidFill>
                <a:srgbClr val="FF0000"/>
              </a:solidFill>
            </a:endParaRPr>
          </a:p>
          <a:p>
            <a:r>
              <a:rPr lang="en-US" dirty="0"/>
              <a:t>Weight force of the barbell can be calculated as:</a:t>
            </a:r>
          </a:p>
          <a:p>
            <a:r>
              <a:rPr lang="en-US" i="1" dirty="0"/>
              <a:t>F</a:t>
            </a:r>
            <a:r>
              <a:rPr lang="en-US" baseline="-25000" dirty="0"/>
              <a:t>G</a:t>
            </a:r>
            <a:r>
              <a:rPr lang="en-US" dirty="0"/>
              <a:t> = </a:t>
            </a:r>
            <a:r>
              <a:rPr lang="en-US" i="1" dirty="0"/>
              <a:t>mg</a:t>
            </a:r>
            <a:r>
              <a:rPr lang="en-US" dirty="0"/>
              <a:t> = 100 ⋅ 9,81 = 981 N. Let us assume that upward direction of the force is a positive direction, therefore:</a:t>
            </a:r>
          </a:p>
          <a:p>
            <a:r>
              <a:rPr lang="en-US" i="1" dirty="0"/>
              <a:t>F</a:t>
            </a:r>
            <a:r>
              <a:rPr lang="en-US" dirty="0"/>
              <a:t> = 70 N + 920 N + (−981 N) = 9 N. </a:t>
            </a:r>
            <a:endParaRPr lang="cs-CZ" dirty="0" smtClean="0"/>
          </a:p>
          <a:p>
            <a:r>
              <a:rPr lang="en-US" dirty="0" smtClean="0"/>
              <a:t>The </a:t>
            </a:r>
            <a:r>
              <a:rPr lang="en-US" dirty="0"/>
              <a:t>resultant force F is 9 N and the athlete, with a little help from his coach, will manage to lift the barbell.</a:t>
            </a:r>
            <a:endParaRPr lang="en-US" dirty="0"/>
          </a:p>
        </p:txBody>
      </p:sp>
      <p:sp>
        <p:nvSpPr>
          <p:cNvPr id="21" name="Obdélník 20"/>
          <p:cNvSpPr/>
          <p:nvPr/>
        </p:nvSpPr>
        <p:spPr>
          <a:xfrm>
            <a:off x="4572000" y="0"/>
            <a:ext cx="4572000" cy="646331"/>
          </a:xfrm>
          <a:prstGeom prst="rect">
            <a:avLst/>
          </a:prstGeom>
        </p:spPr>
        <p:txBody>
          <a:bodyPr>
            <a:spAutoFit/>
          </a:bodyPr>
          <a:lstStyle/>
          <a:p>
            <a:r>
              <a:rPr lang="en-US" i="1" dirty="0"/>
              <a:t>Measured at Human Motion Diagnostic Center  University of Ostrava</a:t>
            </a:r>
            <a:endParaRPr lang="en-US" dirty="0"/>
          </a:p>
        </p:txBody>
      </p:sp>
    </p:spTree>
    <p:extLst>
      <p:ext uri="{BB962C8B-B14F-4D97-AF65-F5344CB8AC3E}">
        <p14:creationId xmlns:p14="http://schemas.microsoft.com/office/powerpoint/2010/main" val="3610839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827584" y="980728"/>
            <a:ext cx="1911549"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cs-CZ" b="1" dirty="0" err="1"/>
              <a:t>Concurrent</a:t>
            </a:r>
            <a:r>
              <a:rPr lang="cs-CZ" b="1" dirty="0"/>
              <a:t> </a:t>
            </a:r>
            <a:r>
              <a:rPr lang="cs-CZ" b="1" dirty="0" err="1"/>
              <a:t>Forces</a:t>
            </a:r>
            <a:endParaRPr lang="cs-CZ" b="1" dirty="0"/>
          </a:p>
        </p:txBody>
      </p:sp>
      <p:sp>
        <p:nvSpPr>
          <p:cNvPr id="6"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90" name="Picture 18" descr="C:\Jandys\KTV\Biomechanika\Prezentace_Brno\Biomechanics Presentation\book-1\book-1\images\10\obr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2905125" cy="3343275"/>
          </a:xfrm>
          <a:prstGeom prst="rect">
            <a:avLst/>
          </a:prstGeom>
          <a:noFill/>
          <a:extLst>
            <a:ext uri="{909E8E84-426E-40DD-AFC4-6F175D3DCCD1}">
              <a14:hiddenFill xmlns:a14="http://schemas.microsoft.com/office/drawing/2010/main">
                <a:solidFill>
                  <a:srgbClr val="FFFFFF"/>
                </a:solidFill>
              </a14:hiddenFill>
            </a:ext>
          </a:extLst>
        </p:spPr>
      </p:pic>
      <p:sp>
        <p:nvSpPr>
          <p:cNvPr id="17" name="Obdélník 16"/>
          <p:cNvSpPr/>
          <p:nvPr/>
        </p:nvSpPr>
        <p:spPr>
          <a:xfrm>
            <a:off x="3852072" y="1556792"/>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Resultant force vector is the diagonal of the rectangle created by both horizontal and vertical force and their parallel lines.</a:t>
            </a:r>
          </a:p>
        </p:txBody>
      </p:sp>
      <p:sp>
        <p:nvSpPr>
          <p:cNvPr id="18" name="Obdélník 17"/>
          <p:cNvSpPr/>
          <p:nvPr/>
        </p:nvSpPr>
        <p:spPr>
          <a:xfrm>
            <a:off x="3883640" y="4352322"/>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cs-CZ" dirty="0"/>
              <a:t>Přesněji můžeme popsat působení síly úhlem mezi výslednou silou a vertikální nebo horizontální přímkou.</a:t>
            </a:r>
            <a:endParaRPr lang="en-US" dirty="0"/>
          </a:p>
        </p:txBody>
      </p:sp>
    </p:spTree>
    <p:extLst>
      <p:ext uri="{BB962C8B-B14F-4D97-AF65-F5344CB8AC3E}">
        <p14:creationId xmlns:p14="http://schemas.microsoft.com/office/powerpoint/2010/main" val="2874807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a:t>Trigonometric</a:t>
            </a:r>
            <a:r>
              <a:rPr lang="cs-CZ" b="1" dirty="0"/>
              <a:t> </a:t>
            </a:r>
            <a:r>
              <a:rPr lang="cs-CZ" b="1" dirty="0" err="1"/>
              <a:t>Technique</a:t>
            </a:r>
            <a:r>
              <a:rPr lang="cs-CZ" b="1" dirty="0"/>
              <a:t/>
            </a:r>
            <a:br>
              <a:rPr lang="cs-CZ" b="1" dirty="0"/>
            </a:br>
            <a:endParaRPr lang="en-US" dirty="0"/>
          </a:p>
        </p:txBody>
      </p:sp>
      <p:pic>
        <p:nvPicPr>
          <p:cNvPr id="4098" name="Picture 2" descr="C:\Jandys\KTV\Biomechanika\Prezentace_Brno\Biomechanics Presentation\book-1\book-1\images\10\obr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495675"/>
            <a:ext cx="2686050" cy="336232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409341" y="813776"/>
            <a:ext cx="7632848"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solidFill>
                  <a:srgbClr val="FF0000"/>
                </a:solidFill>
              </a:rPr>
              <a:t>Example</a:t>
            </a:r>
            <a:endParaRPr lang="en-US" dirty="0">
              <a:solidFill>
                <a:srgbClr val="FF0000"/>
              </a:solidFill>
            </a:endParaRPr>
          </a:p>
          <a:p>
            <a:r>
              <a:rPr lang="en-US" dirty="0"/>
              <a:t>Vertical reaction force of the Earth (normal contact force), acting on a runner’s foot, has the magnitude of </a:t>
            </a:r>
            <a:r>
              <a:rPr lang="en-US" i="1" dirty="0"/>
              <a:t>F</a:t>
            </a:r>
            <a:r>
              <a:rPr lang="en-US" baseline="-25000" dirty="0"/>
              <a:t>RA</a:t>
            </a:r>
            <a:r>
              <a:rPr lang="en-US" dirty="0"/>
              <a:t> = 2200 N; friction force is acting backward and its magnitude is </a:t>
            </a:r>
            <a:r>
              <a:rPr lang="en-US" i="1" dirty="0"/>
              <a:t>F</a:t>
            </a:r>
            <a:r>
              <a:rPr lang="en-US" baseline="-25000" dirty="0"/>
              <a:t>RB</a:t>
            </a:r>
            <a:r>
              <a:rPr lang="en-US" dirty="0"/>
              <a:t> = 500 N. What is the direction and the magnitude of the resultant force </a:t>
            </a:r>
            <a:r>
              <a:rPr lang="en-US" i="1" dirty="0"/>
              <a:t>F</a:t>
            </a:r>
            <a:r>
              <a:rPr lang="en-US" baseline="-25000" dirty="0"/>
              <a:t>RC</a:t>
            </a:r>
            <a:r>
              <a:rPr lang="en-US" dirty="0"/>
              <a:t> </a:t>
            </a:r>
          </a:p>
          <a:p>
            <a:endParaRPr lang="cs-CZ" b="1" dirty="0" smtClean="0"/>
          </a:p>
        </p:txBody>
      </p:sp>
      <p:sp>
        <p:nvSpPr>
          <p:cNvPr id="6" name="Obdélník 5"/>
          <p:cNvSpPr/>
          <p:nvPr/>
        </p:nvSpPr>
        <p:spPr>
          <a:xfrm>
            <a:off x="273274" y="2564904"/>
            <a:ext cx="5904656" cy="1477328"/>
          </a:xfrm>
          <a:prstGeom prst="rect">
            <a:avLst/>
          </a:prstGeom>
        </p:spPr>
        <p:txBody>
          <a:bodyPr wrap="square">
            <a:spAutoFit/>
          </a:bodyPr>
          <a:lstStyle/>
          <a:p>
            <a:r>
              <a:rPr lang="en-US" b="1" dirty="0"/>
              <a:t>Figure </a:t>
            </a:r>
            <a:r>
              <a:rPr lang="en-US" dirty="0" smtClean="0"/>
              <a:t>Landing </a:t>
            </a:r>
            <a:r>
              <a:rPr lang="en-US" dirty="0"/>
              <a:t>in running. The blue arrow represents the resultant reaction force </a:t>
            </a:r>
            <a:r>
              <a:rPr lang="en-US" i="1" dirty="0"/>
              <a:t>F</a:t>
            </a:r>
            <a:r>
              <a:rPr lang="en-US" baseline="-25000" dirty="0"/>
              <a:t>RC</a:t>
            </a:r>
            <a:r>
              <a:rPr lang="en-US" dirty="0"/>
              <a:t>. Black arrows represent friction component of the reaction force </a:t>
            </a:r>
            <a:r>
              <a:rPr lang="en-US" i="1" dirty="0"/>
              <a:t>F</a:t>
            </a:r>
            <a:r>
              <a:rPr lang="en-US" baseline="-25000" dirty="0"/>
              <a:t>RB</a:t>
            </a:r>
            <a:r>
              <a:rPr lang="en-US" dirty="0"/>
              <a:t> and vertical component of the reaction force </a:t>
            </a:r>
            <a:r>
              <a:rPr lang="en-US" i="1" dirty="0"/>
              <a:t>F</a:t>
            </a:r>
            <a:r>
              <a:rPr lang="en-US" baseline="-25000" dirty="0"/>
              <a:t>RA</a:t>
            </a:r>
            <a:r>
              <a:rPr lang="en-US" dirty="0"/>
              <a:t>, respectively, both acting on the foot</a:t>
            </a:r>
            <a:r>
              <a:rPr lang="en-US" dirty="0" smtClean="0"/>
              <a:t>.</a:t>
            </a:r>
            <a:endParaRPr lang="cs-CZ" dirty="0"/>
          </a:p>
        </p:txBody>
      </p:sp>
      <p:sp>
        <p:nvSpPr>
          <p:cNvPr id="7" name="Obdélník 6"/>
          <p:cNvSpPr/>
          <p:nvPr/>
        </p:nvSpPr>
        <p:spPr>
          <a:xfrm>
            <a:off x="3995936" y="3765233"/>
            <a:ext cx="4572000" cy="3139321"/>
          </a:xfrm>
          <a:prstGeom prst="rect">
            <a:avLst/>
          </a:prstGeom>
        </p:spPr>
        <p:txBody>
          <a:bodyPr>
            <a:spAutoFit/>
          </a:bodyPr>
          <a:lstStyle/>
          <a:p>
            <a:r>
              <a:rPr lang="cs-CZ" b="1" dirty="0" err="1" smtClean="0">
                <a:solidFill>
                  <a:srgbClr val="FF0000"/>
                </a:solidFill>
              </a:rPr>
              <a:t>Solution</a:t>
            </a:r>
            <a:endParaRPr lang="cs-CZ" b="1" dirty="0" smtClean="0">
              <a:solidFill>
                <a:srgbClr val="FF0000"/>
              </a:solidFill>
            </a:endParaRPr>
          </a:p>
          <a:p>
            <a:r>
              <a:rPr lang="en-US" dirty="0" smtClean="0"/>
              <a:t>To </a:t>
            </a:r>
            <a:r>
              <a:rPr lang="en-US" dirty="0"/>
              <a:t>calculate the resultant force, we will use the Pythagoras’ theorem:</a:t>
            </a:r>
          </a:p>
          <a:p>
            <a:r>
              <a:rPr lang="en-US" i="1" dirty="0"/>
              <a:t>F</a:t>
            </a:r>
            <a:r>
              <a:rPr lang="en-US" baseline="-25000" dirty="0"/>
              <a:t>RA</a:t>
            </a:r>
            <a:r>
              <a:rPr lang="en-US" baseline="30000" dirty="0"/>
              <a:t>2</a:t>
            </a:r>
            <a:r>
              <a:rPr lang="en-US" dirty="0"/>
              <a:t> + </a:t>
            </a:r>
            <a:r>
              <a:rPr lang="en-US" i="1" dirty="0"/>
              <a:t>F</a:t>
            </a:r>
            <a:r>
              <a:rPr lang="en-US" baseline="-25000" dirty="0"/>
              <a:t>RB</a:t>
            </a:r>
            <a:r>
              <a:rPr lang="en-US" baseline="30000" dirty="0"/>
              <a:t>2</a:t>
            </a:r>
            <a:r>
              <a:rPr lang="en-US" dirty="0"/>
              <a:t> = </a:t>
            </a:r>
            <a:r>
              <a:rPr lang="en-US" i="1" dirty="0"/>
              <a:t>F</a:t>
            </a:r>
            <a:r>
              <a:rPr lang="en-US" baseline="-25000" dirty="0"/>
              <a:t>RC</a:t>
            </a:r>
            <a:r>
              <a:rPr lang="en-US" baseline="30000" dirty="0"/>
              <a:t>2</a:t>
            </a:r>
            <a:r>
              <a:rPr lang="en-US" dirty="0"/>
              <a:t/>
            </a:r>
            <a:br>
              <a:rPr lang="en-US" dirty="0"/>
            </a:br>
            <a:r>
              <a:rPr lang="en-US" i="1" dirty="0" err="1"/>
              <a:t>F</a:t>
            </a:r>
            <a:r>
              <a:rPr lang="en-US" baseline="-25000" dirty="0" err="1"/>
              <a:t>RC</a:t>
            </a:r>
            <a:r>
              <a:rPr lang="en-US" baseline="30000" dirty="0" err="1"/>
              <a:t>2</a:t>
            </a:r>
            <a:r>
              <a:rPr lang="en-US" dirty="0"/>
              <a:t> = 2200</a:t>
            </a:r>
            <a:r>
              <a:rPr lang="en-US" baseline="30000" dirty="0"/>
              <a:t>2</a:t>
            </a:r>
            <a:r>
              <a:rPr lang="en-US" dirty="0"/>
              <a:t> + 500</a:t>
            </a:r>
            <a:r>
              <a:rPr lang="en-US" baseline="30000" dirty="0"/>
              <a:t>2</a:t>
            </a:r>
            <a:r>
              <a:rPr lang="en-US" dirty="0"/>
              <a:t/>
            </a:r>
            <a:br>
              <a:rPr lang="en-US" dirty="0"/>
            </a:br>
            <a:r>
              <a:rPr lang="en-US" i="1" dirty="0"/>
              <a:t>F</a:t>
            </a:r>
            <a:r>
              <a:rPr lang="en-US" baseline="-25000" dirty="0"/>
              <a:t>RC</a:t>
            </a:r>
            <a:r>
              <a:rPr lang="en-US" dirty="0"/>
              <a:t> = 2256 N. </a:t>
            </a:r>
            <a:r>
              <a:rPr lang="cs-CZ" dirty="0" smtClean="0"/>
              <a:t>A</a:t>
            </a:r>
            <a:r>
              <a:rPr lang="en-US" dirty="0" err="1" smtClean="0"/>
              <a:t>nd</a:t>
            </a:r>
            <a:r>
              <a:rPr lang="en-US" dirty="0" smtClean="0"/>
              <a:t> </a:t>
            </a:r>
            <a:r>
              <a:rPr lang="en-US" dirty="0"/>
              <a:t>arctangent function </a:t>
            </a:r>
            <a:r>
              <a:rPr lang="cs-CZ" dirty="0"/>
              <a:t>(</a:t>
            </a:r>
            <a:r>
              <a:rPr lang="cs-CZ" dirty="0" err="1"/>
              <a:t>arctg</a:t>
            </a:r>
            <a:r>
              <a:rPr lang="cs-CZ" dirty="0"/>
              <a:t> </a:t>
            </a:r>
            <a:r>
              <a:rPr lang="cs-CZ" i="1" dirty="0"/>
              <a:t>F</a:t>
            </a:r>
            <a:r>
              <a:rPr lang="cs-CZ" baseline="-25000" dirty="0"/>
              <a:t>RC </a:t>
            </a:r>
            <a:r>
              <a:rPr lang="cs-CZ" i="1" dirty="0"/>
              <a:t>/ F</a:t>
            </a:r>
            <a:r>
              <a:rPr lang="cs-CZ" baseline="-25000" dirty="0"/>
              <a:t>RB</a:t>
            </a:r>
            <a:r>
              <a:rPr lang="cs-CZ" dirty="0"/>
              <a:t>) </a:t>
            </a:r>
            <a:r>
              <a:rPr lang="en-US" dirty="0" smtClean="0"/>
              <a:t>to </a:t>
            </a:r>
            <a:r>
              <a:rPr lang="en-US" dirty="0"/>
              <a:t>calculate the angle between the resultant and the horizontal force:</a:t>
            </a:r>
          </a:p>
          <a:p>
            <a:r>
              <a:rPr lang="en-US" dirty="0"/>
              <a:t>The magnitude of the resultant force </a:t>
            </a:r>
            <a:r>
              <a:rPr lang="en-US" i="1" dirty="0"/>
              <a:t>F</a:t>
            </a:r>
            <a:r>
              <a:rPr lang="en-US" baseline="-25000" dirty="0"/>
              <a:t>RC</a:t>
            </a:r>
            <a:r>
              <a:rPr lang="en-US" dirty="0"/>
              <a:t> is 2256 N and its angle with horizontal </a:t>
            </a:r>
            <a:r>
              <a:rPr lang="cs-CZ" dirty="0" smtClean="0"/>
              <a:t>plane</a:t>
            </a:r>
            <a:r>
              <a:rPr lang="en-US" dirty="0" smtClean="0"/>
              <a:t> </a:t>
            </a:r>
            <a:r>
              <a:rPr lang="en-US" dirty="0"/>
              <a:t>is α = </a:t>
            </a:r>
            <a:r>
              <a:rPr lang="en-US" dirty="0" smtClean="0"/>
              <a:t>77,</a:t>
            </a:r>
            <a:r>
              <a:rPr lang="cs-CZ" dirty="0" smtClean="0"/>
              <a:t>5</a:t>
            </a:r>
            <a:r>
              <a:rPr lang="en-US" dirty="0" smtClean="0"/>
              <a:t>°.</a:t>
            </a:r>
            <a:endParaRPr lang="en-US" dirty="0"/>
          </a:p>
        </p:txBody>
      </p:sp>
    </p:spTree>
    <p:extLst>
      <p:ext uri="{BB962C8B-B14F-4D97-AF65-F5344CB8AC3E}">
        <p14:creationId xmlns:p14="http://schemas.microsoft.com/office/powerpoint/2010/main" val="2720571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827584" y="2420888"/>
            <a:ext cx="756084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t>The magnitude of the resultant force from two perpendicular forces can be calculated with the use of the Pythagoras’ theorem, its direction can be calculated with the use of trigonometry.</a:t>
            </a:r>
            <a:endParaRPr lang="en-US" dirty="0"/>
          </a:p>
        </p:txBody>
      </p:sp>
    </p:spTree>
    <p:extLst>
      <p:ext uri="{BB962C8B-B14F-4D97-AF65-F5344CB8AC3E}">
        <p14:creationId xmlns:p14="http://schemas.microsoft.com/office/powerpoint/2010/main" val="155193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smtClean="0"/>
              <a:t>Resolution</a:t>
            </a:r>
            <a:r>
              <a:rPr lang="cs-CZ" b="1" dirty="0" smtClean="0"/>
              <a:t> </a:t>
            </a:r>
            <a:r>
              <a:rPr lang="cs-CZ" b="1" dirty="0" err="1" smtClean="0"/>
              <a:t>of</a:t>
            </a:r>
            <a:r>
              <a:rPr lang="cs-CZ" b="1" dirty="0" smtClean="0"/>
              <a:t> </a:t>
            </a:r>
            <a:r>
              <a:rPr lang="cs-CZ" b="1" dirty="0" err="1" smtClean="0"/>
              <a:t>Forces</a:t>
            </a:r>
            <a:endParaRPr lang="en-US" dirty="0"/>
          </a:p>
        </p:txBody>
      </p:sp>
      <p:sp>
        <p:nvSpPr>
          <p:cNvPr id="4" name="Obdélník 3"/>
          <p:cNvSpPr/>
          <p:nvPr/>
        </p:nvSpPr>
        <p:spPr>
          <a:xfrm>
            <a:off x="412979" y="1484784"/>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Resolution of forces allows us to analyze causes of motion separately in vertical, </a:t>
            </a:r>
            <a:r>
              <a:rPr lang="en-US" dirty="0" err="1"/>
              <a:t>mediolateral</a:t>
            </a:r>
            <a:r>
              <a:rPr lang="en-US" dirty="0"/>
              <a:t>, and </a:t>
            </a:r>
            <a:r>
              <a:rPr lang="en-US" dirty="0" err="1"/>
              <a:t>anteroposterior</a:t>
            </a:r>
            <a:r>
              <a:rPr lang="en-US" dirty="0"/>
              <a:t> directions.</a:t>
            </a:r>
          </a:p>
        </p:txBody>
      </p:sp>
      <p:sp>
        <p:nvSpPr>
          <p:cNvPr id="3" name="Obdélník 2"/>
          <p:cNvSpPr/>
          <p:nvPr/>
        </p:nvSpPr>
        <p:spPr>
          <a:xfrm>
            <a:off x="251520" y="2579126"/>
            <a:ext cx="8208912" cy="954107"/>
          </a:xfrm>
          <a:prstGeom prst="rect">
            <a:avLst/>
          </a:prstGeom>
        </p:spPr>
        <p:txBody>
          <a:bodyPr wrap="square">
            <a:spAutoFit/>
          </a:bodyPr>
          <a:lstStyle/>
          <a:p>
            <a:r>
              <a:rPr lang="en-US" sz="1400" b="1" dirty="0"/>
              <a:t>Figure </a:t>
            </a:r>
            <a:r>
              <a:rPr lang="en-US" sz="1400" dirty="0" smtClean="0"/>
              <a:t>Resolution </a:t>
            </a:r>
            <a:r>
              <a:rPr lang="en-US" sz="1400" dirty="0"/>
              <a:t>of reaction force, acting on human foot when walking, into three component forces. Solid line represents components of the reaction force acting on left foot; dashed line represents components of the reaction force acting on right foot. </a:t>
            </a:r>
            <a:r>
              <a:rPr lang="en-US" sz="1400" b="1" dirty="0">
                <a:solidFill>
                  <a:schemeClr val="tx2">
                    <a:lumMod val="60000"/>
                    <a:lumOff val="40000"/>
                  </a:schemeClr>
                </a:solidFill>
              </a:rPr>
              <a:t>Vertical</a:t>
            </a:r>
            <a:r>
              <a:rPr lang="en-US" sz="1400" dirty="0"/>
              <a:t> component forces are marked with blue, </a:t>
            </a:r>
            <a:r>
              <a:rPr lang="en-US" sz="1400" b="1" dirty="0" err="1"/>
              <a:t>anteroposterior</a:t>
            </a:r>
            <a:r>
              <a:rPr lang="en-US" sz="1400" b="1" dirty="0">
                <a:solidFill>
                  <a:srgbClr val="FF0000"/>
                </a:solidFill>
              </a:rPr>
              <a:t> </a:t>
            </a:r>
            <a:r>
              <a:rPr lang="en-US" sz="1400" dirty="0"/>
              <a:t>component forces are marked with black and </a:t>
            </a:r>
            <a:r>
              <a:rPr lang="en-US" sz="1400" b="1" dirty="0" err="1">
                <a:solidFill>
                  <a:schemeClr val="bg1">
                    <a:lumMod val="65000"/>
                  </a:schemeClr>
                </a:solidFill>
              </a:rPr>
              <a:t>mediolateral</a:t>
            </a:r>
            <a:r>
              <a:rPr lang="en-US" sz="1400" dirty="0"/>
              <a:t> component forces are marked with grey.</a:t>
            </a:r>
          </a:p>
        </p:txBody>
      </p:sp>
      <p:pic>
        <p:nvPicPr>
          <p:cNvPr id="1026" name="Picture 2" descr="C:\Jandys\KTV\Biomechanika\Prezentace_Brno\Biomechanics Presentation\book-2\book-2\images\11\obr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29" y="3717032"/>
            <a:ext cx="4271500" cy="2949132"/>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4834729" y="4365104"/>
            <a:ext cx="4176464" cy="923330"/>
          </a:xfrm>
          <a:prstGeom prst="rect">
            <a:avLst/>
          </a:prstGeom>
        </p:spPr>
        <p:txBody>
          <a:bodyPr wrap="square">
            <a:spAutoFit/>
          </a:bodyPr>
          <a:lstStyle/>
          <a:p>
            <a:r>
              <a:rPr lang="en-US" dirty="0" smtClean="0"/>
              <a:t>Resolution of Forces allows to better understand human neuromuscular functions in many motor tasks.</a:t>
            </a:r>
            <a:endParaRPr lang="en-US" dirty="0"/>
          </a:p>
        </p:txBody>
      </p:sp>
    </p:spTree>
    <p:extLst>
      <p:ext uri="{BB962C8B-B14F-4D97-AF65-F5344CB8AC3E}">
        <p14:creationId xmlns:p14="http://schemas.microsoft.com/office/powerpoint/2010/main" val="3047759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t>Equilibrium</a:t>
            </a:r>
            <a:r>
              <a:rPr lang="cs-CZ" b="1" dirty="0"/>
              <a:t/>
            </a:r>
            <a:br>
              <a:rPr lang="cs-CZ" b="1" dirty="0"/>
            </a:br>
            <a:endParaRPr lang="en-US" dirty="0"/>
          </a:p>
        </p:txBody>
      </p:sp>
      <p:sp>
        <p:nvSpPr>
          <p:cNvPr id="4" name="Obdélník 3"/>
          <p:cNvSpPr/>
          <p:nvPr/>
        </p:nvSpPr>
        <p:spPr>
          <a:xfrm>
            <a:off x="1043608" y="980728"/>
            <a:ext cx="7056784" cy="646331"/>
          </a:xfrm>
          <a:prstGeom prst="rect">
            <a:avLst/>
          </a:prstGeom>
        </p:spPr>
        <p:txBody>
          <a:bodyPr wrap="square">
            <a:spAutoFit/>
          </a:bodyPr>
          <a:lstStyle/>
          <a:p>
            <a:r>
              <a:rPr lang="en-US" dirty="0"/>
              <a:t>Statics is the branch of mechanics studying forces that act on bodies in static or dynamic equilibrium.</a:t>
            </a:r>
          </a:p>
        </p:txBody>
      </p:sp>
      <p:sp>
        <p:nvSpPr>
          <p:cNvPr id="5" name="Obdélník 4"/>
          <p:cNvSpPr/>
          <p:nvPr/>
        </p:nvSpPr>
        <p:spPr>
          <a:xfrm>
            <a:off x="159772" y="1807949"/>
            <a:ext cx="419620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Static equilibrium is a state where bodies are at rest</a:t>
            </a:r>
          </a:p>
        </p:txBody>
      </p:sp>
      <p:sp>
        <p:nvSpPr>
          <p:cNvPr id="6" name="Obdélník 5"/>
          <p:cNvSpPr/>
          <p:nvPr/>
        </p:nvSpPr>
        <p:spPr>
          <a:xfrm>
            <a:off x="4438736" y="1795976"/>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cs-CZ" dirty="0" smtClean="0"/>
              <a:t>D</a:t>
            </a:r>
            <a:r>
              <a:rPr lang="en-US" dirty="0" err="1" smtClean="0"/>
              <a:t>ynamic</a:t>
            </a:r>
            <a:r>
              <a:rPr lang="en-US" dirty="0" smtClean="0"/>
              <a:t> </a:t>
            </a:r>
            <a:r>
              <a:rPr lang="en-US" dirty="0"/>
              <a:t>equilibrium is a state where bodies are moving at a constant velocity (rectilinear motion)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254" y="2797839"/>
            <a:ext cx="2308964" cy="346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401" y="2564904"/>
            <a:ext cx="2439471" cy="367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élník 2"/>
          <p:cNvSpPr/>
          <p:nvPr/>
        </p:nvSpPr>
        <p:spPr>
          <a:xfrm>
            <a:off x="1529170" y="6390620"/>
            <a:ext cx="5653610" cy="369332"/>
          </a:xfrm>
          <a:prstGeom prst="rect">
            <a:avLst/>
          </a:prstGeom>
        </p:spPr>
        <p:txBody>
          <a:bodyPr wrap="square">
            <a:spAutoFit/>
          </a:bodyPr>
          <a:lstStyle/>
          <a:p>
            <a:r>
              <a:rPr lang="en-US" dirty="0"/>
              <a:t>In both cases the sum of the forces acting on them is zero.</a:t>
            </a:r>
          </a:p>
        </p:txBody>
      </p:sp>
    </p:spTree>
    <p:extLst>
      <p:ext uri="{BB962C8B-B14F-4D97-AF65-F5344CB8AC3E}">
        <p14:creationId xmlns:p14="http://schemas.microsoft.com/office/powerpoint/2010/main" val="1299361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907704" y="116632"/>
            <a:ext cx="4572000" cy="64633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en-US" b="1" dirty="0"/>
              <a:t>Free body diagram pictures a body of interest (athlete) and external forces acting on it.</a:t>
            </a:r>
            <a:endParaRPr lang="en-US" dirty="0"/>
          </a:p>
        </p:txBody>
      </p:sp>
      <p:pic>
        <p:nvPicPr>
          <p:cNvPr id="7170" name="Picture 2" descr="C:\Jandys\KTV\Biomechanika\Prezentace_Brno\Biomechanics Presentation\book-1\book-1\images\12\obr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097" y="1196752"/>
            <a:ext cx="5519166" cy="365916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629308" y="4725144"/>
            <a:ext cx="6696744" cy="646331"/>
          </a:xfrm>
          <a:prstGeom prst="rect">
            <a:avLst/>
          </a:prstGeom>
        </p:spPr>
        <p:txBody>
          <a:bodyPr wrap="square">
            <a:spAutoFit/>
          </a:bodyPr>
          <a:lstStyle/>
          <a:p>
            <a:r>
              <a:rPr lang="en-US" b="1" dirty="0" smtClean="0"/>
              <a:t>Figure</a:t>
            </a:r>
            <a:r>
              <a:rPr lang="en-US" dirty="0" smtClean="0"/>
              <a:t> </a:t>
            </a:r>
            <a:r>
              <a:rPr lang="en-US" dirty="0"/>
              <a:t>Free body </a:t>
            </a:r>
            <a:r>
              <a:rPr lang="en-US" dirty="0" smtClean="0"/>
              <a:t>diagram. </a:t>
            </a:r>
            <a:r>
              <a:rPr lang="en-US" dirty="0"/>
              <a:t>F</a:t>
            </a:r>
            <a:r>
              <a:rPr lang="en-US" baseline="-25000" dirty="0"/>
              <a:t>R</a:t>
            </a:r>
            <a:r>
              <a:rPr lang="en-US" dirty="0"/>
              <a:t> is the sum of reaction forces acting on both </a:t>
            </a:r>
            <a:r>
              <a:rPr lang="en-US" dirty="0" smtClean="0"/>
              <a:t>legs </a:t>
            </a:r>
            <a:r>
              <a:rPr lang="en-US" dirty="0"/>
              <a:t>and F</a:t>
            </a:r>
            <a:r>
              <a:rPr lang="en-US" baseline="-25000" dirty="0"/>
              <a:t>G</a:t>
            </a:r>
            <a:r>
              <a:rPr lang="en-US" dirty="0"/>
              <a:t> is gravitational force acting on athlete’s body.</a:t>
            </a:r>
          </a:p>
        </p:txBody>
      </p:sp>
      <p:sp>
        <p:nvSpPr>
          <p:cNvPr id="6" name="Obdélník 5"/>
          <p:cNvSpPr/>
          <p:nvPr/>
        </p:nvSpPr>
        <p:spPr>
          <a:xfrm>
            <a:off x="215305" y="5517232"/>
            <a:ext cx="8568952" cy="954107"/>
          </a:xfrm>
          <a:prstGeom prst="rect">
            <a:avLst/>
          </a:prstGeom>
        </p:spPr>
        <p:txBody>
          <a:bodyPr wrap="square">
            <a:spAutoFit/>
          </a:bodyPr>
          <a:lstStyle/>
          <a:p>
            <a:r>
              <a:rPr lang="cs-CZ" sz="1400" dirty="0" err="1" smtClean="0"/>
              <a:t>Note</a:t>
            </a:r>
            <a:endParaRPr lang="cs-CZ" sz="1400" dirty="0" smtClean="0"/>
          </a:p>
          <a:p>
            <a:r>
              <a:rPr lang="en-US" sz="1400" dirty="0"/>
              <a:t>In reality reaction forces originate in the place of contact between the feet and the ground. However, for the sake of this free body diagram we can plot the resultant reaction force whose point of application is in so called „</a:t>
            </a:r>
            <a:r>
              <a:rPr lang="en-US" sz="1400" dirty="0" err="1"/>
              <a:t>centre</a:t>
            </a:r>
            <a:r>
              <a:rPr lang="en-US" sz="1400" dirty="0"/>
              <a:t> of pressure”, i.e. away from the place of contact between the feet and the ground.</a:t>
            </a:r>
          </a:p>
        </p:txBody>
      </p:sp>
    </p:spTree>
    <p:extLst>
      <p:ext uri="{BB962C8B-B14F-4D97-AF65-F5344CB8AC3E}">
        <p14:creationId xmlns:p14="http://schemas.microsoft.com/office/powerpoint/2010/main" val="4142787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TotalTime>
  <Words>546</Words>
  <Application>Microsoft Office PowerPoint</Application>
  <PresentationFormat>Předvádění na obrazovce (4:3)</PresentationFormat>
  <Paragraphs>52</Paragraphs>
  <Slides>11</Slides>
  <Notes>1</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Motiv systému Office</vt:lpstr>
      <vt:lpstr>Biomechanics 3</vt:lpstr>
      <vt:lpstr>Prezentace aplikace PowerPoint</vt:lpstr>
      <vt:lpstr>Prezentace aplikace PowerPoint</vt:lpstr>
      <vt:lpstr>Prezentace aplikace PowerPoint</vt:lpstr>
      <vt:lpstr>Trigonometric Technique </vt:lpstr>
      <vt:lpstr>Prezentace aplikace PowerPoint</vt:lpstr>
      <vt:lpstr>Resolution of Forces</vt:lpstr>
      <vt:lpstr>Equilibrium </vt:lpstr>
      <vt:lpstr>Prezentace aplikace PowerPoint</vt:lpstr>
      <vt:lpstr>Static Analysis </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Biomechanics 1</dc:title>
  <cp:lastModifiedBy>OU</cp:lastModifiedBy>
  <cp:revision>6</cp:revision>
  <dcterms:modified xsi:type="dcterms:W3CDTF">2012-08-22T14:13:03Z</dcterms:modified>
</cp:coreProperties>
</file>