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7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71791-3F42-418F-B6C1-EAA16B976853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2B797-06B5-44AA-A4C5-F0044CD37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6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2B797-06B5-44AA-A4C5-F0044CD37B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90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40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53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54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55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57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53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89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66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39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32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70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6262464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Biomechanika </a:t>
            </a:r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84201" y="2852936"/>
            <a:ext cx="5720680" cy="6480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Skládání sil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47664" y="6080720"/>
            <a:ext cx="4032250" cy="4572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Projekt: Cizí </a:t>
            </a:r>
            <a:r>
              <a:rPr lang="cs-CZ" dirty="0"/>
              <a:t>jazyky v </a:t>
            </a:r>
            <a:r>
              <a:rPr lang="cs-CZ" dirty="0" err="1" smtClean="0"/>
              <a:t>kinantropologii</a:t>
            </a:r>
            <a:r>
              <a:rPr lang="cs-CZ" dirty="0" smtClean="0"/>
              <a:t> - </a:t>
            </a:r>
            <a:r>
              <a:rPr lang="cs-CZ" dirty="0"/>
              <a:t>CZ.1.07/2.2.00/15.0199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085184"/>
            <a:ext cx="1473474" cy="122413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627784" y="417004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Daniel </a:t>
            </a:r>
            <a:r>
              <a:rPr lang="cs-CZ" dirty="0" err="1" smtClean="0"/>
              <a:t>Jandačka</a:t>
            </a:r>
            <a:r>
              <a:rPr lang="cs-CZ" dirty="0" smtClean="0"/>
              <a:t>, PhD.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70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Statická analýza</a:t>
            </a:r>
            <a:br>
              <a:rPr lang="cs-CZ" b="1" dirty="0"/>
            </a:b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395536" y="692696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cs-CZ" dirty="0"/>
              <a:t>Působí-li na těleso ve statické nebo dynamické rovnováze pouze dvě síly, jsou opačně orientované a mají stejnou velikost.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755074" y="1661643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Příklad</a:t>
            </a:r>
          </a:p>
          <a:p>
            <a:r>
              <a:rPr lang="cs-CZ" dirty="0" smtClean="0"/>
              <a:t>Vzpěrač </a:t>
            </a:r>
            <a:r>
              <a:rPr lang="cs-CZ" dirty="0"/>
              <a:t>hmotnosti 70 kg zvedl činku o hmotnosti 90 kg a drží ji nad </a:t>
            </a:r>
            <a:r>
              <a:rPr lang="cs-CZ" dirty="0" smtClean="0"/>
              <a:t>hlavou. </a:t>
            </a:r>
            <a:r>
              <a:rPr lang="cs-CZ" dirty="0"/>
              <a:t>Pokud drží činku, jsou obě tělesa (vzpěrač a činka) ve statické rovnováze. Jaká je síla, která musí působit na vzpěračovy nohy, aby byl ve statické rovnováze?</a:t>
            </a:r>
            <a:endParaRPr lang="en-US" dirty="0"/>
          </a:p>
        </p:txBody>
      </p:sp>
      <p:pic>
        <p:nvPicPr>
          <p:cNvPr id="8194" name="Picture 2" descr="C:\Jandys\KTV\Biomechanika\Prezentace_Brno\Biomechanics Presentation\book-1\book-1\images\12\obr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117" y="2996952"/>
            <a:ext cx="39779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9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6262464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47664" y="6080720"/>
            <a:ext cx="4032250" cy="4572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Projekt: Cizí </a:t>
            </a:r>
            <a:r>
              <a:rPr lang="cs-CZ" dirty="0"/>
              <a:t>jazyky v </a:t>
            </a:r>
            <a:r>
              <a:rPr lang="cs-CZ" dirty="0" err="1" smtClean="0"/>
              <a:t>kinantropologii</a:t>
            </a:r>
            <a:r>
              <a:rPr lang="cs-CZ" dirty="0" smtClean="0"/>
              <a:t> - </a:t>
            </a:r>
            <a:r>
              <a:rPr lang="cs-CZ" dirty="0"/>
              <a:t>CZ.1.07/2.2.00/15.0199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085184"/>
            <a:ext cx="147347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0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96251" y="548680"/>
            <a:ext cx="70567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/>
              <a:t>Vektorový součet všech sil působících na těleso vyjadřuje výslednou sílu.</a:t>
            </a:r>
            <a:endParaRPr lang="en-US" dirty="0"/>
          </a:p>
        </p:txBody>
      </p:sp>
      <p:pic>
        <p:nvPicPr>
          <p:cNvPr id="1026" name="obráze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71" y="1268759"/>
            <a:ext cx="57626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3558953" y="3021935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6444208" y="2397670"/>
            <a:ext cx="2160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i="1" dirty="0" smtClean="0"/>
              <a:t>Vertikální výskok vrhače koulí s činkou </a:t>
            </a:r>
            <a:r>
              <a:rPr lang="cs-CZ" i="1" dirty="0"/>
              <a:t>Měřeno v Centru diagnostiky lidského pohybu Ostravské univerzity</a:t>
            </a:r>
            <a:endParaRPr lang="en-US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936082" y="5761775"/>
            <a:ext cx="5436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Výsledná síla = modrá reakční – červená tíhová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9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27584" y="692696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cs-CZ" b="1" dirty="0"/>
              <a:t>V případě sil, které působí v jedné přímce, můžeme síly skládat algebraicky.</a:t>
            </a:r>
            <a:endParaRPr lang="en-US" dirty="0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1282988" y="1772816"/>
            <a:ext cx="3925436" cy="720080"/>
            <a:chOff x="1424" y="5249"/>
            <a:chExt cx="3924" cy="720"/>
          </a:xfrm>
        </p:grpSpPr>
        <p:sp>
          <p:nvSpPr>
            <p:cNvPr id="7" name="AutoShape 12"/>
            <p:cNvSpPr>
              <a:spLocks noChangeAspect="1" noChangeArrowheads="1" noTextEdit="1"/>
            </p:cNvSpPr>
            <p:nvPr/>
          </p:nvSpPr>
          <p:spPr bwMode="auto">
            <a:xfrm>
              <a:off x="1424" y="5249"/>
              <a:ext cx="3924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1784" y="5789"/>
              <a:ext cx="54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324" y="5789"/>
              <a:ext cx="9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224" y="5789"/>
              <a:ext cx="198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640" y="5309"/>
              <a:ext cx="903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Myriad Pro"/>
                </a:rPr>
                <a:t>100 N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408" y="5309"/>
              <a:ext cx="90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Myriad Pro"/>
                </a:rPr>
                <a:t>200 N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784" y="5309"/>
              <a:ext cx="90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Myriad Pro"/>
                </a:rPr>
                <a:t>400 N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5"/>
            <p:cNvSpPr>
              <a:spLocks noChangeShapeType="1"/>
            </p:cNvSpPr>
            <p:nvPr/>
          </p:nvSpPr>
          <p:spPr bwMode="auto">
            <a:xfrm flipV="1">
              <a:off x="1772" y="5737"/>
              <a:ext cx="1" cy="10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4"/>
            <p:cNvSpPr>
              <a:spLocks noChangeShapeType="1"/>
            </p:cNvSpPr>
            <p:nvPr/>
          </p:nvSpPr>
          <p:spPr bwMode="auto">
            <a:xfrm flipV="1">
              <a:off x="2308" y="5733"/>
              <a:ext cx="1" cy="10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3"/>
            <p:cNvSpPr>
              <a:spLocks noChangeShapeType="1"/>
            </p:cNvSpPr>
            <p:nvPr/>
          </p:nvSpPr>
          <p:spPr bwMode="auto">
            <a:xfrm flipV="1">
              <a:off x="3204" y="5737"/>
              <a:ext cx="1" cy="10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2"/>
            <p:cNvSpPr>
              <a:spLocks noChangeShapeType="1"/>
            </p:cNvSpPr>
            <p:nvPr/>
          </p:nvSpPr>
          <p:spPr bwMode="auto">
            <a:xfrm flipV="1">
              <a:off x="5196" y="5733"/>
              <a:ext cx="1" cy="10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Obdélník 17"/>
          <p:cNvSpPr/>
          <p:nvPr/>
        </p:nvSpPr>
        <p:spPr>
          <a:xfrm>
            <a:off x="812592" y="2708920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Příklad</a:t>
            </a:r>
          </a:p>
          <a:p>
            <a:r>
              <a:rPr lang="cs-CZ" dirty="0" smtClean="0"/>
              <a:t>Trenér </a:t>
            </a:r>
            <a:r>
              <a:rPr lang="cs-CZ" dirty="0"/>
              <a:t>asistuje svému svěřenci při zvedání nakládací činky o hmotnosti 100 kg v případě cvičení </a:t>
            </a:r>
            <a:r>
              <a:rPr lang="cs-CZ" dirty="0" err="1"/>
              <a:t>bench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. Trenér působí na nakládací činku silou 70 N a sportovec silou 920 N směrem vzhůru. Podařilo se jim zvednout nakládací činku? Jakou výslednou silou bylo působeno na činku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971601" y="4365104"/>
            <a:ext cx="7056784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Řešení</a:t>
            </a:r>
          </a:p>
          <a:p>
            <a:r>
              <a:rPr lang="cs-CZ" dirty="0"/>
              <a:t>Tíhovou sílu činky můžeme vypočítat takto:</a:t>
            </a:r>
          </a:p>
          <a:p>
            <a:r>
              <a:rPr lang="cs-CZ" i="1" dirty="0"/>
              <a:t>F</a:t>
            </a:r>
            <a:r>
              <a:rPr lang="cs-CZ" baseline="-25000" dirty="0"/>
              <a:t>G</a:t>
            </a:r>
            <a:r>
              <a:rPr lang="cs-CZ" dirty="0"/>
              <a:t> = </a:t>
            </a:r>
            <a:r>
              <a:rPr lang="cs-CZ" i="1" dirty="0"/>
              <a:t>mg</a:t>
            </a:r>
            <a:r>
              <a:rPr lang="cs-CZ" dirty="0"/>
              <a:t> = 100 ⋅ 9,81 = 981 N. Předpokládejme, že směr působení síly vzhůru je směr kladný, tedy:</a:t>
            </a:r>
          </a:p>
          <a:p>
            <a:r>
              <a:rPr lang="cs-CZ" i="1" dirty="0"/>
              <a:t>F</a:t>
            </a:r>
            <a:r>
              <a:rPr lang="cs-CZ" dirty="0"/>
              <a:t> = 70 N + 920 N + (−981 N) = 9 N. </a:t>
            </a:r>
            <a:endParaRPr lang="cs-CZ" dirty="0" smtClean="0"/>
          </a:p>
          <a:p>
            <a:r>
              <a:rPr lang="cs-CZ" dirty="0" smtClean="0"/>
              <a:t>Výsledná </a:t>
            </a:r>
            <a:r>
              <a:rPr lang="cs-CZ" dirty="0"/>
              <a:t>síla F je tedy 9 N a sportovec s dopomocí trenéra nakládací činku zvedne.</a:t>
            </a:r>
            <a:endParaRPr lang="cs-CZ" dirty="0"/>
          </a:p>
        </p:txBody>
      </p:sp>
      <p:pic>
        <p:nvPicPr>
          <p:cNvPr id="22" name="Picture 2" descr="C:\Jandys\KTV\Clanky\Journal of strength and conditioning research\Optimal load\Figures\Figure 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7" y="692696"/>
            <a:ext cx="3218985" cy="2145990"/>
          </a:xfrm>
          <a:prstGeom prst="rect">
            <a:avLst/>
          </a:prstGeom>
          <a:noFill/>
        </p:spPr>
      </p:pic>
      <p:sp>
        <p:nvSpPr>
          <p:cNvPr id="23" name="Obdélník 22"/>
          <p:cNvSpPr/>
          <p:nvPr/>
        </p:nvSpPr>
        <p:spPr>
          <a:xfrm>
            <a:off x="4572000" y="463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i="1" dirty="0"/>
              <a:t>Měřeno v Centru diagnostiky lidského pohybu Ostravské univerzity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555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27584" y="980728"/>
            <a:ext cx="129497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b="1" dirty="0"/>
              <a:t>Sbíhavé síly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90" name="Picture 18" descr="C:\Jandys\KTV\Biomechanika\Prezentace_Brno\Biomechanics Presentation\book-1\book-1\images\10\obr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29051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3852072" y="1556792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cs-CZ" dirty="0"/>
              <a:t>Pokud spojíme působiště horizontální síly a koncový bod vertikální síly, získáme sílu výslednou.</a:t>
            </a:r>
            <a:endParaRPr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3852072" y="4437112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Resultant </a:t>
            </a:r>
            <a:r>
              <a:rPr lang="cs-CZ" dirty="0" smtClean="0"/>
              <a:t>(Net) </a:t>
            </a:r>
            <a:r>
              <a:rPr lang="en-US" dirty="0" smtClean="0"/>
              <a:t>force </a:t>
            </a:r>
            <a:r>
              <a:rPr lang="en-US" dirty="0"/>
              <a:t>can also be described by the angle between the resultant force and either the vertical or horizontal line.</a:t>
            </a:r>
          </a:p>
        </p:txBody>
      </p:sp>
    </p:spTree>
    <p:extLst>
      <p:ext uri="{BB962C8B-B14F-4D97-AF65-F5344CB8AC3E}">
        <p14:creationId xmlns:p14="http://schemas.microsoft.com/office/powerpoint/2010/main" val="24550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Trigonometrická technika</a:t>
            </a:r>
            <a:br>
              <a:rPr lang="cs-CZ" b="1" dirty="0"/>
            </a:br>
            <a:endParaRPr lang="en-US" dirty="0"/>
          </a:p>
        </p:txBody>
      </p:sp>
      <p:pic>
        <p:nvPicPr>
          <p:cNvPr id="4098" name="Picture 2" descr="C:\Jandys\KTV\Biomechanika\Prezentace_Brno\Biomechanics Presentation\book-1\book-1\images\10\obr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95675"/>
            <a:ext cx="26860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5536" y="980727"/>
            <a:ext cx="763284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Příklad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Vertikální reakční síla země (normálová kontaktní síla), která působí na nohu běžce, má velikost F</a:t>
            </a:r>
            <a:r>
              <a:rPr lang="cs-CZ" baseline="-25000" dirty="0"/>
              <a:t>RA</a:t>
            </a:r>
            <a:r>
              <a:rPr lang="cs-CZ" dirty="0"/>
              <a:t> = 2200 N, třecí síla působí směrem dozadu a její velikost je F</a:t>
            </a:r>
            <a:r>
              <a:rPr lang="cs-CZ" baseline="-25000" dirty="0"/>
              <a:t>RB</a:t>
            </a:r>
            <a:r>
              <a:rPr lang="cs-CZ" dirty="0"/>
              <a:t> = 500 N. Jaký je směr a velikost výslednice těchto dvou sil </a:t>
            </a:r>
            <a:r>
              <a:rPr lang="cs-CZ" dirty="0" smtClean="0"/>
              <a:t>F</a:t>
            </a:r>
            <a:r>
              <a:rPr lang="cs-CZ" baseline="-25000" dirty="0" smtClean="0"/>
              <a:t>RC</a:t>
            </a:r>
            <a:r>
              <a:rPr lang="cs-CZ" dirty="0"/>
              <a:t>?</a:t>
            </a:r>
            <a:endParaRPr lang="cs-CZ" dirty="0"/>
          </a:p>
          <a:p>
            <a:endParaRPr lang="cs-CZ" b="1" dirty="0" smtClean="0"/>
          </a:p>
        </p:txBody>
      </p:sp>
      <p:sp>
        <p:nvSpPr>
          <p:cNvPr id="6" name="Obdélník 5"/>
          <p:cNvSpPr/>
          <p:nvPr/>
        </p:nvSpPr>
        <p:spPr>
          <a:xfrm>
            <a:off x="273274" y="2564904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Obrázek</a:t>
            </a:r>
            <a:r>
              <a:rPr lang="cs-CZ" dirty="0" smtClean="0"/>
              <a:t> </a:t>
            </a:r>
            <a:r>
              <a:rPr lang="cs-CZ" dirty="0"/>
              <a:t>Došlap při běhu. Modrá šipka reprezentuje výslednou reakční sílu </a:t>
            </a:r>
            <a:r>
              <a:rPr lang="cs-CZ" i="1" dirty="0"/>
              <a:t>F</a:t>
            </a:r>
            <a:r>
              <a:rPr lang="cs-CZ" baseline="-25000" dirty="0"/>
              <a:t>RC</a:t>
            </a:r>
            <a:r>
              <a:rPr lang="cs-CZ" dirty="0"/>
              <a:t>. Černé šipky reprezentují třecí složku reakční síly </a:t>
            </a:r>
            <a:r>
              <a:rPr lang="cs-CZ" i="1" dirty="0"/>
              <a:t>F</a:t>
            </a:r>
            <a:r>
              <a:rPr lang="cs-CZ" baseline="-25000" dirty="0"/>
              <a:t>RB</a:t>
            </a:r>
            <a:r>
              <a:rPr lang="cs-CZ" dirty="0"/>
              <a:t> a vertikální složku reakční síly FRA, které působí na chodidlo.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995936" y="376523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Řešení</a:t>
            </a:r>
          </a:p>
          <a:p>
            <a:r>
              <a:rPr lang="cs-CZ" dirty="0" smtClean="0"/>
              <a:t>Použijeme </a:t>
            </a:r>
            <a:r>
              <a:rPr lang="cs-CZ" dirty="0"/>
              <a:t>Pythagorovu větu k výpočtu výsledné síly:</a:t>
            </a:r>
          </a:p>
          <a:p>
            <a:r>
              <a:rPr lang="cs-CZ" i="1" dirty="0"/>
              <a:t>F</a:t>
            </a:r>
            <a:r>
              <a:rPr lang="cs-CZ" baseline="-25000" dirty="0"/>
              <a:t>RA</a:t>
            </a:r>
            <a:r>
              <a:rPr lang="cs-CZ" baseline="30000" dirty="0"/>
              <a:t>2</a:t>
            </a:r>
            <a:r>
              <a:rPr lang="cs-CZ" dirty="0"/>
              <a:t> + </a:t>
            </a:r>
            <a:r>
              <a:rPr lang="cs-CZ" i="1" dirty="0"/>
              <a:t>F</a:t>
            </a:r>
            <a:r>
              <a:rPr lang="cs-CZ" baseline="-25000" dirty="0"/>
              <a:t>RB</a:t>
            </a:r>
            <a:r>
              <a:rPr lang="cs-CZ" baseline="30000" dirty="0"/>
              <a:t>2</a:t>
            </a:r>
            <a:r>
              <a:rPr lang="cs-CZ" dirty="0"/>
              <a:t> = </a:t>
            </a:r>
            <a:r>
              <a:rPr lang="cs-CZ" i="1" dirty="0"/>
              <a:t>F</a:t>
            </a:r>
            <a:r>
              <a:rPr lang="cs-CZ" baseline="-25000" dirty="0"/>
              <a:t>RC</a:t>
            </a:r>
            <a:r>
              <a:rPr lang="cs-CZ" baseline="30000" dirty="0"/>
              <a:t>2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 err="1"/>
              <a:t>F</a:t>
            </a:r>
            <a:r>
              <a:rPr lang="cs-CZ" baseline="-25000" dirty="0" err="1"/>
              <a:t>RC</a:t>
            </a:r>
            <a:r>
              <a:rPr lang="cs-CZ" baseline="30000" dirty="0" err="1"/>
              <a:t>2</a:t>
            </a:r>
            <a:r>
              <a:rPr lang="cs-CZ" dirty="0"/>
              <a:t> = 2200</a:t>
            </a:r>
            <a:r>
              <a:rPr lang="cs-CZ" baseline="30000" dirty="0"/>
              <a:t>2</a:t>
            </a:r>
            <a:r>
              <a:rPr lang="cs-CZ" dirty="0"/>
              <a:t> + 500</a:t>
            </a:r>
            <a:r>
              <a:rPr lang="cs-CZ" baseline="30000" dirty="0"/>
              <a:t>2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/>
              <a:t>F</a:t>
            </a:r>
            <a:r>
              <a:rPr lang="cs-CZ" baseline="-25000" dirty="0"/>
              <a:t>RC</a:t>
            </a:r>
            <a:r>
              <a:rPr lang="cs-CZ" dirty="0"/>
              <a:t> = 2256 N. </a:t>
            </a:r>
            <a:r>
              <a:rPr lang="cs-CZ" dirty="0" smtClean="0"/>
              <a:t>Funkci </a:t>
            </a:r>
            <a:r>
              <a:rPr lang="cs-CZ" dirty="0"/>
              <a:t>arkustangens (</a:t>
            </a:r>
            <a:r>
              <a:rPr lang="cs-CZ" dirty="0" err="1"/>
              <a:t>arctg</a:t>
            </a:r>
            <a:r>
              <a:rPr lang="cs-CZ" dirty="0"/>
              <a:t> </a:t>
            </a:r>
            <a:r>
              <a:rPr lang="cs-CZ" i="1" dirty="0"/>
              <a:t>F</a:t>
            </a:r>
            <a:r>
              <a:rPr lang="cs-CZ" baseline="-25000" dirty="0"/>
              <a:t>RC </a:t>
            </a:r>
            <a:r>
              <a:rPr lang="cs-CZ" i="1" dirty="0"/>
              <a:t>/ F</a:t>
            </a:r>
            <a:r>
              <a:rPr lang="cs-CZ" baseline="-25000" dirty="0"/>
              <a:t>RB</a:t>
            </a:r>
            <a:r>
              <a:rPr lang="cs-CZ" dirty="0"/>
              <a:t>)</a:t>
            </a:r>
            <a:r>
              <a:rPr lang="cs-CZ" baseline="-25000" dirty="0" smtClean="0"/>
              <a:t> </a:t>
            </a:r>
            <a:r>
              <a:rPr lang="cs-CZ" dirty="0" err="1" smtClean="0"/>
              <a:t>Fpoužijeme</a:t>
            </a:r>
            <a:r>
              <a:rPr lang="cs-CZ" dirty="0" smtClean="0"/>
              <a:t> ke </a:t>
            </a:r>
            <a:r>
              <a:rPr lang="cs-CZ" dirty="0"/>
              <a:t>stanovení úhlu mezi výslednou a horizontální silou:</a:t>
            </a:r>
          </a:p>
          <a:p>
            <a:r>
              <a:rPr lang="cs-CZ" dirty="0"/>
              <a:t>Výsledná síla F</a:t>
            </a:r>
            <a:r>
              <a:rPr lang="cs-CZ" baseline="-25000" dirty="0"/>
              <a:t>RC</a:t>
            </a:r>
            <a:r>
              <a:rPr lang="cs-CZ" dirty="0"/>
              <a:t> má velikost 2256 N a svírá úhel </a:t>
            </a:r>
            <a:r>
              <a:rPr lang="el-GR" dirty="0"/>
              <a:t>α = </a:t>
            </a:r>
            <a:r>
              <a:rPr lang="el-GR" dirty="0" smtClean="0"/>
              <a:t>77,</a:t>
            </a:r>
            <a:r>
              <a:rPr lang="cs-CZ" dirty="0" smtClean="0"/>
              <a:t>5</a:t>
            </a:r>
            <a:r>
              <a:rPr lang="el-GR" dirty="0" smtClean="0"/>
              <a:t>° </a:t>
            </a:r>
            <a:r>
              <a:rPr lang="cs-CZ" dirty="0"/>
              <a:t>s horizontální rovinou.</a:t>
            </a:r>
          </a:p>
        </p:txBody>
      </p:sp>
    </p:spTree>
    <p:extLst>
      <p:ext uri="{BB962C8B-B14F-4D97-AF65-F5344CB8AC3E}">
        <p14:creationId xmlns:p14="http://schemas.microsoft.com/office/powerpoint/2010/main" val="33110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70374" y="2636912"/>
            <a:ext cx="75608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/>
              <a:t>Velikost výsledné síly dvou působících kolmých sil můžeme získat pomocí Pythagorovy věty, její směr pomocí trigonometrie.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Rozklad sil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1412776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cs-CZ" dirty="0"/>
              <a:t>Rozklad sil do složek nám umožňuje analyzovat příčiny pohybu ve směru vertikálním, </a:t>
            </a:r>
            <a:r>
              <a:rPr lang="cs-CZ" dirty="0" err="1"/>
              <a:t>mediolaterálním</a:t>
            </a:r>
            <a:r>
              <a:rPr lang="cs-CZ" dirty="0"/>
              <a:t> a </a:t>
            </a:r>
            <a:r>
              <a:rPr lang="cs-CZ" dirty="0" err="1"/>
              <a:t>anteroposterior</a:t>
            </a:r>
            <a:r>
              <a:rPr lang="cs-CZ" dirty="0"/>
              <a:t> odděleně.</a:t>
            </a:r>
            <a:endParaRPr lang="en-US" dirty="0"/>
          </a:p>
        </p:txBody>
      </p:sp>
      <p:pic>
        <p:nvPicPr>
          <p:cNvPr id="5122" name="Picture 2" descr="C:\Jandys\KTV\Biomechanika\Prezentace_Brno\Biomechanics Presentation\book-1\book-1\images\11\obr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2" y="3356992"/>
            <a:ext cx="4602249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29200" y="2492896"/>
            <a:ext cx="80283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Obrázek </a:t>
            </a:r>
            <a:r>
              <a:rPr lang="cs-CZ" sz="1400" dirty="0" smtClean="0"/>
              <a:t>Rozklad </a:t>
            </a:r>
            <a:r>
              <a:rPr lang="cs-CZ" sz="1400" dirty="0"/>
              <a:t>reakční síly působící na chodidlo člověka při chůzi do tří složek. Plná čára představuje složky reakční síly působící na levou nohu a přerušovaná čára složky reakční síly působící na pravou nohu. Modře jsou značeny </a:t>
            </a:r>
            <a:r>
              <a:rPr lang="cs-CZ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vertikální</a:t>
            </a:r>
            <a:r>
              <a:rPr lang="cs-CZ" sz="1400" dirty="0"/>
              <a:t>, černě </a:t>
            </a:r>
            <a:r>
              <a:rPr lang="cs-CZ" sz="1400" b="1" dirty="0" err="1"/>
              <a:t>anteroposteriorní</a:t>
            </a:r>
            <a:r>
              <a:rPr lang="cs-CZ" sz="1400" b="1" dirty="0"/>
              <a:t> </a:t>
            </a:r>
            <a:r>
              <a:rPr lang="cs-CZ" sz="1400" dirty="0"/>
              <a:t>a šedě </a:t>
            </a:r>
            <a:r>
              <a:rPr lang="cs-CZ" sz="1400" b="1" dirty="0">
                <a:solidFill>
                  <a:schemeClr val="bg1">
                    <a:lumMod val="65000"/>
                  </a:schemeClr>
                </a:solidFill>
              </a:rPr>
              <a:t>mediolaterální</a:t>
            </a:r>
            <a:r>
              <a:rPr lang="cs-CZ" sz="1400" dirty="0"/>
              <a:t> složky síly.</a:t>
            </a:r>
            <a:endParaRPr lang="en-US" sz="1400" dirty="0"/>
          </a:p>
        </p:txBody>
      </p:sp>
      <p:sp>
        <p:nvSpPr>
          <p:cNvPr id="7" name="Obdélník 6"/>
          <p:cNvSpPr/>
          <p:nvPr/>
        </p:nvSpPr>
        <p:spPr>
          <a:xfrm>
            <a:off x="5364088" y="4509120"/>
            <a:ext cx="362011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 smtClean="0"/>
              <a:t>Rozklad sil umožňuje </a:t>
            </a:r>
            <a:r>
              <a:rPr lang="cs-CZ" dirty="0"/>
              <a:t>lepší pochopení nervosvalových funkcí člověka při mnoha pohybových úkolech.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1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Rovnováha</a:t>
            </a:r>
            <a:r>
              <a:rPr lang="cs-CZ" b="1" dirty="0"/>
              <a:t/>
            </a:r>
            <a:br>
              <a:rPr lang="cs-CZ" b="1" dirty="0"/>
            </a:b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1045575" y="105273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Statika je oblast mechaniky zabývající se silami, které působí na tělesa ve statické nebo dynamické rovnováze.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59773" y="1990581"/>
            <a:ext cx="392472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dirty="0"/>
              <a:t>Při statické rovnováze jsou tělesa v klidu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4554249" y="1731555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cs-CZ" dirty="0" smtClean="0"/>
              <a:t>Při </a:t>
            </a:r>
            <a:r>
              <a:rPr lang="cs-CZ" dirty="0"/>
              <a:t>dynamické rovnováze se tělesa pohybují s konstantní rychlostí co do velikosti i směru (přímočarý pohyb)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2308964" cy="346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2439471" cy="367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907704" y="61562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V obou případech je výsledná síla působící na tělesa nulová.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07704" y="116632"/>
            <a:ext cx="45720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cs-CZ" b="1" dirty="0"/>
              <a:t>V diagramu volného tělesa je nakresleno zkoumané těleso (sportovec) a vnější síly, které na něj působí.</a:t>
            </a:r>
            <a:endParaRPr lang="en-US" dirty="0"/>
          </a:p>
        </p:txBody>
      </p:sp>
      <p:pic>
        <p:nvPicPr>
          <p:cNvPr id="7170" name="Picture 2" descr="C:\Jandys\KTV\Biomechanika\Prezentace_Brno\Biomechanics Presentation\book-1\book-1\images\12\obr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97" y="1196752"/>
            <a:ext cx="5519166" cy="365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29308" y="472514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Obrázek </a:t>
            </a:r>
            <a:r>
              <a:rPr lang="cs-CZ" dirty="0" smtClean="0"/>
              <a:t>Diagram </a:t>
            </a:r>
            <a:r>
              <a:rPr lang="cs-CZ" dirty="0"/>
              <a:t>volného </a:t>
            </a:r>
            <a:r>
              <a:rPr lang="cs-CZ" dirty="0" smtClean="0"/>
              <a:t>tělesa. </a:t>
            </a:r>
            <a:r>
              <a:rPr lang="cs-CZ" dirty="0"/>
              <a:t>F</a:t>
            </a:r>
            <a:r>
              <a:rPr lang="cs-CZ" baseline="-25000" dirty="0"/>
              <a:t>R</a:t>
            </a:r>
            <a:r>
              <a:rPr lang="cs-CZ" dirty="0"/>
              <a:t> je součet reakčních sil působících na obě </a:t>
            </a:r>
            <a:r>
              <a:rPr lang="cs-CZ" dirty="0" smtClean="0"/>
              <a:t>končetiny</a:t>
            </a:r>
            <a:r>
              <a:rPr lang="cs-CZ" baseline="30000" dirty="0"/>
              <a:t> </a:t>
            </a:r>
            <a:r>
              <a:rPr lang="cs-CZ" dirty="0" smtClean="0"/>
              <a:t>a</a:t>
            </a:r>
            <a:r>
              <a:rPr lang="cs-CZ" dirty="0"/>
              <a:t> F</a:t>
            </a:r>
            <a:r>
              <a:rPr lang="cs-CZ" baseline="-25000" dirty="0"/>
              <a:t>G</a:t>
            </a:r>
            <a:r>
              <a:rPr lang="cs-CZ" dirty="0"/>
              <a:t> je tíhová síla působící na tělo sportovce.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215305" y="551723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Poznámka</a:t>
            </a:r>
          </a:p>
          <a:p>
            <a:r>
              <a:rPr lang="cs-CZ" sz="1400" dirty="0" smtClean="0"/>
              <a:t>Reakční </a:t>
            </a:r>
            <a:r>
              <a:rPr lang="cs-CZ" sz="1400" dirty="0"/>
              <a:t>síly ve skutečnosti vznikají při kontaktu chodidel s podlahou. Přesto ilustrativně můžeme v diagramu volného tělesa zakreslit výslednou reakční sílu, jejíž bod aplikace je mimo kontakt podložky a chodidla v takzvaném centru tlaku „centre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pressure</a:t>
            </a:r>
            <a:r>
              <a:rPr lang="cs-CZ" sz="1400" dirty="0"/>
              <a:t>”.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5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388</Words>
  <Application>Microsoft Office PowerPoint</Application>
  <PresentationFormat>Předvádění na obrazovce (4:3)</PresentationFormat>
  <Paragraphs>51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Biomechanika 3</vt:lpstr>
      <vt:lpstr>Prezentace aplikace PowerPoint</vt:lpstr>
      <vt:lpstr>Prezentace aplikace PowerPoint</vt:lpstr>
      <vt:lpstr>Prezentace aplikace PowerPoint</vt:lpstr>
      <vt:lpstr>Trigonometrická technika </vt:lpstr>
      <vt:lpstr>Prezentace aplikace PowerPoint</vt:lpstr>
      <vt:lpstr>Rozklad sil</vt:lpstr>
      <vt:lpstr>Rovnováha </vt:lpstr>
      <vt:lpstr>Prezentace aplikace PowerPoint</vt:lpstr>
      <vt:lpstr>Statická analýza 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Biomechanics 1</dc:title>
  <cp:lastModifiedBy>OU</cp:lastModifiedBy>
  <cp:revision>5</cp:revision>
  <dcterms:modified xsi:type="dcterms:W3CDTF">2012-08-22T14:11:46Z</dcterms:modified>
</cp:coreProperties>
</file>