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EB5F7-0824-4CA9-BDB8-927E92412D21}" type="datetimeFigureOut">
              <a:rPr lang="cs-CZ" smtClean="0"/>
              <a:pPr/>
              <a:t>26.2.2013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6FB7C-9856-40E8-A3E6-567448A9ADC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osoba/11092" TargetMode="External"/><Relationship Id="rId2" Type="http://schemas.openxmlformats.org/officeDocument/2006/relationships/hyperlink" Target="http://is.muni.cz/osoba/39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s.muni.cz/osoba/11810" TargetMode="External"/><Relationship Id="rId4" Type="http://schemas.openxmlformats.org/officeDocument/2006/relationships/hyperlink" Target="http://is.muni.cz/osoba/210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ZÁKLADY CESTOVNÍHO RUCHU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Management cestovního ruchu</a:t>
            </a:r>
          </a:p>
          <a:p>
            <a:r>
              <a:rPr lang="cs-CZ" dirty="0" smtClean="0"/>
              <a:t>JS 2013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Výuka 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12 týdnů 18.2.-10.5.2013 = 12 týdnů</a:t>
            </a:r>
          </a:p>
          <a:p>
            <a:r>
              <a:rPr lang="cs-CZ" dirty="0" smtClean="0"/>
              <a:t>Zápočet – test + průběžné test min. 50 %</a:t>
            </a:r>
            <a:br>
              <a:rPr lang="cs-CZ" dirty="0" smtClean="0"/>
            </a:br>
            <a:r>
              <a:rPr lang="cs-CZ" dirty="0" smtClean="0"/>
              <a:t>   		- seminární práce, </a:t>
            </a:r>
            <a:r>
              <a:rPr lang="cs-CZ" dirty="0" smtClean="0"/>
              <a:t>výstup</a:t>
            </a:r>
          </a:p>
          <a:p>
            <a:pPr lvl="4">
              <a:buNone/>
            </a:pPr>
            <a:r>
              <a:rPr lang="cs-CZ" sz="2800" dirty="0" smtClean="0"/>
              <a:t> </a:t>
            </a:r>
            <a:r>
              <a:rPr lang="cs-CZ" sz="3200" dirty="0" smtClean="0"/>
              <a:t>- účast 80 %</a:t>
            </a:r>
            <a:endParaRPr lang="cs-CZ" sz="3200" dirty="0" smtClean="0"/>
          </a:p>
          <a:p>
            <a:r>
              <a:rPr lang="cs-CZ" dirty="0" smtClean="0"/>
              <a:t>Zkouška – ústní - test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předmětu CR JS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Vymezení, základní pojmy, typologie CR</a:t>
            </a:r>
          </a:p>
          <a:p>
            <a:pPr marL="514350" indent="-514350">
              <a:buAutoNum type="arabicPeriod"/>
            </a:pPr>
            <a:r>
              <a:rPr lang="cs-CZ" dirty="0" smtClean="0"/>
              <a:t>Historie a vývoj CR</a:t>
            </a:r>
          </a:p>
          <a:p>
            <a:pPr marL="514350" indent="-514350">
              <a:buAutoNum type="arabicPeriod"/>
            </a:pPr>
            <a:r>
              <a:rPr lang="cs-CZ" dirty="0" smtClean="0"/>
              <a:t>Faktory CR, volný čas</a:t>
            </a:r>
          </a:p>
          <a:p>
            <a:pPr marL="514350" indent="-514350">
              <a:buAutoNum type="arabicPeriod"/>
            </a:pPr>
            <a:r>
              <a:rPr lang="cs-CZ" dirty="0" smtClean="0"/>
              <a:t>Materiálně- technická základna CR</a:t>
            </a:r>
          </a:p>
          <a:p>
            <a:pPr marL="514350" indent="-514350">
              <a:buAutoNum type="arabicPeriod"/>
            </a:pPr>
            <a:r>
              <a:rPr lang="cs-CZ" dirty="0" smtClean="0"/>
              <a:t>Cestovní kancelář, cestovní agentura, TIC</a:t>
            </a:r>
          </a:p>
          <a:p>
            <a:pPr marL="514350" indent="-514350">
              <a:buAutoNum type="arabicPeriod"/>
            </a:pPr>
            <a:r>
              <a:rPr lang="cs-CZ" dirty="0" smtClean="0"/>
              <a:t>Marketing CR</a:t>
            </a:r>
          </a:p>
          <a:p>
            <a:pPr marL="514350" indent="-514350">
              <a:buAutoNum type="arabicPeriod"/>
            </a:pPr>
            <a:r>
              <a:rPr lang="cs-CZ" dirty="0" smtClean="0"/>
              <a:t>Perspektivní formy</a:t>
            </a:r>
          </a:p>
          <a:p>
            <a:pPr marL="514350" indent="-514350">
              <a:buAutoNum type="arabicPeriod"/>
            </a:pPr>
            <a:r>
              <a:rPr lang="cs-CZ" dirty="0" smtClean="0"/>
              <a:t>Destinační management, trvale udržitelné formy CR, organizace v CR</a:t>
            </a:r>
          </a:p>
          <a:p>
            <a:pPr marL="514350" indent="-514350">
              <a:buAutoNum type="arabicPeriod"/>
            </a:pPr>
            <a:r>
              <a:rPr lang="cs-CZ" dirty="0" smtClean="0"/>
              <a:t>Zdravotní problematika cestování</a:t>
            </a:r>
          </a:p>
          <a:p>
            <a:pPr marL="514350" indent="-514350">
              <a:buAutoNum type="arabicPeriod"/>
            </a:pPr>
            <a:r>
              <a:rPr lang="cs-CZ" dirty="0" smtClean="0"/>
              <a:t>Ekonomika CR</a:t>
            </a:r>
          </a:p>
          <a:p>
            <a:pPr marL="514350" indent="-514350">
              <a:buAutoNum type="arabicPeriod"/>
            </a:pPr>
            <a:r>
              <a:rPr lang="cs-CZ" dirty="0" smtClean="0"/>
              <a:t>Komunální rekreace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RYGLOVÁ</a:t>
            </a:r>
            <a:r>
              <a:rPr lang="cs-CZ" sz="2200" dirty="0"/>
              <a:t>, K. </a:t>
            </a:r>
            <a:r>
              <a:rPr lang="cs-CZ" sz="2200" i="1" dirty="0"/>
              <a:t>Cestovní ruch.</a:t>
            </a:r>
            <a:r>
              <a:rPr lang="cs-CZ" sz="2200" dirty="0"/>
              <a:t> 3. </a:t>
            </a:r>
            <a:r>
              <a:rPr lang="cs-CZ" sz="2200" dirty="0" err="1"/>
              <a:t>vyd</a:t>
            </a:r>
            <a:r>
              <a:rPr lang="cs-CZ" sz="2200" dirty="0"/>
              <a:t>. Ostrava: KEY </a:t>
            </a:r>
            <a:r>
              <a:rPr lang="cs-CZ" sz="2200" dirty="0" err="1"/>
              <a:t>Publishing</a:t>
            </a:r>
            <a:r>
              <a:rPr lang="cs-CZ" sz="2200" dirty="0"/>
              <a:t>, 2009. 187 </a:t>
            </a:r>
            <a:r>
              <a:rPr lang="cs-CZ" sz="2200" dirty="0" smtClean="0"/>
              <a:t>s</a:t>
            </a:r>
            <a:endParaRPr lang="cs-CZ" sz="2200" dirty="0"/>
          </a:p>
          <a:p>
            <a:r>
              <a:rPr lang="cs-CZ" sz="2200" u="sng" dirty="0">
                <a:hlinkClick r:id="rId2"/>
              </a:rPr>
              <a:t>Vystoupil, Jiří</a:t>
            </a:r>
            <a:r>
              <a:rPr lang="cs-CZ" sz="2200" dirty="0"/>
              <a:t> - </a:t>
            </a:r>
            <a:r>
              <a:rPr lang="cs-CZ" sz="2200" u="sng" dirty="0" err="1">
                <a:hlinkClick r:id="rId3"/>
              </a:rPr>
              <a:t>Šauer</a:t>
            </a:r>
            <a:r>
              <a:rPr lang="cs-CZ" sz="2200" u="sng" dirty="0">
                <a:hlinkClick r:id="rId3"/>
              </a:rPr>
              <a:t>, Martin</a:t>
            </a:r>
            <a:r>
              <a:rPr lang="cs-CZ" sz="2200" dirty="0"/>
              <a:t> - </a:t>
            </a:r>
            <a:r>
              <a:rPr lang="cs-CZ" sz="2200" u="sng" dirty="0" err="1">
                <a:hlinkClick r:id="rId4"/>
              </a:rPr>
              <a:t>Holešinská</a:t>
            </a:r>
            <a:r>
              <a:rPr lang="cs-CZ" sz="2200" u="sng" dirty="0">
                <a:hlinkClick r:id="rId4"/>
              </a:rPr>
              <a:t>, Andrea</a:t>
            </a:r>
            <a:r>
              <a:rPr lang="cs-CZ" sz="2200" dirty="0"/>
              <a:t> - </a:t>
            </a:r>
            <a:r>
              <a:rPr lang="cs-CZ" sz="2200" u="sng" dirty="0" err="1">
                <a:hlinkClick r:id="rId5"/>
              </a:rPr>
              <a:t>Metelková</a:t>
            </a:r>
            <a:r>
              <a:rPr lang="cs-CZ" sz="2200" u="sng" dirty="0">
                <a:hlinkClick r:id="rId5"/>
              </a:rPr>
              <a:t>, Petra</a:t>
            </a:r>
            <a:r>
              <a:rPr lang="cs-CZ" sz="2200" dirty="0"/>
              <a:t>. Základy cestovního</a:t>
            </a:r>
            <a:r>
              <a:rPr lang="cs-CZ" sz="2200" i="1" dirty="0"/>
              <a:t> ruchu</a:t>
            </a:r>
            <a:r>
              <a:rPr lang="cs-CZ" sz="2200" dirty="0"/>
              <a:t>. 1. </a:t>
            </a:r>
            <a:r>
              <a:rPr lang="cs-CZ" sz="2200" dirty="0" err="1"/>
              <a:t>vyd</a:t>
            </a:r>
            <a:r>
              <a:rPr lang="cs-CZ" sz="2200" dirty="0"/>
              <a:t>. Brno : Masarykova univerzita, Ekonomicko-správní fakulta, 2006. </a:t>
            </a:r>
            <a:r>
              <a:rPr lang="cs-CZ" sz="2200" dirty="0" smtClean="0"/>
              <a:t>121+13</a:t>
            </a:r>
            <a:endParaRPr lang="cs-CZ" sz="2200" dirty="0"/>
          </a:p>
          <a:p>
            <a:r>
              <a:rPr lang="cs-CZ" sz="2200" dirty="0"/>
              <a:t>Vystoupil, Jiří - </a:t>
            </a:r>
            <a:r>
              <a:rPr lang="cs-CZ" sz="2200" dirty="0" err="1"/>
              <a:t>Šauer</a:t>
            </a:r>
            <a:r>
              <a:rPr lang="cs-CZ" sz="2200" dirty="0"/>
              <a:t>, Martin. </a:t>
            </a:r>
            <a:r>
              <a:rPr lang="cs-CZ" sz="2200" i="1" dirty="0"/>
              <a:t>Základy cestovního ruchu</a:t>
            </a:r>
            <a:r>
              <a:rPr lang="cs-CZ" sz="2200" dirty="0"/>
              <a:t>. </a:t>
            </a:r>
            <a:r>
              <a:rPr lang="cs-CZ" sz="2200" dirty="0" err="1"/>
              <a:t>Vyd</a:t>
            </a:r>
            <a:r>
              <a:rPr lang="cs-CZ" sz="2200" dirty="0"/>
              <a:t>. 1. Brno : Masarykova univerzita, 2006. 163 s. </a:t>
            </a:r>
          </a:p>
          <a:p>
            <a:r>
              <a:rPr lang="cs-CZ" sz="2200" dirty="0" err="1" smtClean="0"/>
              <a:t>Horner</a:t>
            </a:r>
            <a:r>
              <a:rPr lang="cs-CZ" sz="2200" dirty="0" smtClean="0"/>
              <a:t>,S.,</a:t>
            </a:r>
            <a:r>
              <a:rPr lang="cs-CZ" sz="2200" dirty="0" err="1" smtClean="0"/>
              <a:t>Swarbrooke</a:t>
            </a:r>
            <a:r>
              <a:rPr lang="cs-CZ" sz="2200" dirty="0" smtClean="0"/>
              <a:t>,J. Cestovní ruch, ubytování a stravování, volný čas. Praha: </a:t>
            </a:r>
            <a:r>
              <a:rPr lang="cs-CZ" sz="2200" dirty="0" err="1" smtClean="0"/>
              <a:t>Grada</a:t>
            </a:r>
            <a:r>
              <a:rPr lang="cs-CZ" sz="2200" dirty="0" smtClean="0"/>
              <a:t>, 2003.</a:t>
            </a:r>
          </a:p>
          <a:p>
            <a:r>
              <a:rPr lang="cs-CZ" sz="2200" dirty="0" err="1" smtClean="0"/>
              <a:t>Orieška</a:t>
            </a:r>
            <a:r>
              <a:rPr lang="cs-CZ" sz="2200" dirty="0" smtClean="0"/>
              <a:t>,J. Metodika činnosti průvodce CR, Praha, Idea servis, 2007</a:t>
            </a:r>
          </a:p>
          <a:p>
            <a:r>
              <a:rPr lang="cs-CZ" sz="2200" dirty="0" err="1" smtClean="0"/>
              <a:t>Orieška</a:t>
            </a:r>
            <a:r>
              <a:rPr lang="cs-CZ" sz="2200" dirty="0" smtClean="0"/>
              <a:t>, J. Technika služeb CR. Praha,Idea servis. 1999</a:t>
            </a:r>
            <a:endParaRPr lang="cs-CZ" sz="2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93</Words>
  <Application>Microsoft Office PowerPoint</Application>
  <PresentationFormat>Předvádění na obrazovce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ZÁKLADY CESTOVNÍHO RUCHU</vt:lpstr>
      <vt:lpstr>Výuka CR</vt:lpstr>
      <vt:lpstr>Témata předmětu CR JS 2013</vt:lpstr>
      <vt:lpstr>Doporučená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CESTOVNÍHO RUCHU</dc:title>
  <dc:creator>pavel</dc:creator>
  <cp:lastModifiedBy>pavel</cp:lastModifiedBy>
  <cp:revision>6</cp:revision>
  <dcterms:created xsi:type="dcterms:W3CDTF">2012-12-23T15:22:44Z</dcterms:created>
  <dcterms:modified xsi:type="dcterms:W3CDTF">2013-02-26T17:48:46Z</dcterms:modified>
</cp:coreProperties>
</file>