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75" r:id="rId5"/>
    <p:sldId id="276" r:id="rId6"/>
    <p:sldId id="277" r:id="rId7"/>
    <p:sldId id="259" r:id="rId8"/>
    <p:sldId id="260" r:id="rId9"/>
    <p:sldId id="261" r:id="rId10"/>
    <p:sldId id="262" r:id="rId11"/>
    <p:sldId id="263" r:id="rId12"/>
    <p:sldId id="273" r:id="rId13"/>
    <p:sldId id="264" r:id="rId14"/>
    <p:sldId id="265" r:id="rId15"/>
    <p:sldId id="266" r:id="rId16"/>
    <p:sldId id="267" r:id="rId17"/>
    <p:sldId id="268" r:id="rId18"/>
    <p:sldId id="269" r:id="rId19"/>
    <p:sldId id="271" r:id="rId20"/>
    <p:sldId id="272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Vytrvalostní výkon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b="1" dirty="0" smtClean="0"/>
              <a:t>Ztráty elektrolytů </a:t>
            </a:r>
            <a:r>
              <a:rPr lang="cs-CZ" dirty="0" smtClean="0"/>
              <a:t>– nízké – není nutné je hradit – pouze Ca, Mg, vstřebávají se z 1/3, proto může být jejich c 3x vyšší než v potu</a:t>
            </a:r>
          </a:p>
          <a:p>
            <a:pPr algn="just"/>
            <a:r>
              <a:rPr lang="cs-CZ" b="1" dirty="0" smtClean="0"/>
              <a:t>Pobyt ve vysokohorském prostředí</a:t>
            </a:r>
            <a:r>
              <a:rPr lang="cs-CZ" dirty="0" smtClean="0"/>
              <a:t> - ztráty jsou díky nízkému parciálnímu tlaku vodních par vysoké</a:t>
            </a:r>
          </a:p>
          <a:p>
            <a:pPr algn="just"/>
            <a:r>
              <a:rPr lang="cs-CZ" dirty="0" smtClean="0"/>
              <a:t>K se během zátěže uvolňuje z pracujících svalů</a:t>
            </a:r>
          </a:p>
          <a:p>
            <a:pPr algn="just"/>
            <a:r>
              <a:rPr lang="cs-CZ" dirty="0" smtClean="0"/>
              <a:t>Na pomáhá rychlému vstřebávání, váže i vodu v těle</a:t>
            </a:r>
          </a:p>
          <a:p>
            <a:pPr algn="just"/>
            <a:r>
              <a:rPr lang="cs-CZ" b="1" dirty="0" smtClean="0"/>
              <a:t>Čistá voda </a:t>
            </a:r>
            <a:r>
              <a:rPr lang="cs-CZ" dirty="0" smtClean="0"/>
              <a:t>– 1 ml/cm střeva – voda z izoton se 400-500 mg Na a 6-8% S okolo 3-4 ml/cm</a:t>
            </a:r>
          </a:p>
          <a:p>
            <a:pPr algn="just"/>
            <a:r>
              <a:rPr lang="cs-CZ" b="1" dirty="0" smtClean="0"/>
              <a:t>Hypotonické</a:t>
            </a:r>
            <a:r>
              <a:rPr lang="cs-CZ" dirty="0" smtClean="0"/>
              <a:t> – 1,6-2% S a Na 1200 mg/l – velmi slané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Na: 400-500 mg/l</a:t>
            </a:r>
          </a:p>
          <a:p>
            <a:r>
              <a:rPr lang="cs-CZ" b="1" dirty="0" smtClean="0"/>
              <a:t>K: do 225 mg/l</a:t>
            </a:r>
          </a:p>
          <a:p>
            <a:r>
              <a:rPr lang="cs-CZ" b="1" dirty="0" smtClean="0"/>
              <a:t>Ca: do 225 mg/l</a:t>
            </a:r>
          </a:p>
          <a:p>
            <a:r>
              <a:rPr lang="cs-CZ" b="1" dirty="0" smtClean="0"/>
              <a:t>Mg: do 100 mg/l</a:t>
            </a:r>
          </a:p>
          <a:p>
            <a:r>
              <a:rPr lang="cs-CZ" b="1" dirty="0" err="1" smtClean="0"/>
              <a:t>Glu</a:t>
            </a:r>
            <a:r>
              <a:rPr lang="cs-CZ" b="1" dirty="0" smtClean="0"/>
              <a:t> do 5%</a:t>
            </a:r>
          </a:p>
          <a:p>
            <a:r>
              <a:rPr lang="cs-CZ" b="1" dirty="0" smtClean="0"/>
              <a:t>Maltodextrin do 8%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Nápoje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Dle délky výkonu volíme c – 60-90 minut – 3-ˇ% koncentrace látek</a:t>
            </a:r>
          </a:p>
          <a:p>
            <a:pPr algn="just"/>
            <a:r>
              <a:rPr lang="cs-CZ" dirty="0" smtClean="0"/>
              <a:t>Čím </a:t>
            </a:r>
            <a:r>
              <a:rPr lang="cs-CZ" b="1" dirty="0" smtClean="0"/>
              <a:t>nižší</a:t>
            </a:r>
            <a:r>
              <a:rPr lang="cs-CZ" dirty="0" smtClean="0"/>
              <a:t> teplota okolí - tím vyšší může být c látek</a:t>
            </a:r>
          </a:p>
          <a:p>
            <a:pPr algn="just"/>
            <a:r>
              <a:rPr lang="cs-CZ" dirty="0" smtClean="0"/>
              <a:t>Čím </a:t>
            </a:r>
            <a:r>
              <a:rPr lang="cs-CZ" b="1" dirty="0" smtClean="0"/>
              <a:t>vyšší</a:t>
            </a:r>
            <a:r>
              <a:rPr lang="cs-CZ" dirty="0" smtClean="0"/>
              <a:t> teplota okolí – tím více naředěný – méně S, ale více </a:t>
            </a:r>
            <a:r>
              <a:rPr lang="cs-CZ" dirty="0" err="1" smtClean="0"/>
              <a:t>NaCl</a:t>
            </a:r>
            <a:endParaRPr lang="cs-CZ" dirty="0" smtClean="0"/>
          </a:p>
          <a:p>
            <a:pPr algn="just"/>
            <a:r>
              <a:rPr lang="cs-CZ" b="1" dirty="0" smtClean="0"/>
              <a:t>Každých 10-20 minut </a:t>
            </a:r>
            <a:r>
              <a:rPr lang="cs-CZ" dirty="0" smtClean="0"/>
              <a:t>– 100-200 ml</a:t>
            </a:r>
          </a:p>
          <a:p>
            <a:pPr algn="just"/>
            <a:r>
              <a:rPr lang="cs-CZ" dirty="0" smtClean="0"/>
              <a:t>Limonáda – 10g S ve 100 ml</a:t>
            </a:r>
          </a:p>
          <a:p>
            <a:pPr algn="just"/>
            <a:r>
              <a:rPr lang="cs-CZ" b="1" dirty="0" smtClean="0"/>
              <a:t>Sůl do nápoje – 1g/litr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Množství potu se úměrně zvyšuje při zvyšující se zátěži a vlhkosti vzduchu</a:t>
            </a:r>
          </a:p>
          <a:p>
            <a:pPr algn="just"/>
            <a:r>
              <a:rPr lang="cs-CZ" dirty="0" smtClean="0"/>
              <a:t>Z  ICT a ECT</a:t>
            </a:r>
          </a:p>
          <a:p>
            <a:pPr algn="just"/>
            <a:r>
              <a:rPr lang="cs-CZ" dirty="0" smtClean="0"/>
              <a:t>Snížení objemu </a:t>
            </a:r>
            <a:r>
              <a:rPr lang="cs-CZ" dirty="0" err="1" smtClean="0"/>
              <a:t>kr</a:t>
            </a:r>
            <a:r>
              <a:rPr lang="cs-CZ" dirty="0" smtClean="0"/>
              <a:t>. plazmy může vést ke zhoršení prokrvení, dodávky O2 a odvádění odpadních produktů</a:t>
            </a:r>
          </a:p>
          <a:p>
            <a:pPr algn="just"/>
            <a:r>
              <a:rPr lang="cs-CZ" dirty="0" smtClean="0"/>
              <a:t>Ztráty v horku až 2l/hod</a:t>
            </a:r>
          </a:p>
          <a:p>
            <a:pPr algn="just"/>
            <a:r>
              <a:rPr lang="cs-CZ" b="1" dirty="0" smtClean="0"/>
              <a:t>Závažné příznaky až 10% hm</a:t>
            </a:r>
          </a:p>
          <a:p>
            <a:pPr algn="just"/>
            <a:r>
              <a:rPr lang="cs-CZ" b="1" dirty="0" smtClean="0"/>
              <a:t>Ztráta 2% hm </a:t>
            </a:r>
            <a:r>
              <a:rPr lang="cs-CZ" dirty="0" smtClean="0"/>
              <a:t>– může vést ke snížené výkonnosti o 25%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Strava před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Nejdůležitější!!!</a:t>
            </a:r>
          </a:p>
          <a:p>
            <a:pPr algn="just"/>
            <a:r>
              <a:rPr lang="cs-CZ" dirty="0" smtClean="0"/>
              <a:t>Hlavní příčina vyčerpání je nedostatečná zásoba</a:t>
            </a:r>
          </a:p>
          <a:p>
            <a:pPr algn="just"/>
            <a:r>
              <a:rPr lang="cs-CZ" b="1" dirty="0" smtClean="0"/>
              <a:t>Normalizace </a:t>
            </a:r>
            <a:r>
              <a:rPr lang="cs-CZ" b="1" dirty="0" err="1" smtClean="0"/>
              <a:t>sv.glykogenu</a:t>
            </a:r>
            <a:r>
              <a:rPr lang="cs-CZ" b="1" dirty="0" smtClean="0"/>
              <a:t> za 24 hod</a:t>
            </a:r>
            <a:r>
              <a:rPr lang="cs-CZ" dirty="0" smtClean="0"/>
              <a:t>, v případě zdraví – při 7-10g /kg TH – pro 60-90 minut</a:t>
            </a:r>
          </a:p>
          <a:p>
            <a:pPr algn="just"/>
            <a:r>
              <a:rPr lang="cs-CZ" dirty="0" smtClean="0"/>
              <a:t>4 hod před výkonem – 200-300g – zvyšuje výkonnost – po lačnění – zvyšuje se dostupnost S a současně se zpomaluje vstřebávání </a:t>
            </a:r>
            <a:r>
              <a:rPr lang="cs-CZ" dirty="0" err="1" smtClean="0"/>
              <a:t>glu</a:t>
            </a:r>
            <a:r>
              <a:rPr lang="cs-CZ" dirty="0" smtClean="0"/>
              <a:t> z GIT – stabilní glykémie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Superkompenzace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Cílem je zlepšení výkonnosti</a:t>
            </a:r>
          </a:p>
          <a:p>
            <a:pPr algn="just"/>
            <a:r>
              <a:rPr lang="cs-CZ" dirty="0" smtClean="0"/>
              <a:t>Švédský model – již se od něj ustupuje – doba trvání 6-7 dnů</a:t>
            </a:r>
          </a:p>
          <a:p>
            <a:pPr algn="just"/>
            <a:r>
              <a:rPr lang="cs-CZ" dirty="0" err="1" smtClean="0"/>
              <a:t>Hypersacharidová</a:t>
            </a:r>
            <a:r>
              <a:rPr lang="cs-CZ" dirty="0" smtClean="0"/>
              <a:t> dieta je přijatelnější – doba trvání 3 dny</a:t>
            </a:r>
          </a:p>
          <a:p>
            <a:pPr algn="just"/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Schéma příjmu sacharidů před výkonem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4 hod	4 g.kg</a:t>
            </a:r>
            <a:r>
              <a:rPr lang="cs-CZ" b="1" baseline="30000" dirty="0" smtClean="0"/>
              <a:t>-1	</a:t>
            </a:r>
            <a:r>
              <a:rPr lang="cs-CZ" b="1" dirty="0" smtClean="0"/>
              <a:t>pevná strava (těstoviny, rýže, pečivo…)</a:t>
            </a:r>
            <a:endParaRPr lang="cs-CZ" dirty="0" smtClean="0"/>
          </a:p>
          <a:p>
            <a:r>
              <a:rPr lang="cs-CZ" dirty="0" smtClean="0"/>
              <a:t>3 hod	3 g.kg</a:t>
            </a:r>
            <a:r>
              <a:rPr lang="cs-CZ" baseline="30000" dirty="0" smtClean="0"/>
              <a:t>-1</a:t>
            </a:r>
            <a:endParaRPr lang="cs-CZ" dirty="0" smtClean="0"/>
          </a:p>
          <a:p>
            <a:r>
              <a:rPr lang="cs-CZ" dirty="0" smtClean="0"/>
              <a:t>2 hod	2 g.kg</a:t>
            </a:r>
            <a:r>
              <a:rPr lang="cs-CZ" baseline="30000" dirty="0" smtClean="0"/>
              <a:t>-1	</a:t>
            </a:r>
            <a:endParaRPr lang="cs-CZ" dirty="0" smtClean="0"/>
          </a:p>
          <a:p>
            <a:r>
              <a:rPr lang="cs-CZ" b="1" dirty="0" smtClean="0"/>
              <a:t>1 hod	1 g.kg</a:t>
            </a:r>
            <a:r>
              <a:rPr lang="cs-CZ" b="1" baseline="30000" dirty="0" smtClean="0"/>
              <a:t>-1	</a:t>
            </a:r>
            <a:r>
              <a:rPr lang="cs-CZ" b="1" dirty="0" smtClean="0"/>
              <a:t>tekutá strava (sportovní nápoj, gel, banán)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Sacharidová </a:t>
            </a:r>
            <a:r>
              <a:rPr lang="cs-CZ" b="1" dirty="0" err="1" smtClean="0"/>
              <a:t>superkompenzace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Nálož sacharidů</a:t>
            </a:r>
          </a:p>
          <a:p>
            <a:pPr algn="just"/>
            <a:r>
              <a:rPr lang="cs-CZ" dirty="0" smtClean="0"/>
              <a:t>Cílem je maximalizovat zásobu</a:t>
            </a:r>
          </a:p>
          <a:p>
            <a:pPr algn="just"/>
            <a:r>
              <a:rPr lang="cs-CZ" dirty="0" smtClean="0"/>
              <a:t>Až 2x více</a:t>
            </a:r>
          </a:p>
          <a:p>
            <a:pPr algn="just"/>
            <a:r>
              <a:rPr lang="cs-CZ" dirty="0" smtClean="0"/>
              <a:t>Strategie pro závody delší než 90 minut – kdy může být výkon limitován</a:t>
            </a:r>
          </a:p>
          <a:p>
            <a:pPr algn="just"/>
            <a:r>
              <a:rPr lang="cs-CZ" dirty="0" smtClean="0"/>
              <a:t>Skandinávie</a:t>
            </a:r>
          </a:p>
          <a:p>
            <a:pPr algn="just"/>
            <a:r>
              <a:rPr lang="cs-CZ" dirty="0" smtClean="0"/>
              <a:t>Několik dní s nízkým příjmem S a pravidelný trénink – několik dní zvýšený obsah S </a:t>
            </a:r>
          </a:p>
          <a:p>
            <a:pPr algn="just"/>
            <a:r>
              <a:rPr lang="cs-CZ" dirty="0" err="1" smtClean="0"/>
              <a:t>glykogensyntetáza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7 denní cyklus – 3-4 dny – </a:t>
            </a:r>
            <a:r>
              <a:rPr lang="cs-CZ" dirty="0" err="1" smtClean="0"/>
              <a:t>depleční</a:t>
            </a:r>
            <a:r>
              <a:rPr lang="cs-CZ" dirty="0" smtClean="0"/>
              <a:t> fáze </a:t>
            </a:r>
          </a:p>
          <a:p>
            <a:pPr algn="just"/>
            <a:r>
              <a:rPr lang="cs-CZ" dirty="0" smtClean="0"/>
              <a:t>4-5 g/kg</a:t>
            </a:r>
          </a:p>
          <a:p>
            <a:pPr algn="just"/>
            <a:r>
              <a:rPr lang="cs-CZ" dirty="0" smtClean="0"/>
              <a:t>Další dny – nálož – min 8 g/kg, nejlépe 10 g/kg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Oddálení únavy o 20% až</a:t>
            </a:r>
          </a:p>
          <a:p>
            <a:pPr algn="just"/>
            <a:r>
              <a:rPr lang="cs-CZ" dirty="0" smtClean="0"/>
              <a:t>U žen – fáze MC – </a:t>
            </a:r>
            <a:r>
              <a:rPr lang="cs-CZ" dirty="0" err="1" smtClean="0"/>
              <a:t>luteální</a:t>
            </a:r>
            <a:r>
              <a:rPr lang="cs-CZ" dirty="0" smtClean="0"/>
              <a:t> fáze – větší tvorba zásob než ve folikulární fázi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Zeď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Maraton – </a:t>
            </a:r>
            <a:r>
              <a:rPr lang="cs-CZ" dirty="0" err="1" smtClean="0"/>
              <a:t>Zátopek</a:t>
            </a:r>
            <a:r>
              <a:rPr lang="cs-CZ" dirty="0" smtClean="0"/>
              <a:t> – 35.km</a:t>
            </a:r>
          </a:p>
          <a:p>
            <a:pPr algn="just"/>
            <a:r>
              <a:rPr lang="cs-CZ" dirty="0" smtClean="0"/>
              <a:t>Krize – vyčerpání zásob</a:t>
            </a:r>
          </a:p>
          <a:p>
            <a:pPr algn="just"/>
            <a:r>
              <a:rPr lang="cs-CZ" dirty="0" smtClean="0"/>
              <a:t>Přichází různě – neexistuje jednotný postup – zjišťuje se dostatek energie, v průběhu, voda!!!!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Vytrvalostní sporty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</a:t>
            </a:r>
            <a:r>
              <a:rPr lang="cs-CZ" dirty="0" smtClean="0"/>
              <a:t>říprava</a:t>
            </a:r>
          </a:p>
          <a:p>
            <a:r>
              <a:rPr lang="cs-CZ" b="1" dirty="0" smtClean="0"/>
              <a:t>P</a:t>
            </a:r>
            <a:r>
              <a:rPr lang="cs-CZ" dirty="0" smtClean="0"/>
              <a:t>itný režim</a:t>
            </a:r>
          </a:p>
          <a:p>
            <a:r>
              <a:rPr lang="cs-CZ" b="1" dirty="0" smtClean="0"/>
              <a:t>P</a:t>
            </a:r>
            <a:r>
              <a:rPr lang="cs-CZ" dirty="0" smtClean="0"/>
              <a:t>řísun sacharidů</a:t>
            </a:r>
          </a:p>
          <a:p>
            <a:r>
              <a:rPr lang="cs-CZ" b="1" dirty="0" smtClean="0"/>
              <a:t>P</a:t>
            </a:r>
            <a:r>
              <a:rPr lang="cs-CZ" dirty="0" smtClean="0"/>
              <a:t>ravidelnost</a:t>
            </a:r>
          </a:p>
          <a:p>
            <a:r>
              <a:rPr lang="cs-CZ" b="1" dirty="0" smtClean="0"/>
              <a:t>P</a:t>
            </a:r>
            <a:r>
              <a:rPr lang="cs-CZ" dirty="0" smtClean="0"/>
              <a:t>o zátěži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Jídlo během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Gely – koncentrát S, doplněný o BCAA a stimulanty</a:t>
            </a:r>
          </a:p>
          <a:p>
            <a:pPr algn="just"/>
            <a:r>
              <a:rPr lang="cs-CZ" dirty="0" smtClean="0"/>
              <a:t>Tyčinky – 50 g přinese 30g S</a:t>
            </a:r>
          </a:p>
          <a:p>
            <a:pPr algn="just"/>
            <a:r>
              <a:rPr lang="cs-CZ" dirty="0" smtClean="0"/>
              <a:t>Neměly by obsahovat T a B</a:t>
            </a:r>
          </a:p>
          <a:p>
            <a:pPr algn="just"/>
            <a:r>
              <a:rPr lang="cs-CZ" dirty="0" smtClean="0"/>
              <a:t>Ale MCT – neštěpí se složitě, přímo do </a:t>
            </a:r>
            <a:r>
              <a:rPr lang="cs-CZ" dirty="0" err="1" smtClean="0"/>
              <a:t>kr.oběhu</a:t>
            </a:r>
            <a:r>
              <a:rPr lang="cs-CZ" dirty="0" smtClean="0"/>
              <a:t> a jsou využity jako zdroj energie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Schéma příjmu potravy během výkonu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Délka zatížení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Množství</a:t>
                      </a:r>
                      <a:r>
                        <a:rPr lang="cs-CZ" baseline="0" dirty="0" smtClean="0"/>
                        <a:t> 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Méně než 45 min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Nezvyšuje výkon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45 – 75 min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 nebo velmi málo do 30 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Sacharóza, glukóza,</a:t>
                      </a:r>
                      <a:r>
                        <a:rPr lang="cs-CZ" baseline="0" dirty="0" smtClean="0"/>
                        <a:t> maltodextrin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 – 2 hodiny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– 50 g za</a:t>
                      </a:r>
                      <a:r>
                        <a:rPr lang="cs-CZ" baseline="0" dirty="0" smtClean="0"/>
                        <a:t> hod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stejně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 – 3 hodiny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– 70 g za hod.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Glukóza, fruktóza, maltodextrin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r>
                        <a:rPr lang="cs-CZ" baseline="0" dirty="0" smtClean="0"/>
                        <a:t> – 5 hodin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60</a:t>
                      </a:r>
                      <a:r>
                        <a:rPr lang="cs-CZ" baseline="0" dirty="0" smtClean="0"/>
                        <a:t> – 90 h za hod.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Kombinace, i BCAA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 výkonu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Záleží na náročnosti tréninku</a:t>
            </a:r>
          </a:p>
          <a:p>
            <a:r>
              <a:rPr lang="cs-CZ" b="1" dirty="0" smtClean="0"/>
              <a:t>Doba 0 – 30 minut </a:t>
            </a:r>
            <a:r>
              <a:rPr lang="cs-CZ" dirty="0" smtClean="0"/>
              <a:t>po výkonu kritických, pokud je trénink náročný</a:t>
            </a:r>
          </a:p>
          <a:p>
            <a:r>
              <a:rPr lang="cs-CZ" dirty="0" smtClean="0"/>
              <a:t>Doporučuje se kombinace </a:t>
            </a:r>
            <a:r>
              <a:rPr lang="cs-CZ" b="1" dirty="0" smtClean="0"/>
              <a:t>S v množství 1-2 g </a:t>
            </a:r>
            <a:r>
              <a:rPr lang="cs-CZ" dirty="0" smtClean="0"/>
              <a:t>na 1 kg TH</a:t>
            </a:r>
          </a:p>
          <a:p>
            <a:r>
              <a:rPr lang="cs-CZ" dirty="0" smtClean="0"/>
              <a:t>Nebo kombinace </a:t>
            </a:r>
            <a:r>
              <a:rPr lang="cs-CZ" b="1" dirty="0" smtClean="0"/>
              <a:t>S a B v poměru 3 – 4 : 1</a:t>
            </a:r>
          </a:p>
          <a:p>
            <a:r>
              <a:rPr lang="cs-CZ" dirty="0" smtClean="0"/>
              <a:t>V době </a:t>
            </a:r>
            <a:r>
              <a:rPr lang="cs-CZ" b="1" dirty="0" smtClean="0"/>
              <a:t>0 – 4 hod. po výkonu </a:t>
            </a:r>
            <a:r>
              <a:rPr lang="cs-CZ" dirty="0" smtClean="0"/>
              <a:t>množství </a:t>
            </a:r>
            <a:r>
              <a:rPr lang="cs-CZ" b="1" dirty="0" smtClean="0"/>
              <a:t>S 1-2 g </a:t>
            </a:r>
            <a:r>
              <a:rPr lang="cs-CZ" dirty="0" smtClean="0"/>
              <a:t>na 1 kg TH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Problémy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Nedostatek glykogenu</a:t>
            </a:r>
          </a:p>
          <a:p>
            <a:r>
              <a:rPr lang="cs-CZ" dirty="0" smtClean="0"/>
              <a:t>Hypoglykémie</a:t>
            </a:r>
          </a:p>
          <a:p>
            <a:r>
              <a:rPr lang="cs-CZ" dirty="0" smtClean="0"/>
              <a:t>Zeď – v maratonu</a:t>
            </a:r>
          </a:p>
          <a:p>
            <a:r>
              <a:rPr lang="cs-CZ" dirty="0" smtClean="0"/>
              <a:t>Dehydratace</a:t>
            </a:r>
          </a:p>
          <a:p>
            <a:r>
              <a:rPr lang="cs-CZ" dirty="0" smtClean="0"/>
              <a:t>Jiné mechanismy – přehřátí, </a:t>
            </a:r>
            <a:r>
              <a:rPr lang="cs-CZ" dirty="0" err="1" smtClean="0"/>
              <a:t>hyponatremie</a:t>
            </a:r>
            <a:r>
              <a:rPr lang="cs-CZ" dirty="0" smtClean="0"/>
              <a:t>, zažívání</a:t>
            </a:r>
          </a:p>
          <a:p>
            <a:r>
              <a:rPr lang="cs-CZ" dirty="0" smtClean="0"/>
              <a:t>Změna podmínek, psychika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Příprava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Dostatečné množství sacharidů</a:t>
            </a:r>
          </a:p>
          <a:p>
            <a:r>
              <a:rPr lang="cs-CZ" dirty="0" smtClean="0"/>
              <a:t>Čím náročnější závod, delší, horší podmínky, kratší pauza mezi tréninky, tím více musí dbát na přísun sacharidů</a:t>
            </a:r>
          </a:p>
          <a:p>
            <a:r>
              <a:rPr lang="cs-CZ" dirty="0" smtClean="0"/>
              <a:t>Dle doporučení IAAF – po výkonu 1g S na 1 kg TH každou hodinu po dobu 4 hodin, před výkonem 10-12 g S na 1 kg TH denně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Příprava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kratší doba mezi tréninky, tím dříve a častěji je třeba přijímat sacharidy</a:t>
            </a:r>
          </a:p>
          <a:p>
            <a:r>
              <a:rPr lang="cs-CZ" dirty="0" smtClean="0"/>
              <a:t>Čím tekutější forma, tím lépe vstřebatelné</a:t>
            </a:r>
          </a:p>
          <a:p>
            <a:r>
              <a:rPr lang="cs-CZ" dirty="0" smtClean="0"/>
              <a:t>Záleží na načasování příjmu potravy</a:t>
            </a:r>
          </a:p>
          <a:p>
            <a:r>
              <a:rPr lang="cs-CZ" dirty="0" smtClean="0"/>
              <a:t>Někdy je dobré uvažovat o doplňcích stravy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GI a GN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Dříve se doporučovalo přijímat sportovcům potraviny s vysokým GI, nyní se od toho upouští</a:t>
            </a:r>
          </a:p>
          <a:p>
            <a:r>
              <a:rPr lang="cs-CZ" dirty="0" smtClean="0"/>
              <a:t>Důležité sledovat </a:t>
            </a:r>
            <a:r>
              <a:rPr lang="cs-CZ" b="1" dirty="0" smtClean="0"/>
              <a:t>GN – glykemickou nálož </a:t>
            </a:r>
            <a:r>
              <a:rPr lang="cs-CZ" dirty="0" smtClean="0"/>
              <a:t>– reálné množství sacharidů v potravině a odraz jejího působení v organismu</a:t>
            </a:r>
          </a:p>
          <a:p>
            <a:r>
              <a:rPr lang="cs-CZ" dirty="0" smtClean="0"/>
              <a:t>Nyní se doporučují i potraviny s nižším GI v kombinaci s bílkovinou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Pitný režim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Začít závod s nejvyšší možnou zásobou tekutin</a:t>
            </a:r>
          </a:p>
          <a:p>
            <a:r>
              <a:rPr lang="cs-CZ" dirty="0" smtClean="0"/>
              <a:t>Kontrola příjmu tekutin</a:t>
            </a:r>
          </a:p>
          <a:p>
            <a:r>
              <a:rPr lang="cs-CZ" dirty="0" smtClean="0"/>
              <a:t>Podíl tekutiny, která se dostane ze žaludku do střeva, kde je absorbována </a:t>
            </a:r>
          </a:p>
          <a:p>
            <a:r>
              <a:rPr lang="cs-CZ" dirty="0" smtClean="0"/>
              <a:t>Rychlé vyprázdnění žaludku je zajištěno i jeho roztažením</a:t>
            </a:r>
          </a:p>
          <a:p>
            <a:r>
              <a:rPr lang="cs-CZ" dirty="0" smtClean="0"/>
              <a:t>300 – 400 ml tekutin před zátěží – zaplní žaludek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Vstřebávání v tenkém střevě – studené nápoje se vstřebávají rychleji</a:t>
            </a:r>
          </a:p>
          <a:p>
            <a:r>
              <a:rPr lang="cs-CZ" dirty="0" smtClean="0"/>
              <a:t>Vyprazdňování žaludku – ovlivňuje i obsah S a </a:t>
            </a:r>
            <a:r>
              <a:rPr lang="cs-CZ" dirty="0" err="1" smtClean="0"/>
              <a:t>osmolalita</a:t>
            </a:r>
            <a:endParaRPr lang="cs-CZ" dirty="0" smtClean="0"/>
          </a:p>
          <a:p>
            <a:r>
              <a:rPr lang="cs-CZ" dirty="0" err="1" smtClean="0"/>
              <a:t>Glukoza</a:t>
            </a:r>
            <a:r>
              <a:rPr lang="cs-CZ" dirty="0" smtClean="0"/>
              <a:t> více než 5% zpomaluje</a:t>
            </a:r>
          </a:p>
          <a:p>
            <a:r>
              <a:rPr lang="cs-CZ" dirty="0" err="1" smtClean="0"/>
              <a:t>Sacharoza</a:t>
            </a:r>
            <a:r>
              <a:rPr lang="cs-CZ" dirty="0" smtClean="0"/>
              <a:t>  - vyprazdňování je pomalejší, i 8%</a:t>
            </a:r>
          </a:p>
          <a:p>
            <a:r>
              <a:rPr lang="cs-CZ" dirty="0" smtClean="0"/>
              <a:t>Maltodextrin</a:t>
            </a:r>
          </a:p>
          <a:p>
            <a:r>
              <a:rPr lang="cs-CZ" dirty="0" smtClean="0"/>
              <a:t>Více než 10% - výrazné zpomalení</a:t>
            </a:r>
          </a:p>
          <a:p>
            <a:r>
              <a:rPr lang="cs-CZ" dirty="0" smtClean="0"/>
              <a:t>Coca </a:t>
            </a:r>
            <a:r>
              <a:rPr lang="cs-CZ" dirty="0" err="1" smtClean="0"/>
              <a:t>cola</a:t>
            </a:r>
            <a:r>
              <a:rPr lang="cs-CZ" dirty="0" smtClean="0"/>
              <a:t> – 10-11%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Absorpce je pasivní proces, princip osmózy</a:t>
            </a:r>
          </a:p>
          <a:p>
            <a:r>
              <a:rPr lang="cs-CZ" dirty="0" smtClean="0"/>
              <a:t>Čistá voda – vstřebává se pomalu – 1 ml/cm střeva/hod</a:t>
            </a:r>
          </a:p>
          <a:p>
            <a:r>
              <a:rPr lang="cs-CZ" dirty="0" smtClean="0"/>
              <a:t>Přísada </a:t>
            </a:r>
            <a:r>
              <a:rPr lang="cs-CZ" dirty="0" err="1" smtClean="0"/>
              <a:t>glu</a:t>
            </a:r>
            <a:r>
              <a:rPr lang="cs-CZ" dirty="0" smtClean="0"/>
              <a:t> a Na urychluje – i jiné cukry</a:t>
            </a:r>
          </a:p>
          <a:p>
            <a:r>
              <a:rPr lang="cs-CZ" dirty="0" err="1" smtClean="0"/>
              <a:t>Osmolalita</a:t>
            </a:r>
            <a:r>
              <a:rPr lang="cs-CZ" dirty="0" smtClean="0"/>
              <a:t> – 280 </a:t>
            </a:r>
            <a:r>
              <a:rPr lang="cs-CZ" dirty="0" err="1" smtClean="0"/>
              <a:t>mmol</a:t>
            </a:r>
            <a:r>
              <a:rPr lang="cs-CZ" dirty="0" smtClean="0"/>
              <a:t>/l</a:t>
            </a:r>
          </a:p>
          <a:p>
            <a:r>
              <a:rPr lang="cs-CZ" dirty="0" smtClean="0"/>
              <a:t>Hypertonické – Cola – 800 </a:t>
            </a:r>
            <a:r>
              <a:rPr lang="cs-CZ" dirty="0" err="1" smtClean="0"/>
              <a:t>mmol</a:t>
            </a:r>
            <a:r>
              <a:rPr lang="cs-CZ" dirty="0" smtClean="0"/>
              <a:t>/l – zpomalení</a:t>
            </a:r>
          </a:p>
          <a:p>
            <a:r>
              <a:rPr lang="cs-CZ" dirty="0" smtClean="0"/>
              <a:t>Limonády nejsou vhodné ani zředěné, neobsahují Na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927</Words>
  <Application>Microsoft Office PowerPoint</Application>
  <PresentationFormat>Předvádění na obrazovce (4:3)</PresentationFormat>
  <Paragraphs>136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Vytrvalostní výkon</vt:lpstr>
      <vt:lpstr>Vytrvalostní sporty</vt:lpstr>
      <vt:lpstr>Problémy</vt:lpstr>
      <vt:lpstr>Příprava</vt:lpstr>
      <vt:lpstr>Příprava</vt:lpstr>
      <vt:lpstr>GI a GN</vt:lpstr>
      <vt:lpstr>Pitný režim</vt:lpstr>
      <vt:lpstr>Snímek 8</vt:lpstr>
      <vt:lpstr>Snímek 9</vt:lpstr>
      <vt:lpstr>Snímek 10</vt:lpstr>
      <vt:lpstr>Snímek 11</vt:lpstr>
      <vt:lpstr>Nápoje</vt:lpstr>
      <vt:lpstr>Pot</vt:lpstr>
      <vt:lpstr>Strava před</vt:lpstr>
      <vt:lpstr>Superkompenzace</vt:lpstr>
      <vt:lpstr>Schéma příjmu sacharidů před výkonem</vt:lpstr>
      <vt:lpstr>Sacharidová superkompenzace</vt:lpstr>
      <vt:lpstr>Snímek 18</vt:lpstr>
      <vt:lpstr>Zeď</vt:lpstr>
      <vt:lpstr>Jídlo během</vt:lpstr>
      <vt:lpstr>Schéma příjmu potravy během výkonu</vt:lpstr>
      <vt:lpstr>Po výkonu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Vytrvalostní výkon</dc:title>
  <cp:lastModifiedBy>Iva Hrnčiříková</cp:lastModifiedBy>
  <cp:revision>9</cp:revision>
  <dcterms:modified xsi:type="dcterms:W3CDTF">2012-08-30T04:09:42Z</dcterms:modified>
</cp:coreProperties>
</file>