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1" r:id="rId11"/>
  </p:sldMasterIdLst>
  <p:notesMasterIdLst>
    <p:notesMasterId r:id="rId31"/>
  </p:notesMasterIdLst>
  <p:sldIdLst>
    <p:sldId id="256" r:id="rId12"/>
    <p:sldId id="258" r:id="rId13"/>
    <p:sldId id="259" r:id="rId14"/>
    <p:sldId id="260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80" r:id="rId23"/>
    <p:sldId id="279" r:id="rId24"/>
    <p:sldId id="269" r:id="rId25"/>
    <p:sldId id="270" r:id="rId26"/>
    <p:sldId id="271" r:id="rId27"/>
    <p:sldId id="272" r:id="rId28"/>
    <p:sldId id="273" r:id="rId29"/>
    <p:sldId id="278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8" autoAdjust="0"/>
    <p:restoredTop sz="86500" autoAdjust="0"/>
  </p:normalViewPr>
  <p:slideViewPr>
    <p:cSldViewPr>
      <p:cViewPr>
        <p:scale>
          <a:sx n="40" d="100"/>
          <a:sy n="40" d="100"/>
        </p:scale>
        <p:origin x="-996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0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86325-1C74-422A-97B2-14435A0F0BC8}" type="datetimeFigureOut">
              <a:rPr lang="cs-CZ" smtClean="0"/>
              <a:pPr/>
              <a:t>24.2.2013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B3BB8-8C39-422A-84FA-5837FEC5FE3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3BB8-8C39-422A-84FA-5837FEC5FE3C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3BB8-8C39-422A-84FA-5837FEC5FE3C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24.2.2013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24.2.2013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24.2.2013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24.2.2013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24.2.2013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24.2.2013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24.2.2013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24.2.2013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24.2.2013</a:t>
            </a:fld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24.2.2013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24.2.2013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24.2.2013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24.2.2013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5813" cy="475773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773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24.2.2013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7850188" cy="18272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24.2.2013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7924800" y="6356350"/>
            <a:ext cx="760413" cy="363538"/>
          </a:xfrm>
        </p:spPr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7FA057-5C29-4C5E-90B5-356974D112D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FE1428-09A9-4A68-8115-670A359C39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9A34B8-DE58-4F13-832C-F63C0566C58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A03998-5E6B-44BC-8F60-AAA66670CD2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634BEC-DAA7-4CD6-A788-8D0DB12F6F5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43AE92-C318-4051-B4E0-68A68980BC9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E5E5DD-7CF4-4CDE-AD49-B655190AC88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A43764-EE06-46CE-80F2-75E975D2E82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24.2.2013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58CE4F-5284-4F87-8072-C7062D84DD2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638786-D290-46F9-92D5-699599982BA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5813" cy="56181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81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5FEE64-F9DD-4AC6-BEF9-C411F6E774E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24.2.2013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24.2.2013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24.2.2013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24.2.2013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24.2.2013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24.2.2013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24.2.2013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77C7A5-1DB3-4AF4-8A6C-3278806581F5}" type="datetimeFigureOut">
              <a:rPr lang="cs-CZ" smtClean="0"/>
              <a:pPr/>
              <a:t>24.2.2013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24.2.2013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24.2.2013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24.2.2013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24.2.2013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24.2.2013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24.2.2013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24.2.2013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24.2.2013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24.2.2013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24.2.2013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77C7A5-1DB3-4AF4-8A6C-3278806581F5}" type="datetimeFigureOut">
              <a:rPr lang="cs-CZ" smtClean="0"/>
              <a:pPr/>
              <a:t>24.2.2013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24.2.2013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24.2.2013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24.2.2013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24.2.2013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24.2.2013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24.2.2013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24.2.2013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24.2.2013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77C7A5-1DB3-4AF4-8A6C-3278806581F5}" type="datetimeFigureOut">
              <a:rPr lang="cs-CZ" smtClean="0"/>
              <a:pPr/>
              <a:t>24.2.2013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77C7A5-1DB3-4AF4-8A6C-3278806581F5}" type="datetimeFigureOut">
              <a:rPr lang="cs-CZ" smtClean="0"/>
              <a:pPr/>
              <a:t>24.2.2013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77C7A5-1DB3-4AF4-8A6C-3278806581F5}" type="datetimeFigureOut">
              <a:rPr lang="cs-CZ" smtClean="0"/>
              <a:pPr/>
              <a:t>24.2.2013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6" charset="0"/>
              <a:buNone/>
              <a:defRPr kumimoji="0" sz="1200" dirty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6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371600"/>
            <a:ext cx="7850188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0" rIns="1836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50FCEE9-231C-4F39-8CFD-700943A2FD32}" type="datetimeFigureOut">
              <a:rPr lang="cs-CZ" smtClean="0"/>
              <a:pPr/>
              <a:t>24.2.2013</a:t>
            </a:fld>
            <a:endParaRPr lang="cs-CZ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0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8013" cy="11414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0"/>
            <a:r>
              <a:rPr lang="en-GB" smtClean="0"/>
              <a:t>Devátá úroveňKlepnutím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811E149-55D4-479C-9503-6704505732C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ftr="0"/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24.2.2013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24.2.2013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851648" cy="761256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Legislativa potravin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1844824"/>
            <a:ext cx="8215064" cy="1752600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Hejmalová</a:t>
            </a:r>
            <a:r>
              <a:rPr lang="cs-CZ" dirty="0" smtClean="0">
                <a:solidFill>
                  <a:srgbClr val="C00000"/>
                </a:solidFill>
              </a:rPr>
              <a:t> Michaela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21506" name="Picture 2" descr=" ilustra&amp;ccaron;ní 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816396"/>
            <a:ext cx="5400600" cy="3199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86409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Současná legislativa v ČR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392488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cs-CZ" sz="2800" u="sng" dirty="0" smtClean="0">
                <a:solidFill>
                  <a:srgbClr val="C00000"/>
                </a:solidFill>
              </a:rPr>
              <a:t>v</a:t>
            </a:r>
            <a:r>
              <a:rPr lang="cs-CZ" sz="2800" u="sng" dirty="0" smtClean="0">
                <a:solidFill>
                  <a:srgbClr val="C00000"/>
                </a:solidFill>
              </a:rPr>
              <a:t> </a:t>
            </a:r>
            <a:r>
              <a:rPr lang="cs-CZ" sz="2800" u="sng" dirty="0" smtClean="0">
                <a:solidFill>
                  <a:srgbClr val="C00000"/>
                </a:solidFill>
              </a:rPr>
              <a:t>ČR platí: </a:t>
            </a:r>
          </a:p>
          <a:p>
            <a:pPr>
              <a:buClr>
                <a:srgbClr val="C00000"/>
              </a:buClr>
              <a:buNone/>
            </a:pPr>
            <a:endParaRPr lang="cs-CZ" sz="2800" u="sng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národní </a:t>
            </a:r>
            <a:r>
              <a:rPr lang="cs-CZ" sz="2800" b="1" dirty="0" smtClean="0">
                <a:solidFill>
                  <a:srgbClr val="C00000"/>
                </a:solidFill>
              </a:rPr>
              <a:t>právní předpisy</a:t>
            </a:r>
            <a:r>
              <a:rPr lang="cs-CZ" sz="2800" dirty="0" smtClean="0">
                <a:solidFill>
                  <a:srgbClr val="C00000"/>
                </a:solidFill>
              </a:rPr>
              <a:t> (především zákony, vyhlášky, nařízení vlády) 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právní </a:t>
            </a:r>
            <a:r>
              <a:rPr lang="cs-CZ" sz="2800" b="1" dirty="0" smtClean="0">
                <a:solidFill>
                  <a:srgbClr val="C00000"/>
                </a:solidFill>
              </a:rPr>
              <a:t>předpisy EU</a:t>
            </a:r>
            <a:r>
              <a:rPr lang="cs-CZ" sz="2800" dirty="0" smtClean="0">
                <a:solidFill>
                  <a:srgbClr val="C00000"/>
                </a:solidFill>
              </a:rPr>
              <a:t>, přičemž evropská (harmonizovaná) legislativa je nadřazena národní legislativě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Nejdůležitější zákony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301608" cy="5256584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cs-CZ" sz="2800" u="sng" dirty="0" smtClean="0">
                <a:solidFill>
                  <a:srgbClr val="C00000"/>
                </a:solidFill>
              </a:rPr>
              <a:t>Oblast </a:t>
            </a:r>
            <a:r>
              <a:rPr lang="cs-CZ" sz="2800" u="sng" dirty="0" smtClean="0">
                <a:solidFill>
                  <a:srgbClr val="C00000"/>
                </a:solidFill>
              </a:rPr>
              <a:t>potravin pokrývají </a:t>
            </a:r>
            <a:r>
              <a:rPr lang="cs-CZ" sz="2800" u="sng" dirty="0" smtClean="0">
                <a:solidFill>
                  <a:srgbClr val="C00000"/>
                </a:solidFill>
              </a:rPr>
              <a:t>tyto stěžejní zákony ČR</a:t>
            </a:r>
            <a:r>
              <a:rPr lang="cs-CZ" sz="2800" u="sng" dirty="0" smtClean="0">
                <a:solidFill>
                  <a:srgbClr val="C00000"/>
                </a:solidFill>
              </a:rPr>
              <a:t>:</a:t>
            </a:r>
          </a:p>
          <a:p>
            <a:pPr>
              <a:buClr>
                <a:srgbClr val="C00000"/>
              </a:buClr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Zákon </a:t>
            </a:r>
            <a:r>
              <a:rPr lang="cs-CZ" sz="2800" b="1" dirty="0" smtClean="0">
                <a:solidFill>
                  <a:srgbClr val="C00000"/>
                </a:solidFill>
              </a:rPr>
              <a:t>č. 110/1997 Sb., </a:t>
            </a:r>
            <a:r>
              <a:rPr lang="cs-CZ" sz="2800" dirty="0" smtClean="0">
                <a:solidFill>
                  <a:srgbClr val="C00000"/>
                </a:solidFill>
              </a:rPr>
              <a:t>o potravinách a tabákových výrobcích a o změně a doplnění některých souvisejících zákonů, v platném </a:t>
            </a:r>
            <a:r>
              <a:rPr lang="cs-CZ" sz="2800" dirty="0" smtClean="0">
                <a:solidFill>
                  <a:srgbClr val="C00000"/>
                </a:solidFill>
              </a:rPr>
              <a:t>znění</a:t>
            </a:r>
          </a:p>
          <a:p>
            <a:pPr>
              <a:buClr>
                <a:srgbClr val="C00000"/>
              </a:buClr>
              <a:buNone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Zákon </a:t>
            </a:r>
            <a:r>
              <a:rPr lang="cs-CZ" sz="2800" b="1" dirty="0" smtClean="0">
                <a:solidFill>
                  <a:srgbClr val="C00000"/>
                </a:solidFill>
              </a:rPr>
              <a:t>č. 166/1999 Sb</a:t>
            </a:r>
            <a:r>
              <a:rPr lang="cs-CZ" sz="2800" dirty="0" smtClean="0">
                <a:solidFill>
                  <a:srgbClr val="C00000"/>
                </a:solidFill>
              </a:rPr>
              <a:t>., o veterinární péči a o změně některých souvisejících zákonů (veterinární zákon), v platném znění 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Zákon </a:t>
            </a:r>
            <a:r>
              <a:rPr lang="cs-CZ" sz="2800" b="1" dirty="0" smtClean="0">
                <a:solidFill>
                  <a:srgbClr val="C00000"/>
                </a:solidFill>
              </a:rPr>
              <a:t>č. 258/2000 Sb</a:t>
            </a:r>
            <a:r>
              <a:rPr lang="cs-CZ" sz="2800" dirty="0" smtClean="0">
                <a:solidFill>
                  <a:srgbClr val="C00000"/>
                </a:solidFill>
              </a:rPr>
              <a:t>.,o ochraně veřejného zdraví, v platném znění </a:t>
            </a:r>
            <a:br>
              <a:rPr lang="cs-CZ" sz="2800" dirty="0" smtClean="0">
                <a:solidFill>
                  <a:srgbClr val="C00000"/>
                </a:solidFill>
              </a:rPr>
            </a:b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79934"/>
          </a:xfrm>
        </p:spPr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Značka kvality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301608" cy="504056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národní </a:t>
            </a:r>
            <a:r>
              <a:rPr lang="cs-CZ" sz="2800" dirty="0" smtClean="0">
                <a:solidFill>
                  <a:srgbClr val="C00000"/>
                </a:solidFill>
              </a:rPr>
              <a:t>značka </a:t>
            </a:r>
            <a:r>
              <a:rPr lang="cs-CZ" sz="2800" dirty="0" smtClean="0">
                <a:solidFill>
                  <a:srgbClr val="C00000"/>
                </a:solidFill>
              </a:rPr>
              <a:t>KLASA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od roku 2003 udělována ministrem zemědělství ČR kvalitním potravinářským </a:t>
            </a:r>
            <a:r>
              <a:rPr lang="cs-CZ" sz="2800" dirty="0" smtClean="0">
                <a:solidFill>
                  <a:srgbClr val="C00000"/>
                </a:solidFill>
              </a:rPr>
              <a:t>výrobkům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Značka je </a:t>
            </a:r>
            <a:r>
              <a:rPr lang="cs-CZ" sz="2800" dirty="0" smtClean="0">
                <a:solidFill>
                  <a:srgbClr val="C00000"/>
                </a:solidFill>
              </a:rPr>
              <a:t>ohodnocenému výrobku propůjčována na dobu tří </a:t>
            </a:r>
            <a:r>
              <a:rPr lang="cs-CZ" sz="2800" dirty="0" smtClean="0">
                <a:solidFill>
                  <a:srgbClr val="C00000"/>
                </a:solidFill>
              </a:rPr>
              <a:t>let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slouží spotřebitelům a odběratelům pro lepší orientaci na nasyceném trhu potravin</a:t>
            </a:r>
          </a:p>
          <a:p>
            <a:pPr>
              <a:buClr>
                <a:srgbClr val="C00000"/>
              </a:buClr>
              <a:buNone/>
            </a:pP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Obrázek 3" descr="kla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260648"/>
            <a:ext cx="1410412" cy="2152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Regionální potravina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301608" cy="504056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podpora </a:t>
            </a:r>
            <a:r>
              <a:rPr lang="cs-CZ" sz="2800" dirty="0" smtClean="0">
                <a:solidFill>
                  <a:srgbClr val="C00000"/>
                </a:solidFill>
              </a:rPr>
              <a:t>regionálních potravin z jednotlivých krajů České </a:t>
            </a:r>
            <a:r>
              <a:rPr lang="cs-CZ" sz="2800" dirty="0" smtClean="0">
                <a:solidFill>
                  <a:srgbClr val="C00000"/>
                </a:solidFill>
              </a:rPr>
              <a:t>republiky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projekt </a:t>
            </a:r>
            <a:r>
              <a:rPr lang="cs-CZ" sz="2800" dirty="0" smtClean="0">
                <a:solidFill>
                  <a:srgbClr val="C00000"/>
                </a:solidFill>
              </a:rPr>
              <a:t>ministerstva zemědělství na podporu malých a středních pěstitelů a výrobců v krajích České </a:t>
            </a:r>
            <a:r>
              <a:rPr lang="cs-CZ" sz="2800" dirty="0" smtClean="0">
                <a:solidFill>
                  <a:srgbClr val="C00000"/>
                </a:solidFill>
              </a:rPr>
              <a:t>republiky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6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let </a:t>
            </a:r>
            <a:r>
              <a:rPr lang="cs-CZ" sz="2800" dirty="0" smtClean="0">
                <a:solidFill>
                  <a:srgbClr val="C00000"/>
                </a:solidFill>
              </a:rPr>
              <a:t>propagace  </a:t>
            </a:r>
            <a:r>
              <a:rPr lang="cs-CZ" sz="2800" dirty="0" smtClean="0">
                <a:solidFill>
                  <a:srgbClr val="C00000"/>
                </a:solidFill>
              </a:rPr>
              <a:t/>
            </a:r>
            <a:br>
              <a:rPr lang="cs-CZ" sz="2800" dirty="0" smtClean="0">
                <a:solidFill>
                  <a:srgbClr val="C00000"/>
                </a:solidFill>
              </a:rPr>
            </a:b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Obrázek 3" descr="reg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5058" y="4221088"/>
            <a:ext cx="3035414" cy="2192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2008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Legislativa EU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18457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harmonizace evropské </a:t>
            </a:r>
            <a:r>
              <a:rPr lang="cs-CZ" dirty="0" smtClean="0">
                <a:solidFill>
                  <a:srgbClr val="C00000"/>
                </a:solidFill>
              </a:rPr>
              <a:t>legislativy, tj</a:t>
            </a:r>
            <a:r>
              <a:rPr lang="cs-CZ" dirty="0" smtClean="0">
                <a:solidFill>
                  <a:srgbClr val="C00000"/>
                </a:solidFill>
              </a:rPr>
              <a:t>. </a:t>
            </a:r>
            <a:r>
              <a:rPr lang="cs-CZ" dirty="0" smtClean="0">
                <a:solidFill>
                  <a:srgbClr val="C00000"/>
                </a:solidFill>
              </a:rPr>
              <a:t>vytvoření předpisů platných ve všech členských státech </a:t>
            </a:r>
            <a:r>
              <a:rPr lang="cs-CZ" dirty="0" smtClean="0">
                <a:solidFill>
                  <a:srgbClr val="C00000"/>
                </a:solidFill>
              </a:rPr>
              <a:t>EU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Evropská komise, Rada a Evropský parlament navrhují, zpracovávají, připomínkují a schvalují nové legislativní dokumenty nebo mění, upravují a doplňují již platné </a:t>
            </a:r>
            <a:r>
              <a:rPr lang="cs-CZ" dirty="0" smtClean="0">
                <a:solidFill>
                  <a:srgbClr val="C00000"/>
                </a:solidFill>
              </a:rPr>
              <a:t>předpisy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Předpisy ES jsou nadřazeny národním legislativám členských </a:t>
            </a:r>
            <a:r>
              <a:rPr lang="cs-CZ" dirty="0" smtClean="0">
                <a:solidFill>
                  <a:srgbClr val="C00000"/>
                </a:solidFill>
              </a:rPr>
              <a:t>států. V</a:t>
            </a:r>
            <a:r>
              <a:rPr lang="cs-CZ" dirty="0" smtClean="0">
                <a:solidFill>
                  <a:srgbClr val="C00000"/>
                </a:solidFill>
              </a:rPr>
              <a:t> oblastech, které nejsou regulovány předpisy EU, může členský stát stanovit vlastní pravidla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Codex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alimentarius</a:t>
            </a:r>
            <a:r>
              <a:rPr lang="cs-CZ" b="1" dirty="0" smtClean="0">
                <a:solidFill>
                  <a:srgbClr val="C00000"/>
                </a:solidFill>
              </a:rPr>
              <a:t> (CA)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7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CA  = „potravinářský zákoník“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sbírka </a:t>
            </a:r>
            <a:r>
              <a:rPr lang="cs-CZ" dirty="0" smtClean="0">
                <a:solidFill>
                  <a:srgbClr val="C00000"/>
                </a:solidFill>
              </a:rPr>
              <a:t>mezinárodně uznávaných </a:t>
            </a:r>
            <a:r>
              <a:rPr lang="cs-CZ" dirty="0" smtClean="0">
                <a:solidFill>
                  <a:srgbClr val="C00000"/>
                </a:solidFill>
              </a:rPr>
              <a:t>standardů, praktických </a:t>
            </a:r>
            <a:r>
              <a:rPr lang="cs-CZ" dirty="0" smtClean="0">
                <a:solidFill>
                  <a:srgbClr val="C00000"/>
                </a:solidFill>
              </a:rPr>
              <a:t>postupů, </a:t>
            </a:r>
            <a:r>
              <a:rPr lang="cs-CZ" dirty="0" smtClean="0">
                <a:solidFill>
                  <a:srgbClr val="C00000"/>
                </a:solidFill>
              </a:rPr>
              <a:t>směrnic </a:t>
            </a:r>
            <a:r>
              <a:rPr lang="cs-CZ" dirty="0" smtClean="0">
                <a:solidFill>
                  <a:srgbClr val="C00000"/>
                </a:solidFill>
              </a:rPr>
              <a:t>a dalších doporučení, vztahujících se k bezpečnosti </a:t>
            </a:r>
            <a:r>
              <a:rPr lang="cs-CZ" dirty="0" smtClean="0">
                <a:solidFill>
                  <a:srgbClr val="C00000"/>
                </a:solidFill>
              </a:rPr>
              <a:t>potravin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 na vypracování CA se </a:t>
            </a:r>
            <a:r>
              <a:rPr lang="cs-CZ" dirty="0" smtClean="0">
                <a:solidFill>
                  <a:srgbClr val="C00000"/>
                </a:solidFill>
              </a:rPr>
              <a:t>v šedesátých letech </a:t>
            </a:r>
            <a:r>
              <a:rPr lang="cs-CZ" dirty="0" smtClean="0">
                <a:solidFill>
                  <a:srgbClr val="C00000"/>
                </a:solidFill>
              </a:rPr>
              <a:t>podílela FAO </a:t>
            </a:r>
            <a:r>
              <a:rPr lang="cs-CZ" dirty="0" smtClean="0">
                <a:solidFill>
                  <a:srgbClr val="C00000"/>
                </a:solidFill>
              </a:rPr>
              <a:t>a </a:t>
            </a:r>
            <a:r>
              <a:rPr lang="cs-CZ" dirty="0" smtClean="0">
                <a:solidFill>
                  <a:srgbClr val="C00000"/>
                </a:solidFill>
              </a:rPr>
              <a:t>WHO (1963)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hlavním </a:t>
            </a:r>
            <a:r>
              <a:rPr lang="cs-CZ" dirty="0" smtClean="0">
                <a:solidFill>
                  <a:srgbClr val="C00000"/>
                </a:solidFill>
              </a:rPr>
              <a:t>účelem </a:t>
            </a:r>
            <a:r>
              <a:rPr lang="cs-CZ" dirty="0" smtClean="0">
                <a:solidFill>
                  <a:srgbClr val="C00000"/>
                </a:solidFill>
              </a:rPr>
              <a:t>má </a:t>
            </a:r>
            <a:r>
              <a:rPr lang="cs-CZ" dirty="0" smtClean="0">
                <a:solidFill>
                  <a:srgbClr val="C00000"/>
                </a:solidFill>
              </a:rPr>
              <a:t>být ochrana zdraví konzumentů a zajištění čestných praktik v mezinárodním obchodu s potravinami.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/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Organizace pro výživu a zemědělství</a:t>
            </a:r>
            <a:br>
              <a:rPr lang="cs-CZ" b="1" dirty="0" smtClean="0">
                <a:solidFill>
                  <a:srgbClr val="C00000"/>
                </a:solidFill>
              </a:rPr>
            </a:br>
            <a:endParaRPr lang="cs-CZ" b="1" baseline="-250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389437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Food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and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Agriculture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Organization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  <a:r>
              <a:rPr lang="cs-CZ" sz="2800" b="1" dirty="0" smtClean="0">
                <a:solidFill>
                  <a:srgbClr val="C00000"/>
                </a:solidFill>
              </a:rPr>
              <a:t>FAO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specializovaná </a:t>
            </a:r>
            <a:r>
              <a:rPr lang="cs-CZ" sz="2800" dirty="0" smtClean="0">
                <a:solidFill>
                  <a:srgbClr val="C00000"/>
                </a:solidFill>
              </a:rPr>
              <a:t>organizace </a:t>
            </a:r>
            <a:r>
              <a:rPr lang="cs-CZ" sz="2800" dirty="0" smtClean="0">
                <a:solidFill>
                  <a:srgbClr val="C00000"/>
                </a:solidFill>
              </a:rPr>
              <a:t>OSN se sídlem v Římě, založená v roce 1945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koordinuje </a:t>
            </a:r>
            <a:r>
              <a:rPr lang="cs-CZ" sz="2800" dirty="0" smtClean="0">
                <a:solidFill>
                  <a:srgbClr val="C00000"/>
                </a:solidFill>
              </a:rPr>
              <a:t>mezinárodní snahy, které si kladou za cíl zamezit hladovění</a:t>
            </a:r>
            <a:r>
              <a:rPr lang="cs-CZ" sz="2800" dirty="0" smtClean="0">
                <a:solidFill>
                  <a:srgbClr val="C00000"/>
                </a:solidFill>
              </a:rPr>
              <a:t>.</a:t>
            </a: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229600" cy="1080120"/>
          </a:xfrm>
        </p:spPr>
        <p:txBody>
          <a:bodyPr/>
          <a:lstStyle/>
          <a:p>
            <a:pPr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>
                <a:solidFill>
                  <a:srgbClr val="C00000"/>
                </a:solidFill>
              </a:rPr>
              <a:t>Evropský úřad pro bezpečnost </a:t>
            </a:r>
            <a:r>
              <a:rPr lang="cs-CZ" b="1" dirty="0" smtClean="0">
                <a:solidFill>
                  <a:srgbClr val="C00000"/>
                </a:solidFill>
              </a:rPr>
              <a:t>potravin </a:t>
            </a:r>
            <a:r>
              <a:rPr lang="cs-CZ" b="1" dirty="0" smtClean="0">
                <a:solidFill>
                  <a:srgbClr val="C00000"/>
                </a:solidFill>
              </a:rPr>
              <a:t>E</a:t>
            </a:r>
            <a:r>
              <a:rPr lang="cs-CZ" b="1" dirty="0" smtClean="0">
                <a:solidFill>
                  <a:srgbClr val="C00000"/>
                </a:solidFill>
              </a:rPr>
              <a:t>FSA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383170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od roku 2005 své stálé sídlo v italské </a:t>
            </a:r>
            <a:r>
              <a:rPr lang="cs-CZ" sz="2800" dirty="0" smtClean="0">
                <a:solidFill>
                  <a:srgbClr val="C00000"/>
                </a:solidFill>
              </a:rPr>
              <a:t>Parmě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poskytuje </a:t>
            </a:r>
            <a:r>
              <a:rPr lang="cs-CZ" sz="2800" dirty="0" smtClean="0">
                <a:solidFill>
                  <a:srgbClr val="C00000"/>
                </a:solidFill>
              </a:rPr>
              <a:t>nezávislá vědecká stanoviska, vědeckou a technickou podporu pro činnost Evropského společenství ve všech oblastech, které mají přímý nebo nepřímý vliv na bezpečnost potravin a </a:t>
            </a:r>
            <a:r>
              <a:rPr lang="cs-CZ" sz="2800" dirty="0" smtClean="0">
                <a:solidFill>
                  <a:srgbClr val="C00000"/>
                </a:solidFill>
              </a:rPr>
              <a:t>krmiv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79511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Úřad pro potraviny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96855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součástí ministerstva zemědělství od 1. dubna </a:t>
            </a:r>
            <a:r>
              <a:rPr lang="cs-CZ" sz="2800" dirty="0" smtClean="0">
                <a:solidFill>
                  <a:srgbClr val="C00000"/>
                </a:solidFill>
              </a:rPr>
              <a:t>2005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svou </a:t>
            </a:r>
            <a:r>
              <a:rPr lang="cs-CZ" sz="2800" dirty="0" smtClean="0">
                <a:solidFill>
                  <a:srgbClr val="C00000"/>
                </a:solidFill>
              </a:rPr>
              <a:t>činností zastřešuje oblast potravin v </a:t>
            </a:r>
            <a:r>
              <a:rPr lang="cs-CZ" sz="2800" dirty="0" smtClean="0">
                <a:solidFill>
                  <a:srgbClr val="C00000"/>
                </a:solidFill>
              </a:rPr>
              <a:t>ČR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i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u="sng" dirty="0" smtClean="0">
                <a:solidFill>
                  <a:srgbClr val="C00000"/>
                </a:solidFill>
              </a:rPr>
              <a:t>má </a:t>
            </a:r>
            <a:r>
              <a:rPr lang="cs-CZ" sz="2800" u="sng" dirty="0" smtClean="0">
                <a:solidFill>
                  <a:srgbClr val="C00000"/>
                </a:solidFill>
              </a:rPr>
              <a:t>dva odbory: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ü"/>
            </a:pPr>
            <a:r>
              <a:rPr lang="cs-CZ" sz="2800" dirty="0" smtClean="0">
                <a:solidFill>
                  <a:srgbClr val="C00000"/>
                </a:solidFill>
              </a:rPr>
              <a:t>odbor potravinářské výroby a </a:t>
            </a:r>
            <a:r>
              <a:rPr lang="cs-CZ" sz="2800" dirty="0" smtClean="0">
                <a:solidFill>
                  <a:srgbClr val="C00000"/>
                </a:solidFill>
              </a:rPr>
              <a:t>legislativy,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ü"/>
            </a:pPr>
            <a:r>
              <a:rPr lang="cs-CZ" sz="2800" dirty="0" smtClean="0">
                <a:solidFill>
                  <a:srgbClr val="C00000"/>
                </a:solidFill>
              </a:rPr>
              <a:t>odbor </a:t>
            </a:r>
            <a:r>
              <a:rPr lang="cs-CZ" sz="2800" dirty="0" smtClean="0">
                <a:solidFill>
                  <a:srgbClr val="C00000"/>
                </a:solidFill>
              </a:rPr>
              <a:t>bezpečnosti potravin.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Děkuji za pozornost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1-shutterstock_545044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556792"/>
            <a:ext cx="4292840" cy="4748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Potravinářská legislativa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96044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široké spektrum </a:t>
            </a:r>
            <a:r>
              <a:rPr lang="cs-CZ" sz="2800" dirty="0" smtClean="0">
                <a:solidFill>
                  <a:srgbClr val="C00000"/>
                </a:solidFill>
              </a:rPr>
              <a:t>právních předpisů, které se z různých hledisek dotýkají </a:t>
            </a:r>
            <a:r>
              <a:rPr lang="cs-CZ" sz="2800" dirty="0" smtClean="0">
                <a:solidFill>
                  <a:srgbClr val="C00000"/>
                </a:solidFill>
              </a:rPr>
              <a:t>potravin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předpisy, které řeší problematiku celého potravinového </a:t>
            </a:r>
            <a:r>
              <a:rPr lang="cs-CZ" sz="2800" dirty="0" smtClean="0">
                <a:solidFill>
                  <a:srgbClr val="C00000"/>
                </a:solidFill>
              </a:rPr>
              <a:t>řetězce (produkce, zpracování, distribuce, prodej)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/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/>
          </a:p>
        </p:txBody>
      </p:sp>
      <p:pic>
        <p:nvPicPr>
          <p:cNvPr id="6" name="Obrázek 5" descr="legislati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4396788"/>
            <a:ext cx="2304256" cy="2135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Co předpisy regulují?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36504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kvalitu </a:t>
            </a:r>
            <a:r>
              <a:rPr lang="cs-CZ" sz="2800" b="1" dirty="0" smtClean="0">
                <a:solidFill>
                  <a:srgbClr val="C00000"/>
                </a:solidFill>
              </a:rPr>
              <a:t>potravin </a:t>
            </a:r>
            <a:r>
              <a:rPr lang="cs-CZ" sz="2800" dirty="0" smtClean="0">
                <a:solidFill>
                  <a:srgbClr val="C00000"/>
                </a:solidFill>
              </a:rPr>
              <a:t>- </a:t>
            </a:r>
            <a:r>
              <a:rPr lang="cs-CZ" sz="2800" dirty="0" smtClean="0">
                <a:solidFill>
                  <a:srgbClr val="C00000"/>
                </a:solidFill>
              </a:rPr>
              <a:t>složení a označování výrobků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ochranu </a:t>
            </a:r>
            <a:r>
              <a:rPr lang="cs-CZ" sz="2800" b="1" dirty="0" smtClean="0">
                <a:solidFill>
                  <a:srgbClr val="C00000"/>
                </a:solidFill>
              </a:rPr>
              <a:t>zdraví </a:t>
            </a:r>
            <a:r>
              <a:rPr lang="cs-CZ" sz="2800" b="1" dirty="0" smtClean="0">
                <a:solidFill>
                  <a:srgbClr val="C00000"/>
                </a:solidFill>
              </a:rPr>
              <a:t>lidí </a:t>
            </a:r>
            <a:r>
              <a:rPr lang="cs-CZ" sz="2800" dirty="0" smtClean="0">
                <a:solidFill>
                  <a:srgbClr val="C00000"/>
                </a:solidFill>
              </a:rPr>
              <a:t>- </a:t>
            </a:r>
            <a:r>
              <a:rPr lang="cs-CZ" sz="2800" dirty="0" smtClean="0">
                <a:solidFill>
                  <a:srgbClr val="C00000"/>
                </a:solidFill>
              </a:rPr>
              <a:t>hygienická </a:t>
            </a:r>
            <a:r>
              <a:rPr lang="cs-CZ" sz="2800" dirty="0" smtClean="0">
                <a:solidFill>
                  <a:srgbClr val="C00000"/>
                </a:solidFill>
              </a:rPr>
              <a:t>opatření, aditiva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ochranu </a:t>
            </a:r>
            <a:r>
              <a:rPr lang="cs-CZ" sz="2800" b="1" dirty="0" smtClean="0">
                <a:solidFill>
                  <a:srgbClr val="C00000"/>
                </a:solidFill>
              </a:rPr>
              <a:t>životního </a:t>
            </a:r>
            <a:r>
              <a:rPr lang="cs-CZ" sz="2800" b="1" dirty="0" smtClean="0">
                <a:solidFill>
                  <a:srgbClr val="C00000"/>
                </a:solidFill>
              </a:rPr>
              <a:t>prostředí </a:t>
            </a:r>
            <a:r>
              <a:rPr lang="cs-CZ" sz="2800" dirty="0" smtClean="0">
                <a:solidFill>
                  <a:srgbClr val="C00000"/>
                </a:solidFill>
              </a:rPr>
              <a:t>- </a:t>
            </a:r>
            <a:r>
              <a:rPr lang="cs-CZ" sz="2800" dirty="0" smtClean="0">
                <a:solidFill>
                  <a:srgbClr val="C00000"/>
                </a:solidFill>
              </a:rPr>
              <a:t>rybolov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hospodářské </a:t>
            </a:r>
            <a:r>
              <a:rPr lang="cs-CZ" sz="2800" b="1" dirty="0" smtClean="0">
                <a:solidFill>
                  <a:srgbClr val="C00000"/>
                </a:solidFill>
              </a:rPr>
              <a:t>a finanční </a:t>
            </a:r>
            <a:r>
              <a:rPr lang="cs-CZ" sz="2800" b="1" dirty="0" smtClean="0">
                <a:solidFill>
                  <a:srgbClr val="C00000"/>
                </a:solidFill>
              </a:rPr>
              <a:t>záležitosti</a:t>
            </a:r>
            <a:r>
              <a:rPr lang="cs-CZ" sz="2800" dirty="0" smtClean="0">
                <a:solidFill>
                  <a:srgbClr val="C00000"/>
                </a:solidFill>
              </a:rPr>
              <a:t> - </a:t>
            </a:r>
            <a:r>
              <a:rPr lang="cs-CZ" sz="2800" dirty="0" smtClean="0">
                <a:solidFill>
                  <a:srgbClr val="C00000"/>
                </a:solidFill>
              </a:rPr>
              <a:t>podmínky exportu a importu)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 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92395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Typy legislativních pramenů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564903"/>
            <a:ext cx="8229600" cy="3759697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právní předpisy ČR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právní předpisy EU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Codex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Alimentarius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18434" name="Picture 2" descr="http://www.bezpecnostpotravin.cz/UserFiles/Image/berankova/mou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780928"/>
            <a:ext cx="4352925" cy="3629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93610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Jakost a zdravotní nezávadnost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Hlavní bodem </a:t>
            </a:r>
            <a:r>
              <a:rPr lang="cs-CZ" sz="2800" dirty="0" smtClean="0">
                <a:solidFill>
                  <a:srgbClr val="C00000"/>
                </a:solidFill>
              </a:rPr>
              <a:t>potravinářské legislativy a následně kontroly dodržování této legislativy je zajištění</a:t>
            </a:r>
            <a:r>
              <a:rPr lang="cs-CZ" sz="2800" dirty="0" smtClean="0">
                <a:solidFill>
                  <a:srgbClr val="C00000"/>
                </a:solidFill>
              </a:rPr>
              <a:t>:</a:t>
            </a:r>
          </a:p>
          <a:p>
            <a:pPr>
              <a:buNone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jakosti potravin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zdravotní </a:t>
            </a:r>
            <a:r>
              <a:rPr lang="cs-CZ" sz="2800" b="1" dirty="0" smtClean="0">
                <a:solidFill>
                  <a:srgbClr val="C00000"/>
                </a:solidFill>
              </a:rPr>
              <a:t>nezávadnosti </a:t>
            </a:r>
            <a:r>
              <a:rPr lang="cs-CZ" sz="2800" b="1" dirty="0" smtClean="0">
                <a:solidFill>
                  <a:srgbClr val="C00000"/>
                </a:solidFill>
              </a:rPr>
              <a:t>potravin 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Současná potravinářská legislativa „jakost“ a „zdravotní nezávadnost“ rozlišuje jako dva různé ukazatele.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3913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Jakost potravin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82453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</a:t>
            </a:r>
            <a:r>
              <a:rPr lang="cs-CZ" sz="2800" dirty="0" smtClean="0">
                <a:solidFill>
                  <a:srgbClr val="C00000"/>
                </a:solidFill>
              </a:rPr>
              <a:t> hlediska spotřebitele </a:t>
            </a:r>
            <a:r>
              <a:rPr lang="cs-CZ" sz="2800" dirty="0" smtClean="0">
                <a:solidFill>
                  <a:srgbClr val="C00000"/>
                </a:solidFill>
              </a:rPr>
              <a:t>je </a:t>
            </a:r>
            <a:r>
              <a:rPr lang="cs-CZ" sz="2800" b="1" dirty="0" smtClean="0">
                <a:solidFill>
                  <a:srgbClr val="C00000"/>
                </a:solidFill>
              </a:rPr>
              <a:t>jakost potravinářského výrobku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souhrn </a:t>
            </a:r>
            <a:r>
              <a:rPr lang="cs-CZ" sz="2800" dirty="0" smtClean="0">
                <a:solidFill>
                  <a:srgbClr val="C00000"/>
                </a:solidFill>
              </a:rPr>
              <a:t>vlastností, které danému výrobku propůjčují určitou míru schopnosti uspokojovat potřeby uživatele (předem stanovené nebo předpokládané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spotřebitel </a:t>
            </a:r>
            <a:r>
              <a:rPr lang="cs-CZ" sz="2800" dirty="0" smtClean="0">
                <a:solidFill>
                  <a:srgbClr val="C00000"/>
                </a:solidFill>
              </a:rPr>
              <a:t>tedy od dané potraviny očekává určité vlastnosti</a:t>
            </a: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Zajišťování jakosti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911824"/>
          </a:xfrm>
        </p:spPr>
        <p:txBody>
          <a:bodyPr/>
          <a:lstStyle/>
          <a:p>
            <a:pPr lvl="0"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Důvody změn ve filozofii zajišťování jakosti:</a:t>
            </a:r>
            <a:endParaRPr lang="cs-CZ" sz="2800" b="1" u="sng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v hospodářsky vyspělých zemích existuje </a:t>
            </a:r>
            <a:r>
              <a:rPr lang="cs-CZ" sz="2800" dirty="0" smtClean="0">
                <a:solidFill>
                  <a:srgbClr val="C00000"/>
                </a:solidFill>
              </a:rPr>
              <a:t>dostatek </a:t>
            </a:r>
            <a:r>
              <a:rPr lang="cs-CZ" sz="2800" dirty="0" smtClean="0">
                <a:solidFill>
                  <a:srgbClr val="C00000"/>
                </a:solidFill>
              </a:rPr>
              <a:t>potravin, 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</a:t>
            </a:r>
            <a:r>
              <a:rPr lang="cs-CZ" sz="2800" dirty="0" smtClean="0">
                <a:solidFill>
                  <a:srgbClr val="C00000"/>
                </a:solidFill>
              </a:rPr>
              <a:t> dispozici je velice široký sortiment potravinářských výrobků, 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mezi </a:t>
            </a:r>
            <a:r>
              <a:rPr lang="cs-CZ" sz="2800" dirty="0" smtClean="0">
                <a:solidFill>
                  <a:srgbClr val="C00000"/>
                </a:solidFill>
              </a:rPr>
              <a:t>výrobci potravin je silná konkurence, 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roste </a:t>
            </a:r>
            <a:r>
              <a:rPr lang="cs-CZ" sz="2800" dirty="0" smtClean="0">
                <a:solidFill>
                  <a:srgbClr val="C00000"/>
                </a:solidFill>
              </a:rPr>
              <a:t>informovanost </a:t>
            </a:r>
            <a:r>
              <a:rPr lang="cs-CZ" sz="2800" dirty="0" smtClean="0">
                <a:solidFill>
                  <a:srgbClr val="C00000"/>
                </a:solidFill>
              </a:rPr>
              <a:t>spotřebitelů (senzorika, 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nutriční </a:t>
            </a:r>
            <a:r>
              <a:rPr lang="cs-CZ" sz="2800" dirty="0" smtClean="0">
                <a:solidFill>
                  <a:srgbClr val="C00000"/>
                </a:solidFill>
              </a:rPr>
              <a:t>hodnota, způsob </a:t>
            </a:r>
            <a:r>
              <a:rPr lang="cs-CZ" sz="2800" dirty="0" smtClean="0">
                <a:solidFill>
                  <a:srgbClr val="C00000"/>
                </a:solidFill>
              </a:rPr>
              <a:t>a velikost balení, </a:t>
            </a:r>
            <a:r>
              <a:rPr lang="cs-CZ" sz="2800" dirty="0" smtClean="0">
                <a:solidFill>
                  <a:srgbClr val="C00000"/>
                </a:solidFill>
              </a:rPr>
              <a:t>trvanlivost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  <a:r>
              <a:rPr lang="cs-CZ" sz="2800" dirty="0" smtClean="0">
                <a:solidFill>
                  <a:srgbClr val="C00000"/>
                </a:solidFill>
              </a:rPr>
              <a:t>dostupnost, značení, zdravotní </a:t>
            </a:r>
            <a:r>
              <a:rPr lang="cs-CZ" sz="2800" dirty="0" smtClean="0">
                <a:solidFill>
                  <a:srgbClr val="C00000"/>
                </a:solidFill>
              </a:rPr>
              <a:t>nezávadnosti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Zdravotní nezávadnost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89437"/>
          </a:xfrm>
        </p:spPr>
        <p:txBody>
          <a:bodyPr/>
          <a:lstStyle/>
          <a:p>
            <a:pPr>
              <a:buNone/>
            </a:pPr>
            <a:r>
              <a:rPr lang="cs-CZ" sz="2800" u="sng" dirty="0" smtClean="0">
                <a:solidFill>
                  <a:srgbClr val="C00000"/>
                </a:solidFill>
              </a:rPr>
              <a:t>Zdravotní nezávadnost je výrazně podmíněna především takovými znaky, jako jsou </a:t>
            </a:r>
            <a:r>
              <a:rPr lang="cs-CZ" sz="2800" u="sng" dirty="0" smtClean="0">
                <a:solidFill>
                  <a:srgbClr val="C00000"/>
                </a:solidFill>
              </a:rPr>
              <a:t>:</a:t>
            </a:r>
          </a:p>
          <a:p>
            <a:pPr>
              <a:buNone/>
            </a:pPr>
            <a:endParaRPr lang="cs-CZ" sz="2800" b="1" dirty="0" smtClean="0"/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mikrobiální </a:t>
            </a:r>
            <a:r>
              <a:rPr lang="cs-CZ" sz="2800" b="1" dirty="0" smtClean="0">
                <a:solidFill>
                  <a:srgbClr val="C00000"/>
                </a:solidFill>
              </a:rPr>
              <a:t>kontaminace 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chemického </a:t>
            </a:r>
            <a:r>
              <a:rPr lang="cs-CZ" sz="2800" b="1" dirty="0" smtClean="0">
                <a:solidFill>
                  <a:srgbClr val="C00000"/>
                </a:solidFill>
              </a:rPr>
              <a:t>nebezpečí</a:t>
            </a:r>
            <a:r>
              <a:rPr lang="cs-CZ" sz="2800" dirty="0" smtClean="0">
                <a:solidFill>
                  <a:srgbClr val="C00000"/>
                </a:solidFill>
              </a:rPr>
              <a:t> (toxické prvky, rezidua pesticidů)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6409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Portály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76780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u="sng" dirty="0" smtClean="0">
                <a:solidFill>
                  <a:srgbClr val="C00000"/>
                </a:solidFill>
              </a:rPr>
              <a:t>http://www.</a:t>
            </a:r>
            <a:r>
              <a:rPr lang="cs-CZ" sz="2800" u="sng" dirty="0" err="1" smtClean="0">
                <a:solidFill>
                  <a:srgbClr val="C00000"/>
                </a:solidFill>
              </a:rPr>
              <a:t>szpi.gov.cz</a:t>
            </a:r>
            <a:r>
              <a:rPr lang="cs-CZ" sz="2800" u="sng" dirty="0" smtClean="0">
                <a:solidFill>
                  <a:srgbClr val="C00000"/>
                </a:solidFill>
              </a:rPr>
              <a:t>/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http://www.</a:t>
            </a:r>
            <a:r>
              <a:rPr lang="cs-CZ" sz="2800" dirty="0" err="1" smtClean="0">
                <a:solidFill>
                  <a:srgbClr val="C00000"/>
                </a:solidFill>
              </a:rPr>
              <a:t>bezpecnostpotravin.cz</a:t>
            </a:r>
            <a:r>
              <a:rPr lang="cs-CZ" sz="2800" dirty="0" smtClean="0">
                <a:solidFill>
                  <a:srgbClr val="C00000"/>
                </a:solidFill>
              </a:rPr>
              <a:t>/</a:t>
            </a:r>
          </a:p>
          <a:p>
            <a:pPr>
              <a:buClr>
                <a:srgbClr val="C00000"/>
              </a:buClr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(informační centrum bezpečnosti potravin)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http://eagri.cz/public/web/mze/potraviny/bezpecnost-potravin</a:t>
            </a:r>
            <a:r>
              <a:rPr lang="cs-CZ" sz="2800" dirty="0" smtClean="0">
                <a:solidFill>
                  <a:srgbClr val="C00000"/>
                </a:solidFill>
              </a:rPr>
              <a:t>/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http://www.</a:t>
            </a:r>
            <a:r>
              <a:rPr lang="cs-CZ" sz="2800" dirty="0" err="1" smtClean="0">
                <a:solidFill>
                  <a:srgbClr val="C00000"/>
                </a:solidFill>
              </a:rPr>
              <a:t>agronavigator.cz</a:t>
            </a:r>
            <a:r>
              <a:rPr lang="cs-CZ" sz="2800" dirty="0" smtClean="0">
                <a:solidFill>
                  <a:srgbClr val="C00000"/>
                </a:solidFill>
              </a:rPr>
              <a:t>/default.</a:t>
            </a:r>
            <a:r>
              <a:rPr lang="cs-CZ" sz="2800" dirty="0" err="1" smtClean="0">
                <a:solidFill>
                  <a:srgbClr val="C00000"/>
                </a:solidFill>
              </a:rPr>
              <a:t>asp</a:t>
            </a:r>
            <a:r>
              <a:rPr lang="cs-CZ" sz="2800" dirty="0" smtClean="0">
                <a:solidFill>
                  <a:srgbClr val="C00000"/>
                </a:solidFill>
              </a:rPr>
              <a:t>?</a:t>
            </a:r>
            <a:r>
              <a:rPr lang="cs-CZ" sz="2800" dirty="0" err="1" smtClean="0">
                <a:solidFill>
                  <a:srgbClr val="C00000"/>
                </a:solidFill>
              </a:rPr>
              <a:t>ids</a:t>
            </a:r>
            <a:r>
              <a:rPr lang="cs-CZ" sz="2800" dirty="0" smtClean="0">
                <a:solidFill>
                  <a:srgbClr val="C00000"/>
                </a:solidFill>
              </a:rPr>
              <a:t>=158&amp;ch=13&amp;typ=2&amp;val=158</a:t>
            </a: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isa_prezentace 2 nový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Malnutrice</Template>
  <TotalTime>750</TotalTime>
  <Words>446</Words>
  <Application>Microsoft Office PowerPoint</Application>
  <PresentationFormat>Předvádění na obrazovce (4:3)</PresentationFormat>
  <Paragraphs>119</Paragraphs>
  <Slides>19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11</vt:i4>
      </vt:variant>
      <vt:variant>
        <vt:lpstr>Nadpisy snímků</vt:lpstr>
      </vt:variant>
      <vt:variant>
        <vt:i4>19</vt:i4>
      </vt:variant>
    </vt:vector>
  </HeadingPairs>
  <TitlesOfParts>
    <vt:vector size="30" baseType="lpstr">
      <vt:lpstr>Tok</vt:lpstr>
      <vt:lpstr>prezentace Eli 5.5.</vt:lpstr>
      <vt:lpstr>Motiv sady Office</vt:lpstr>
      <vt:lpstr>1_Motiv sady Office</vt:lpstr>
      <vt:lpstr>2_Motiv sady Office</vt:lpstr>
      <vt:lpstr>1_prezentace Eli 5.5.</vt:lpstr>
      <vt:lpstr>3_Motiv sady Office</vt:lpstr>
      <vt:lpstr>4_Motiv sady Office</vt:lpstr>
      <vt:lpstr>5_Motiv sady Office</vt:lpstr>
      <vt:lpstr>Misa_prezentace 2 nový</vt:lpstr>
      <vt:lpstr>6_Motiv sady Office</vt:lpstr>
      <vt:lpstr>Legislativa potravin</vt:lpstr>
      <vt:lpstr>Potravinářská legislativa</vt:lpstr>
      <vt:lpstr>Co předpisy regulují?</vt:lpstr>
      <vt:lpstr>Typy legislativních pramenů</vt:lpstr>
      <vt:lpstr>Jakost a zdravotní nezávadnost</vt:lpstr>
      <vt:lpstr>Jakost potravin</vt:lpstr>
      <vt:lpstr>Zajišťování jakosti</vt:lpstr>
      <vt:lpstr>Zdravotní nezávadnost</vt:lpstr>
      <vt:lpstr>Portály</vt:lpstr>
      <vt:lpstr>Současná legislativa v ČR </vt:lpstr>
      <vt:lpstr>Nejdůležitější zákony</vt:lpstr>
      <vt:lpstr>Značka kvality</vt:lpstr>
      <vt:lpstr>Regionální potravina</vt:lpstr>
      <vt:lpstr>Legislativa EU</vt:lpstr>
      <vt:lpstr>Codex alimentarius (CA)</vt:lpstr>
      <vt:lpstr>Organizace pro výživu a zemědělství </vt:lpstr>
      <vt:lpstr>    Evropský úřad pro bezpečnost potravin EFSA</vt:lpstr>
      <vt:lpstr>Úřad pro potraviny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Anémie</dc:title>
  <dc:creator>Misicka</dc:creator>
  <cp:lastModifiedBy>Misicka</cp:lastModifiedBy>
  <cp:revision>3</cp:revision>
  <dcterms:created xsi:type="dcterms:W3CDTF">2011-10-02T12:59:07Z</dcterms:created>
  <dcterms:modified xsi:type="dcterms:W3CDTF">2013-02-24T09:47:48Z</dcterms:modified>
</cp:coreProperties>
</file>