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  <p:sldMasterId id="2147483697" r:id="rId4"/>
    <p:sldMasterId id="2147483709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cs-CZ">
              <a:latin typeface="Arial" charset="0"/>
              <a:ea typeface="ＭＳ Ｐゴシック" charset="0"/>
            </a:endParaRPr>
          </a:p>
        </p:txBody>
      </p:sp>
      <p:pic>
        <p:nvPicPr>
          <p:cNvPr id="4" name="Picture 26" descr="titl C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fld id="{6B2D7BF0-51A7-4562-A954-0E76CC7AB9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2D7BF0-51A7-4562-A954-0E76CC7AB9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2D7BF0-51A7-4562-A954-0E76CC7AB9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ED808D-E505-4698-964E-BAAB13A5DE86}" type="datetimeFigureOut">
              <a:rPr lang="cs-CZ" smtClean="0"/>
              <a:pPr/>
              <a:t>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D7BF0-51A7-4562-A954-0E76CC7AB9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2544CB-80C7-42AC-87EF-BD05D86971B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69CEC9-C689-464C-BA85-4B82EDBA7F5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73BFD9-A89F-4BA8-9EAE-D9AE38FEA55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D55BB-A00F-4484-8539-78E4A12A91E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DA1386-54F2-4B17-8BC8-CBE591E940F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87787A-6404-4D85-B369-DA29B1DF07E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0F2C77-7109-4004-B833-9B8A5CF140A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2D7BF0-51A7-4562-A954-0E76CC7AB9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48A7F3-E527-4287-8E00-1D1285B8032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D05784-CC88-4659-A34C-505C11B88AA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EE1F15-D9F2-4914-B583-F3A04F85350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E35678-7B65-45C0-B5C2-B1ACEF21C2E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6C8B5A-B526-44B1-84F0-D5B27750FC8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590EDC-A0C6-472F-844C-0CF85D9EAD2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A0647E-12D1-4FED-BC99-4DA75AB54D5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66F8FA-52BD-44F5-9C34-9C4E01654A8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C3746-0690-4D2A-9A4B-168C009A5A0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39DEA2-C93A-4BDF-9860-92CB6939AB3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2D7BF0-51A7-4562-A954-0E76CC7AB9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6530B-0D28-43D2-941E-3FEEFCF560A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BFDF1A-910E-4DBF-A8AD-FB63A853520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A96619-FF99-4A20-85E7-D715BAB5594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595FEE-892D-4D50-A791-84AD6E99B26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6237F2-B747-4B1F-AC3E-68026B1D26C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cs-CZ">
              <a:latin typeface="Arial" charset="0"/>
              <a:ea typeface="ＭＳ Ｐゴシック" charset="0"/>
            </a:endParaRPr>
          </a:p>
        </p:txBody>
      </p:sp>
      <p:pic>
        <p:nvPicPr>
          <p:cNvPr id="4" name="Picture 3" descr="titl C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OPVK_MU_vlevo_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517775" y="5064125"/>
            <a:ext cx="43180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fld id="{1D3F1C61-8EE3-4C30-8D4A-CACC643C09D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F462F0-F3A8-41A1-8BF1-23106E15B0F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A1FAF4-031A-44C6-8BAC-FCC9D429B1E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52BA10-B309-460F-93AF-67F06D35A7F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3C9C0F-D0FB-4425-822D-7440F9CD728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2D7BF0-51A7-4562-A954-0E76CC7AB9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48B8DE-15DF-4546-8898-B8BE01ECFBD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17E6EE-A0AF-44CE-8777-31E6B978BD4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C7045B-50A0-4D44-A124-77C5035B026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DCAA72-A449-4655-8B53-66F42BE43D2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A5A374-77E6-42B4-8D4E-1D41572C78F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EC96CC-06DA-471B-9B38-36EE75F18EF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ED808D-E505-4698-964E-BAAB13A5DE86}" type="datetimeFigureOut">
              <a:rPr lang="cs-CZ" smtClean="0"/>
              <a:pPr/>
              <a:t>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D7BF0-51A7-4562-A954-0E76CC7AB9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A503B-E0A8-48BF-9B21-D2FE009D621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9D384-D81B-48B8-890B-DD9F4FC96DB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7813F0-E729-4FC8-9691-3931B258D95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2D7BF0-51A7-4562-A954-0E76CC7AB9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97744C-6217-4350-AA6F-9198A35D0DF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930C8E-8F74-45D4-ACA6-09903848195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57EB4C-AED0-4566-9D06-7073CC3B80D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42B235-8235-4C5A-BC1C-7E589668C6E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B6BBBB-70F0-4FBF-A7F9-3724D2BEA12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B44FC0-5EF6-4C95-AF0F-262AFBC1642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C17AE7-5FDD-47B0-97DC-412E68216CC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0632AA-C8C6-4633-9F35-D5F739BD857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2D7BF0-51A7-4562-A954-0E76CC7AB9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2D7BF0-51A7-4562-A954-0E76CC7AB9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2D7BF0-51A7-4562-A954-0E76CC7AB9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2D7BF0-51A7-4562-A954-0E76CC7AB9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image" Target="../media/image5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1027" name="Picture 25" descr="zahlavi CZ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6B2D7BF0-51A7-4562-A954-0E76CC7AB9D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3075" name="Picture 12" descr="zahlavi CZ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E193AD70-0748-40B0-8C42-05BAA9377DD0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4099" name="Picture 10" descr="zahlavi CZ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7A3A80DA-C06B-4E12-AA74-7353CA5C226E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5123" name="Picture 3" descr="zahlavi CZ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11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DED8C153-02B7-4825-AE81-4972CB1D6CBA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5128" name="Picture 8" descr="OPVK_MU_vlevo_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9138" y="4313238"/>
            <a:ext cx="6118225" cy="145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21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6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6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6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6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7171" name="Picture 3" descr="zahlavi CZ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32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E6C81097-B050-4ADB-A55F-95FACBC4A45D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7175" name="Picture 8" descr="OPVK_MU_stred_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19138" y="2789238"/>
            <a:ext cx="7697787" cy="188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57224" y="1285860"/>
            <a:ext cx="7772400" cy="1470025"/>
          </a:xfrm>
        </p:spPr>
        <p:txBody>
          <a:bodyPr/>
          <a:lstStyle/>
          <a:p>
            <a:r>
              <a:rPr lang="cs-CZ" sz="4000" dirty="0" smtClean="0"/>
              <a:t>Lední hokej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4941168"/>
            <a:ext cx="6135624" cy="1173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1357298"/>
            <a:ext cx="8072494" cy="4572032"/>
          </a:xfrm>
        </p:spPr>
        <p:txBody>
          <a:bodyPr/>
          <a:lstStyle/>
          <a:p>
            <a:pPr algn="l"/>
            <a:r>
              <a:rPr lang="cs-CZ" b="1" dirty="0" smtClean="0">
                <a:solidFill>
                  <a:schemeClr val="tx2"/>
                </a:solidFill>
              </a:rPr>
              <a:t>Historie a vývoj ledního hokeje</a:t>
            </a:r>
          </a:p>
          <a:p>
            <a:pPr algn="l"/>
            <a:endParaRPr lang="cs-CZ" sz="1800" dirty="0" smtClean="0"/>
          </a:p>
          <a:p>
            <a:pPr algn="l"/>
            <a:r>
              <a:rPr lang="cs-CZ" sz="1200" dirty="0" smtClean="0"/>
              <a:t>	Existuje řada pohledů a názorů na to, kde hra skutečně vznikla či kdo ji vymyslel. Kořeny ledního hokeje sahají hluboko do minulosti. V národním muzeu v Aténách je vyobrazen obraz chlapců hrajících se zahnutými holemi a míčkem. Jednalo se o hru, kterou staří Řekové pojmenovali </a:t>
            </a:r>
            <a:r>
              <a:rPr lang="cs-CZ" sz="1200" dirty="0" err="1" smtClean="0"/>
              <a:t>Keratizein</a:t>
            </a:r>
            <a:r>
              <a:rPr lang="cs-CZ" sz="1200" dirty="0" smtClean="0"/>
              <a:t>. Vše je znázorněno na reliéfu starého přibližně z roku 480 př. </a:t>
            </a:r>
            <a:r>
              <a:rPr lang="cs-CZ" sz="1200" dirty="0" err="1" smtClean="0"/>
              <a:t>Kr</a:t>
            </a:r>
            <a:r>
              <a:rPr lang="cs-CZ" sz="1200" dirty="0" smtClean="0"/>
              <a:t>. V té době šlo o hokej pozemní, tedy bez bruslí a pravděpodobně i bez rychlejších pohybů a tvrdých střetů. Šlo pouze o zábavu a ne o porovnávání sil mezi soupeři. Obrazy vlámských malířů z 16. století už zachycují muže s hokejkou na ledě. Rychlost klouzání po ledě už tedy hrála určitou úlohu při jejich hrách. Podobná svědectví existují i z dalších míst Evropy, Ruska, Německa, Skotska i Anglie. První zmínky o hře v Evropě podobné hokeji, pochází právě z roku 1600. Tato hra se nazývala „</a:t>
            </a:r>
            <a:r>
              <a:rPr lang="cs-CZ" sz="1200" dirty="0" err="1" smtClean="0"/>
              <a:t>hurley</a:t>
            </a:r>
            <a:r>
              <a:rPr lang="cs-CZ" sz="1200" dirty="0" smtClean="0"/>
              <a:t>“ a hrála se převážně v Irsku, Skotsku a Velké Británii. Hra připomínala dnešní golf s hokejem dohromady. Okolo roku 1770 se tato hra rozšířila díky irským přistěhovalcům do místa s názvem Nové Skotsko v Kanadě. Následně se pak roku 1860 rozšířila z oblasti Nového Skotska do Bostonu a to jsou také první zmínky o hře na americké půdě. Ve výčtu zemí, kde se hrál hokej či hra jemu podobná, musíme tedy vyzdvihnout Kanadu. Lidé z Halifaxu získali prvenství, protože podle historiků se právě zde začal hokej hrát. Kanadský Halifax je proto dnes považován za kolébku hokeje. K vlastnímu hokeji jak ho známe dnes, došlo v severní Americe v průběhu mnoha let (historie.hokej.</a:t>
            </a:r>
            <a:r>
              <a:rPr lang="cs-CZ" sz="1200" dirty="0" err="1" smtClean="0"/>
              <a:t>cz</a:t>
            </a:r>
            <a:r>
              <a:rPr lang="cs-CZ" sz="1200" dirty="0" smtClean="0"/>
              <a:t>).</a:t>
            </a:r>
          </a:p>
          <a:p>
            <a:pPr algn="l"/>
            <a:endParaRPr lang="cs-CZ" sz="1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2D7BF0-51A7-4562-A954-0E76CC7AB9D5}" type="slidenum">
              <a:rPr lang="cs-CZ" smtClean="0"/>
              <a:pPr/>
              <a:t>2</a:t>
            </a:fld>
            <a:endParaRPr lang="cs-CZ" dirty="0"/>
          </a:p>
        </p:txBody>
      </p:sp>
      <p:pic>
        <p:nvPicPr>
          <p:cNvPr id="1026" name="Picture 2" descr="http://www.bringthenhltohamilton.com/images/WG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4500570"/>
            <a:ext cx="3555995" cy="2210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/>
          <a:lstStyle/>
          <a:p>
            <a:r>
              <a:rPr lang="cs-CZ" dirty="0" smtClean="0"/>
              <a:t>Základní charakteristika a pravidla ledního hokeje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714488"/>
            <a:ext cx="8520115" cy="5006975"/>
          </a:xfrm>
        </p:spPr>
        <p:txBody>
          <a:bodyPr/>
          <a:lstStyle/>
          <a:p>
            <a:pPr>
              <a:buNone/>
            </a:pPr>
            <a:r>
              <a:rPr lang="cs-CZ" sz="1600" dirty="0" smtClean="0"/>
              <a:t>      Lední hokej je jeden z nejrychlejších kolektivních sportů hraný na ledové ploše. Je charakteristický množstvím neobvyklých činností. Mezi tyto činnosti patří bruslení, ovládání kotouče pomocí hokejové hole nebo velice častý fyzický kontakt se soupeřem. 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Název prezentace v zápatí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69CEC9-C689-464C-BA85-4B82EDBA7F52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71472" y="2928934"/>
            <a:ext cx="78581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600" dirty="0"/>
              <a:t>Cílem hry je, aby bruslící hráči vstřelili kotouč vedený hokejovou holí do branky soupeře. </a:t>
            </a:r>
            <a:endParaRPr lang="cs-CZ" sz="1600" dirty="0" smtClean="0"/>
          </a:p>
          <a:p>
            <a:pPr>
              <a:buFont typeface="Arial" pitchFamily="34" charset="0"/>
              <a:buChar char="•"/>
            </a:pPr>
            <a:r>
              <a:rPr lang="cs-CZ" sz="1600" dirty="0"/>
              <a:t>Vítězem utkání je družstvo, které dosáhlo většího počtu vstřelených branek </a:t>
            </a:r>
            <a:r>
              <a:rPr lang="cs-CZ" sz="16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Dva </a:t>
            </a:r>
            <a:r>
              <a:rPr lang="cs-CZ" sz="1600" dirty="0"/>
              <a:t>týmy - každý má na ledě 6 hráčů, z nichž jeden je brankář</a:t>
            </a:r>
            <a:r>
              <a:rPr lang="cs-CZ" sz="16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Celý </a:t>
            </a:r>
            <a:r>
              <a:rPr lang="cs-CZ" sz="1600" dirty="0"/>
              <a:t>tým se může skládat až z 22 hráčů a ty se mohou na ledové ploše víceméně libovolně </a:t>
            </a:r>
            <a:r>
              <a:rPr lang="cs-CZ" sz="1600" dirty="0" smtClean="0"/>
              <a:t>střídat.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Zápas trvá60 </a:t>
            </a:r>
            <a:r>
              <a:rPr lang="cs-CZ" sz="1600" dirty="0"/>
              <a:t>minut, skládá se ze tří třetin po 20 </a:t>
            </a:r>
            <a:r>
              <a:rPr lang="cs-CZ" sz="1600" dirty="0" smtClean="0"/>
              <a:t>minutách.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/>
              <a:t>Celou hru řídí hlavní </a:t>
            </a:r>
            <a:r>
              <a:rPr lang="cs-CZ" sz="1600" dirty="0" smtClean="0"/>
              <a:t>rozhodčí.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/>
              <a:t>Český hokej se řídí pravidly IIHF (Mezinárodní hokejové federace).</a:t>
            </a:r>
          </a:p>
          <a:p>
            <a:pPr>
              <a:buFont typeface="Arial" pitchFamily="34" charset="0"/>
              <a:buChar char="•"/>
            </a:pP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1571612"/>
            <a:ext cx="8229600" cy="1143000"/>
          </a:xfrm>
        </p:spPr>
        <p:txBody>
          <a:bodyPr/>
          <a:lstStyle/>
          <a:p>
            <a:r>
              <a:rPr lang="cs-CZ" dirty="0" smtClean="0"/>
              <a:t>Ledová plocha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Název prezentace v zápatí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69CEC9-C689-464C-BA85-4B82EDBA7F52}" type="slidenum">
              <a:rPr lang="cs-CZ" smtClean="0"/>
              <a:pPr/>
              <a:t>4</a:t>
            </a:fld>
            <a:endParaRPr lang="cs-CZ"/>
          </a:p>
        </p:txBody>
      </p:sp>
      <p:pic>
        <p:nvPicPr>
          <p:cNvPr id="2051" name="il_fi" descr="http://www.vysspa.cz/images/stories/sportovni_pravidla/hraci_plocha_pozemni_hoke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785794"/>
            <a:ext cx="4714875" cy="588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1142984"/>
            <a:ext cx="8229600" cy="1143000"/>
          </a:xfrm>
        </p:spPr>
        <p:txBody>
          <a:bodyPr/>
          <a:lstStyle/>
          <a:p>
            <a:r>
              <a:rPr lang="cs-CZ" dirty="0" smtClean="0"/>
              <a:t>ÚTOČNÉ HERNÍ ČINNOSTI JEDNOTLIVCE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2000240"/>
            <a:ext cx="8234363" cy="5006975"/>
          </a:xfrm>
        </p:spPr>
        <p:txBody>
          <a:bodyPr/>
          <a:lstStyle/>
          <a:p>
            <a:r>
              <a:rPr lang="cs-CZ" sz="2000" dirty="0" smtClean="0"/>
              <a:t>Přihrávání</a:t>
            </a:r>
          </a:p>
          <a:p>
            <a:r>
              <a:rPr lang="cs-CZ" sz="2000" dirty="0" smtClean="0"/>
              <a:t>Střelbu</a:t>
            </a:r>
          </a:p>
          <a:p>
            <a:pPr lvl="1"/>
            <a:r>
              <a:rPr lang="cs-CZ" sz="2000" dirty="0" smtClean="0"/>
              <a:t>Švihem</a:t>
            </a:r>
          </a:p>
          <a:p>
            <a:pPr lvl="1"/>
            <a:r>
              <a:rPr lang="cs-CZ" sz="2000" dirty="0" smtClean="0"/>
              <a:t>příklepem</a:t>
            </a:r>
          </a:p>
          <a:p>
            <a:r>
              <a:rPr lang="cs-CZ" sz="2000" dirty="0" smtClean="0"/>
              <a:t>Uvolňování hráče s kotoučem </a:t>
            </a:r>
          </a:p>
          <a:p>
            <a:pPr lvl="1"/>
            <a:r>
              <a:rPr lang="cs-CZ" sz="2000" dirty="0" smtClean="0"/>
              <a:t>Vedení kotouče</a:t>
            </a:r>
          </a:p>
          <a:p>
            <a:pPr lvl="5"/>
            <a:r>
              <a:rPr lang="cs-CZ" sz="2000" dirty="0" smtClean="0"/>
              <a:t>vedení krátkým a dlouhým driblinkem</a:t>
            </a:r>
          </a:p>
          <a:p>
            <a:pPr lvl="5"/>
            <a:r>
              <a:rPr lang="cs-CZ" sz="2000" dirty="0" smtClean="0"/>
              <a:t>vedení tažením a tlačením kotouče</a:t>
            </a:r>
          </a:p>
          <a:p>
            <a:pPr lvl="5"/>
            <a:endParaRPr lang="cs-CZ" sz="1600" dirty="0" smtClean="0"/>
          </a:p>
          <a:p>
            <a:pPr lvl="5">
              <a:buNone/>
            </a:pPr>
            <a:endParaRPr lang="cs-CZ" sz="16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Název prezentace v zápatí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69CEC9-C689-464C-BA85-4B82EDBA7F52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/>
          <a:lstStyle/>
          <a:p>
            <a:r>
              <a:rPr lang="cs-CZ" dirty="0" smtClean="0"/>
              <a:t>OBRANNÉ HERNÍ ČINNOSTI JEDNOTLIVCE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9637" y="2214554"/>
            <a:ext cx="8234363" cy="5006975"/>
          </a:xfrm>
        </p:spPr>
        <p:txBody>
          <a:bodyPr/>
          <a:lstStyle/>
          <a:p>
            <a:r>
              <a:rPr lang="cs-CZ" sz="2000" dirty="0" smtClean="0"/>
              <a:t>Odebírání kotouče </a:t>
            </a:r>
          </a:p>
          <a:p>
            <a:pPr lvl="1"/>
            <a:r>
              <a:rPr lang="cs-CZ" sz="2000" dirty="0" smtClean="0"/>
              <a:t>vypíchnutí kotouče</a:t>
            </a:r>
          </a:p>
          <a:p>
            <a:pPr lvl="1"/>
            <a:r>
              <a:rPr lang="cs-CZ" sz="2000" dirty="0" smtClean="0"/>
              <a:t>nadzvednutím hole</a:t>
            </a:r>
          </a:p>
          <a:p>
            <a:pPr lvl="1"/>
            <a:r>
              <a:rPr lang="cs-CZ" sz="2000" dirty="0" smtClean="0"/>
              <a:t>úderem do hole (nebo kotouče)</a:t>
            </a:r>
          </a:p>
          <a:p>
            <a:r>
              <a:rPr lang="cs-CZ" sz="2000" dirty="0" smtClean="0"/>
              <a:t>Osobní souboj </a:t>
            </a:r>
          </a:p>
          <a:p>
            <a:pPr lvl="1"/>
            <a:r>
              <a:rPr lang="cs-CZ" sz="2000" dirty="0" smtClean="0"/>
              <a:t>Souboj probíhá ve třech fázích:</a:t>
            </a:r>
          </a:p>
          <a:p>
            <a:pPr lvl="2"/>
            <a:r>
              <a:rPr lang="cs-CZ" sz="1800" dirty="0" smtClean="0"/>
              <a:t>přiblížení se k hráči</a:t>
            </a:r>
          </a:p>
          <a:p>
            <a:pPr lvl="2"/>
            <a:r>
              <a:rPr lang="cs-CZ" sz="1800" dirty="0" smtClean="0"/>
              <a:t>navázání kontaktu</a:t>
            </a:r>
          </a:p>
          <a:p>
            <a:pPr lvl="2"/>
            <a:r>
              <a:rPr lang="cs-CZ" sz="1800" dirty="0" smtClean="0"/>
              <a:t>získání kotouče</a:t>
            </a:r>
          </a:p>
          <a:p>
            <a:r>
              <a:rPr lang="cs-CZ" sz="2000" dirty="0" smtClean="0"/>
              <a:t>Blokování střel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Název prezentace v zápatí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69CEC9-C689-464C-BA85-4B82EDBA7F52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143000"/>
          </a:xfrm>
        </p:spPr>
        <p:txBody>
          <a:bodyPr/>
          <a:lstStyle/>
          <a:p>
            <a:r>
              <a:rPr lang="cs-CZ" dirty="0" smtClean="0"/>
              <a:t>HERNÍ KOMBINACE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1" y="1643050"/>
            <a:ext cx="8312178" cy="4489463"/>
          </a:xfrm>
        </p:spPr>
        <p:txBody>
          <a:bodyPr/>
          <a:lstStyle/>
          <a:p>
            <a:pPr>
              <a:buNone/>
            </a:pPr>
            <a:r>
              <a:rPr lang="cs-CZ" sz="2000" dirty="0" smtClean="0"/>
              <a:t>Útočné herní kombinace, založené na principu</a:t>
            </a:r>
          </a:p>
          <a:p>
            <a:pPr lvl="1"/>
            <a:r>
              <a:rPr lang="cs-CZ" sz="2000" dirty="0" err="1" smtClean="0"/>
              <a:t>přihrej</a:t>
            </a:r>
            <a:r>
              <a:rPr lang="cs-CZ" sz="2000" dirty="0" smtClean="0"/>
              <a:t> a jeď</a:t>
            </a:r>
          </a:p>
          <a:p>
            <a:pPr lvl="1"/>
            <a:r>
              <a:rPr lang="cs-CZ" sz="2000" dirty="0" smtClean="0"/>
              <a:t>křížení</a:t>
            </a:r>
          </a:p>
          <a:p>
            <a:pPr lvl="1"/>
            <a:r>
              <a:rPr lang="cs-CZ" sz="2000" dirty="0" smtClean="0"/>
              <a:t>zpětné přihrávky</a:t>
            </a:r>
          </a:p>
          <a:p>
            <a:pPr lvl="1"/>
            <a:r>
              <a:rPr lang="cs-CZ" sz="2000" dirty="0" smtClean="0"/>
              <a:t>Clonění</a:t>
            </a:r>
          </a:p>
          <a:p>
            <a:pPr lvl="1"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Obranné herní kombinace, založené na principu</a:t>
            </a:r>
          </a:p>
          <a:p>
            <a:pPr lvl="1"/>
            <a:r>
              <a:rPr lang="cs-CZ" sz="2000" dirty="0" smtClean="0"/>
              <a:t>přebírání</a:t>
            </a:r>
          </a:p>
          <a:p>
            <a:pPr lvl="1"/>
            <a:r>
              <a:rPr lang="cs-CZ" sz="2000" dirty="0" smtClean="0"/>
              <a:t>zajišťování</a:t>
            </a:r>
          </a:p>
          <a:p>
            <a:pPr lvl="1"/>
            <a:r>
              <a:rPr lang="cs-CZ" sz="2000" dirty="0" smtClean="0"/>
              <a:t>zdvojování</a:t>
            </a:r>
          </a:p>
          <a:p>
            <a:pPr lvl="1"/>
            <a:r>
              <a:rPr lang="cs-CZ" sz="2000" dirty="0" smtClean="0"/>
              <a:t>odstupování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Název prezentace v zápatí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69CEC9-C689-464C-BA85-4B82EDBA7F52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1538" y="1643050"/>
            <a:ext cx="8234363" cy="1784350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Děkuji za pozornost.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Název prezentace v zápatí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69CEC9-C689-464C-BA85-4B82EDBA7F52}" type="slidenum">
              <a:rPr lang="cs-CZ" smtClean="0"/>
              <a:pPr/>
              <a:t>8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4941168"/>
            <a:ext cx="6135624" cy="1173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4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Motiv4</Template>
  <TotalTime>81</TotalTime>
  <Words>144</Words>
  <Application>Microsoft Office PowerPoint</Application>
  <PresentationFormat>Předvádění na obrazovce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5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Motiv4</vt:lpstr>
      <vt:lpstr>1_Směsi</vt:lpstr>
      <vt:lpstr>2_Směsi</vt:lpstr>
      <vt:lpstr>1_MU_PPTprezentace_sablona_CZ</vt:lpstr>
      <vt:lpstr>3_Směsi</vt:lpstr>
      <vt:lpstr>Lední hokej</vt:lpstr>
      <vt:lpstr>Prezentace aplikace PowerPoint</vt:lpstr>
      <vt:lpstr>Základní charakteristika a pravidla ledního hokeje </vt:lpstr>
      <vt:lpstr>Ledová plocha</vt:lpstr>
      <vt:lpstr>ÚTOČNÉ HERNÍ ČINNOSTI JEDNOTLIVCE </vt:lpstr>
      <vt:lpstr>OBRANNÉ HERNÍ ČINNOSTI JEDNOTLIVCE </vt:lpstr>
      <vt:lpstr>HERNÍ KOMBINACE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Lední hokej</dc:title>
  <dc:creator>Josef</dc:creator>
  <cp:lastModifiedBy>zálešáková</cp:lastModifiedBy>
  <cp:revision>9</cp:revision>
  <dcterms:created xsi:type="dcterms:W3CDTF">2012-11-18T09:03:52Z</dcterms:created>
  <dcterms:modified xsi:type="dcterms:W3CDTF">2013-05-07T13:45:40Z</dcterms:modified>
</cp:coreProperties>
</file>