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8" r:id="rId3"/>
    <p:sldId id="265" r:id="rId4"/>
    <p:sldId id="356" r:id="rId5"/>
    <p:sldId id="361" r:id="rId6"/>
    <p:sldId id="357" r:id="rId7"/>
    <p:sldId id="358" r:id="rId8"/>
    <p:sldId id="359" r:id="rId9"/>
    <p:sldId id="360" r:id="rId10"/>
    <p:sldId id="444" r:id="rId11"/>
    <p:sldId id="438" r:id="rId12"/>
    <p:sldId id="329" r:id="rId13"/>
    <p:sldId id="442" r:id="rId14"/>
    <p:sldId id="443" r:id="rId15"/>
    <p:sldId id="370" r:id="rId16"/>
    <p:sldId id="439" r:id="rId17"/>
    <p:sldId id="440" r:id="rId18"/>
    <p:sldId id="441" r:id="rId19"/>
    <p:sldId id="330" r:id="rId20"/>
    <p:sldId id="331" r:id="rId21"/>
    <p:sldId id="332" r:id="rId22"/>
    <p:sldId id="333" r:id="rId23"/>
    <p:sldId id="365" r:id="rId24"/>
    <p:sldId id="366" r:id="rId25"/>
    <p:sldId id="367" r:id="rId26"/>
    <p:sldId id="368" r:id="rId27"/>
    <p:sldId id="369" r:id="rId28"/>
    <p:sldId id="334" r:id="rId29"/>
    <p:sldId id="335" r:id="rId30"/>
    <p:sldId id="336" r:id="rId31"/>
    <p:sldId id="371" r:id="rId32"/>
    <p:sldId id="355" r:id="rId33"/>
    <p:sldId id="372" r:id="rId34"/>
    <p:sldId id="373" r:id="rId35"/>
    <p:sldId id="374" r:id="rId36"/>
    <p:sldId id="337" r:id="rId37"/>
    <p:sldId id="375" r:id="rId38"/>
    <p:sldId id="376" r:id="rId39"/>
    <p:sldId id="377" r:id="rId40"/>
    <p:sldId id="379" r:id="rId41"/>
    <p:sldId id="380" r:id="rId42"/>
    <p:sldId id="383" r:id="rId43"/>
    <p:sldId id="381" r:id="rId44"/>
    <p:sldId id="382" r:id="rId45"/>
    <p:sldId id="385" r:id="rId46"/>
    <p:sldId id="384" r:id="rId47"/>
    <p:sldId id="338" r:id="rId48"/>
    <p:sldId id="339" r:id="rId49"/>
    <p:sldId id="340" r:id="rId50"/>
    <p:sldId id="341" r:id="rId51"/>
    <p:sldId id="387" r:id="rId52"/>
    <p:sldId id="342" r:id="rId53"/>
    <p:sldId id="445" r:id="rId54"/>
    <p:sldId id="388" r:id="rId55"/>
    <p:sldId id="386" r:id="rId56"/>
    <p:sldId id="343" r:id="rId57"/>
    <p:sldId id="446" r:id="rId58"/>
    <p:sldId id="344" r:id="rId59"/>
    <p:sldId id="345" r:id="rId60"/>
    <p:sldId id="346" r:id="rId61"/>
    <p:sldId id="347" r:id="rId62"/>
    <p:sldId id="348" r:id="rId63"/>
    <p:sldId id="389" r:id="rId64"/>
    <p:sldId id="390" r:id="rId65"/>
    <p:sldId id="392" r:id="rId66"/>
    <p:sldId id="393" r:id="rId67"/>
    <p:sldId id="349" r:id="rId68"/>
    <p:sldId id="350" r:id="rId69"/>
    <p:sldId id="351" r:id="rId70"/>
    <p:sldId id="352" r:id="rId71"/>
    <p:sldId id="353" r:id="rId72"/>
    <p:sldId id="354" r:id="rId73"/>
    <p:sldId id="267" r:id="rId74"/>
    <p:sldId id="298" r:id="rId75"/>
    <p:sldId id="268" r:id="rId76"/>
    <p:sldId id="269" r:id="rId77"/>
    <p:sldId id="270" r:id="rId78"/>
    <p:sldId id="450" r:id="rId79"/>
    <p:sldId id="451" r:id="rId80"/>
    <p:sldId id="452" r:id="rId81"/>
    <p:sldId id="284" r:id="rId82"/>
    <p:sldId id="286" r:id="rId83"/>
    <p:sldId id="288" r:id="rId84"/>
    <p:sldId id="293" r:id="rId85"/>
    <p:sldId id="276" r:id="rId86"/>
    <p:sldId id="295" r:id="rId87"/>
    <p:sldId id="447" r:id="rId88"/>
    <p:sldId id="448" r:id="rId89"/>
    <p:sldId id="296" r:id="rId90"/>
    <p:sldId id="297" r:id="rId91"/>
    <p:sldId id="281" r:id="rId92"/>
    <p:sldId id="394" r:id="rId93"/>
    <p:sldId id="395" r:id="rId94"/>
    <p:sldId id="437" r:id="rId95"/>
    <p:sldId id="299" r:id="rId96"/>
    <p:sldId id="300" r:id="rId97"/>
    <p:sldId id="301" r:id="rId98"/>
    <p:sldId id="303" r:id="rId99"/>
    <p:sldId id="302" r:id="rId100"/>
    <p:sldId id="304" r:id="rId101"/>
    <p:sldId id="312" r:id="rId102"/>
    <p:sldId id="308" r:id="rId103"/>
    <p:sldId id="309" r:id="rId104"/>
    <p:sldId id="305" r:id="rId105"/>
    <p:sldId id="310" r:id="rId106"/>
    <p:sldId id="311" r:id="rId107"/>
    <p:sldId id="307" r:id="rId108"/>
    <p:sldId id="313" r:id="rId109"/>
    <p:sldId id="314" r:id="rId110"/>
    <p:sldId id="316" r:id="rId111"/>
    <p:sldId id="399" r:id="rId112"/>
    <p:sldId id="398" r:id="rId113"/>
    <p:sldId id="396" r:id="rId114"/>
    <p:sldId id="400" r:id="rId115"/>
    <p:sldId id="401" r:id="rId116"/>
    <p:sldId id="402" r:id="rId117"/>
    <p:sldId id="403" r:id="rId118"/>
    <p:sldId id="404" r:id="rId119"/>
    <p:sldId id="315" r:id="rId120"/>
    <p:sldId id="317" r:id="rId121"/>
    <p:sldId id="406" r:id="rId122"/>
    <p:sldId id="407" r:id="rId123"/>
    <p:sldId id="408" r:id="rId124"/>
    <p:sldId id="409" r:id="rId125"/>
    <p:sldId id="410" r:id="rId126"/>
    <p:sldId id="411" r:id="rId127"/>
    <p:sldId id="412" r:id="rId128"/>
    <p:sldId id="413" r:id="rId129"/>
    <p:sldId id="414" r:id="rId130"/>
    <p:sldId id="415" r:id="rId131"/>
    <p:sldId id="416" r:id="rId132"/>
    <p:sldId id="417" r:id="rId133"/>
    <p:sldId id="418" r:id="rId134"/>
    <p:sldId id="419" r:id="rId135"/>
    <p:sldId id="420" r:id="rId136"/>
    <p:sldId id="405" r:id="rId137"/>
    <p:sldId id="421" r:id="rId138"/>
    <p:sldId id="422" r:id="rId139"/>
    <p:sldId id="423" r:id="rId140"/>
    <p:sldId id="318" r:id="rId141"/>
    <p:sldId id="424" r:id="rId142"/>
    <p:sldId id="319" r:id="rId143"/>
    <p:sldId id="425" r:id="rId144"/>
    <p:sldId id="426" r:id="rId145"/>
    <p:sldId id="427" r:id="rId146"/>
    <p:sldId id="428" r:id="rId147"/>
    <p:sldId id="429" r:id="rId148"/>
    <p:sldId id="430" r:id="rId149"/>
    <p:sldId id="431" r:id="rId150"/>
    <p:sldId id="432" r:id="rId151"/>
    <p:sldId id="434" r:id="rId152"/>
    <p:sldId id="320" r:id="rId153"/>
    <p:sldId id="322" r:id="rId154"/>
    <p:sldId id="323" r:id="rId155"/>
    <p:sldId id="324" r:id="rId156"/>
    <p:sldId id="321" r:id="rId157"/>
    <p:sldId id="325" r:id="rId158"/>
    <p:sldId id="326" r:id="rId159"/>
    <p:sldId id="327" r:id="rId160"/>
    <p:sldId id="328" r:id="rId16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1F4081"/>
    <a:srgbClr val="F0EFE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8" d="100"/>
          <a:sy n="98" d="100"/>
        </p:scale>
        <p:origin x="-11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35"/>
          <p:cNvGrpSpPr>
            <a:grpSpLocks/>
          </p:cNvGrpSpPr>
          <p:nvPr/>
        </p:nvGrpSpPr>
        <p:grpSpPr bwMode="auto">
          <a:xfrm>
            <a:off x="19050" y="1109663"/>
            <a:ext cx="9156700" cy="757237"/>
            <a:chOff x="0" y="0"/>
            <a:chExt cx="5768" cy="477"/>
          </a:xfrm>
        </p:grpSpPr>
        <p:sp>
          <p:nvSpPr>
            <p:cNvPr id="5" name="Freeform 36"/>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6" name="Freeform 37"/>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7" name="Freeform 38"/>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8" name="Freeform 39"/>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9" name="Freeform 40"/>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0" name="Freeform 41"/>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1" name="Freeform 42"/>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2" name="Freeform 43"/>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3" name="Freeform 44"/>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4" name="Freeform 45"/>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5" name="Freeform 46"/>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6" name="Freeform 47"/>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7" name="Freeform 48"/>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8" name="Freeform 49"/>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9" name="Freeform 50"/>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0" name="Freeform 51"/>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1" name="Freeform 52"/>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2" name="Freeform 53"/>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3" name="Freeform 54"/>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4" name="Freeform 55"/>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25" name="Freeform 56"/>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26" name="Freeform 57"/>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27" name="Group 58"/>
          <p:cNvGrpSpPr>
            <a:grpSpLocks/>
          </p:cNvGrpSpPr>
          <p:nvPr/>
        </p:nvGrpSpPr>
        <p:grpSpPr bwMode="auto">
          <a:xfrm>
            <a:off x="20638" y="6161088"/>
            <a:ext cx="9169400" cy="138112"/>
            <a:chOff x="0" y="4032"/>
            <a:chExt cx="5776" cy="87"/>
          </a:xfrm>
        </p:grpSpPr>
        <p:sp>
          <p:nvSpPr>
            <p:cNvPr id="28" name="Freeform 59"/>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9" name="Freeform 60"/>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30" name="Freeform 61"/>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sk-SK"/>
              <a:t>Klepnutím lze upravit styl předlohy nadpisů.</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sk-SK"/>
              <a:t>Klepnutím lze upravit styl předlohy podnadpisů.</a:t>
            </a:r>
          </a:p>
        </p:txBody>
      </p:sp>
      <p:sp>
        <p:nvSpPr>
          <p:cNvPr id="31" name="Rectangle 64"/>
          <p:cNvSpPr>
            <a:spLocks noGrp="1" noChangeArrowheads="1"/>
          </p:cNvSpPr>
          <p:nvPr>
            <p:ph type="dt" sz="quarter" idx="10"/>
          </p:nvPr>
        </p:nvSpPr>
        <p:spPr>
          <a:xfrm>
            <a:off x="685800" y="6348413"/>
            <a:ext cx="1905000" cy="457200"/>
          </a:xfrm>
        </p:spPr>
        <p:txBody>
          <a:bodyPr/>
          <a:lstStyle>
            <a:lvl1pPr>
              <a:defRPr/>
            </a:lvl1pPr>
          </a:lstStyle>
          <a:p>
            <a:pPr>
              <a:defRPr/>
            </a:pPr>
            <a:endParaRPr lang="sk-SK"/>
          </a:p>
        </p:txBody>
      </p:sp>
      <p:sp>
        <p:nvSpPr>
          <p:cNvPr id="32" name="Rectangle 65"/>
          <p:cNvSpPr>
            <a:spLocks noGrp="1" noChangeArrowheads="1"/>
          </p:cNvSpPr>
          <p:nvPr>
            <p:ph type="ftr" sz="quarter" idx="11"/>
          </p:nvPr>
        </p:nvSpPr>
        <p:spPr>
          <a:xfrm>
            <a:off x="3124200" y="6348413"/>
            <a:ext cx="2895600" cy="457200"/>
          </a:xfrm>
        </p:spPr>
        <p:txBody>
          <a:bodyPr/>
          <a:lstStyle>
            <a:lvl1pPr>
              <a:defRPr/>
            </a:lvl1pPr>
          </a:lstStyle>
          <a:p>
            <a:pPr>
              <a:defRPr/>
            </a:pPr>
            <a:endParaRPr lang="sk-SK"/>
          </a:p>
        </p:txBody>
      </p:sp>
      <p:sp>
        <p:nvSpPr>
          <p:cNvPr id="33" name="Rectangle 66"/>
          <p:cNvSpPr>
            <a:spLocks noGrp="1" noChangeArrowheads="1"/>
          </p:cNvSpPr>
          <p:nvPr>
            <p:ph type="sldNum" sz="quarter" idx="12"/>
          </p:nvPr>
        </p:nvSpPr>
        <p:spPr>
          <a:xfrm>
            <a:off x="6553200" y="6348413"/>
            <a:ext cx="1905000" cy="457200"/>
          </a:xfrm>
        </p:spPr>
        <p:txBody>
          <a:bodyPr/>
          <a:lstStyle>
            <a:lvl1pPr>
              <a:defRPr/>
            </a:lvl1pPr>
          </a:lstStyle>
          <a:p>
            <a:pPr>
              <a:defRPr/>
            </a:pPr>
            <a:fld id="{B9935FE5-59FD-495F-AB6B-8925C87BA5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35A30A3E-0EA6-46A2-B2D1-829E1D05EA36}"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B5712470-FB83-4078-A61F-08930F34507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76835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F4C4CDA1-26B8-4348-A6EF-CEA09BE0D41E}"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9BB6F50C-C8BC-4182-88B9-8010D0EB1A3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234153EC-1C01-4EA9-AC0B-6394394138D7}"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8991F543-9C4B-4E2E-AC0F-26FFF92B3CD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4"/>
          <p:cNvSpPr>
            <a:spLocks noGrp="1" noChangeArrowheads="1"/>
          </p:cNvSpPr>
          <p:nvPr>
            <p:ph type="dt" sz="half" idx="10"/>
          </p:nvPr>
        </p:nvSpPr>
        <p:spPr>
          <a:ln/>
        </p:spPr>
        <p:txBody>
          <a:bodyPr/>
          <a:lstStyle>
            <a:lvl1pPr>
              <a:defRPr/>
            </a:lvl1pPr>
          </a:lstStyle>
          <a:p>
            <a:pPr>
              <a:defRPr/>
            </a:pPr>
            <a:endParaRPr lang="sk-SK"/>
          </a:p>
        </p:txBody>
      </p:sp>
      <p:sp>
        <p:nvSpPr>
          <p:cNvPr id="8" name="Rectangle 65"/>
          <p:cNvSpPr>
            <a:spLocks noGrp="1" noChangeArrowheads="1"/>
          </p:cNvSpPr>
          <p:nvPr>
            <p:ph type="ftr" sz="quarter" idx="11"/>
          </p:nvPr>
        </p:nvSpPr>
        <p:spPr>
          <a:ln/>
        </p:spPr>
        <p:txBody>
          <a:bodyPr/>
          <a:lstStyle>
            <a:lvl1pPr>
              <a:defRPr/>
            </a:lvl1pPr>
          </a:lstStyle>
          <a:p>
            <a:pPr>
              <a:defRPr/>
            </a:pPr>
            <a:endParaRPr lang="sk-SK"/>
          </a:p>
        </p:txBody>
      </p:sp>
      <p:sp>
        <p:nvSpPr>
          <p:cNvPr id="9" name="Rectangle 66"/>
          <p:cNvSpPr>
            <a:spLocks noGrp="1" noChangeArrowheads="1"/>
          </p:cNvSpPr>
          <p:nvPr>
            <p:ph type="sldNum" sz="quarter" idx="12"/>
          </p:nvPr>
        </p:nvSpPr>
        <p:spPr>
          <a:ln/>
        </p:spPr>
        <p:txBody>
          <a:bodyPr/>
          <a:lstStyle>
            <a:lvl1pPr>
              <a:defRPr/>
            </a:lvl1pPr>
          </a:lstStyle>
          <a:p>
            <a:pPr>
              <a:defRPr/>
            </a:pPr>
            <a:fld id="{4AD58508-D494-47C3-B17F-3BE4867CB9B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4"/>
          <p:cNvSpPr>
            <a:spLocks noGrp="1" noChangeArrowheads="1"/>
          </p:cNvSpPr>
          <p:nvPr>
            <p:ph type="dt" sz="half" idx="10"/>
          </p:nvPr>
        </p:nvSpPr>
        <p:spPr>
          <a:ln/>
        </p:spPr>
        <p:txBody>
          <a:bodyPr/>
          <a:lstStyle>
            <a:lvl1pPr>
              <a:defRPr/>
            </a:lvl1pPr>
          </a:lstStyle>
          <a:p>
            <a:pPr>
              <a:defRPr/>
            </a:pPr>
            <a:endParaRPr lang="sk-SK"/>
          </a:p>
        </p:txBody>
      </p:sp>
      <p:sp>
        <p:nvSpPr>
          <p:cNvPr id="4" name="Rectangle 65"/>
          <p:cNvSpPr>
            <a:spLocks noGrp="1" noChangeArrowheads="1"/>
          </p:cNvSpPr>
          <p:nvPr>
            <p:ph type="ftr" sz="quarter" idx="11"/>
          </p:nvPr>
        </p:nvSpPr>
        <p:spPr>
          <a:ln/>
        </p:spPr>
        <p:txBody>
          <a:bodyPr/>
          <a:lstStyle>
            <a:lvl1pPr>
              <a:defRPr/>
            </a:lvl1pPr>
          </a:lstStyle>
          <a:p>
            <a:pPr>
              <a:defRPr/>
            </a:pPr>
            <a:endParaRPr lang="sk-SK"/>
          </a:p>
        </p:txBody>
      </p:sp>
      <p:sp>
        <p:nvSpPr>
          <p:cNvPr id="5" name="Rectangle 66"/>
          <p:cNvSpPr>
            <a:spLocks noGrp="1" noChangeArrowheads="1"/>
          </p:cNvSpPr>
          <p:nvPr>
            <p:ph type="sldNum" sz="quarter" idx="12"/>
          </p:nvPr>
        </p:nvSpPr>
        <p:spPr>
          <a:ln/>
        </p:spPr>
        <p:txBody>
          <a:bodyPr/>
          <a:lstStyle>
            <a:lvl1pPr>
              <a:defRPr/>
            </a:lvl1pPr>
          </a:lstStyle>
          <a:p>
            <a:pPr>
              <a:defRPr/>
            </a:pPr>
            <a:fld id="{DBD35AAE-7FD5-432E-84C1-3B4C82F3D5D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endParaRPr lang="sk-SK"/>
          </a:p>
        </p:txBody>
      </p:sp>
      <p:sp>
        <p:nvSpPr>
          <p:cNvPr id="3" name="Rectangle 65"/>
          <p:cNvSpPr>
            <a:spLocks noGrp="1" noChangeArrowheads="1"/>
          </p:cNvSpPr>
          <p:nvPr>
            <p:ph type="ftr" sz="quarter" idx="11"/>
          </p:nvPr>
        </p:nvSpPr>
        <p:spPr>
          <a:ln/>
        </p:spPr>
        <p:txBody>
          <a:bodyPr/>
          <a:lstStyle>
            <a:lvl1pPr>
              <a:defRPr/>
            </a:lvl1pPr>
          </a:lstStyle>
          <a:p>
            <a:pPr>
              <a:defRPr/>
            </a:pPr>
            <a:endParaRPr lang="sk-SK"/>
          </a:p>
        </p:txBody>
      </p:sp>
      <p:sp>
        <p:nvSpPr>
          <p:cNvPr id="4" name="Rectangle 66"/>
          <p:cNvSpPr>
            <a:spLocks noGrp="1" noChangeArrowheads="1"/>
          </p:cNvSpPr>
          <p:nvPr>
            <p:ph type="sldNum" sz="quarter" idx="12"/>
          </p:nvPr>
        </p:nvSpPr>
        <p:spPr>
          <a:ln/>
        </p:spPr>
        <p:txBody>
          <a:bodyPr/>
          <a:lstStyle>
            <a:lvl1pPr>
              <a:defRPr/>
            </a:lvl1pPr>
          </a:lstStyle>
          <a:p>
            <a:pPr>
              <a:defRPr/>
            </a:pPr>
            <a:fld id="{07E2E2E8-0683-4395-8CD6-2B6BA8E6B0F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55B7A0AF-231C-4F52-BD0D-7DF3F994FDE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B368A897-DFA6-4D85-8549-B115132305E3}"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536611" name="Freeform 35"/>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12" name="Freeform 36"/>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3" name="Freeform 37"/>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4" name="Freeform 38"/>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5" name="Freeform 39"/>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6" name="Freeform 40"/>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7" name="Freeform 41"/>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8" name="Freeform 42"/>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9" name="Freeform 43"/>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0" name="Freeform 44"/>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1" name="Freeform 45"/>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2" name="Freeform 46"/>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3" name="Freeform 47"/>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4" name="Freeform 48"/>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5" name="Freeform 49"/>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6" name="Freeform 50"/>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7" name="Freeform 51"/>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8" name="Freeform 52"/>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9" name="Freeform 53"/>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30" name="Freeform 54"/>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536631" name="Freeform 55"/>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102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4" name="Freeform 58"/>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5" name="Freeform 5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1028" name="Rectangle 62"/>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Klepnutím lze upravit styl předlohy nadpisů.</a:t>
            </a:r>
          </a:p>
        </p:txBody>
      </p:sp>
      <p:sp>
        <p:nvSpPr>
          <p:cNvPr id="1029" name="Rectangle 6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Klepnutím lze upravit styly předlohy textu.</a:t>
            </a:r>
          </a:p>
          <a:p>
            <a:pPr lvl="1"/>
            <a:r>
              <a:rPr lang="sk-SK" smtClean="0"/>
              <a:t>Druhá úroveň</a:t>
            </a:r>
          </a:p>
          <a:p>
            <a:pPr lvl="2"/>
            <a:r>
              <a:rPr lang="sk-SK" smtClean="0"/>
              <a:t>Třetí úroveň</a:t>
            </a:r>
          </a:p>
          <a:p>
            <a:pPr lvl="3"/>
            <a:r>
              <a:rPr lang="sk-SK" smtClean="0"/>
              <a:t>Čtvrtá úroveň</a:t>
            </a:r>
          </a:p>
          <a:p>
            <a:pPr lvl="4"/>
            <a:r>
              <a:rPr lang="sk-SK" smtClean="0"/>
              <a:t>Pátá úroveň</a:t>
            </a:r>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charset="0"/>
              </a:defRPr>
            </a:lvl1pPr>
          </a:lstStyle>
          <a:p>
            <a:pPr>
              <a:defRPr/>
            </a:pPr>
            <a:endParaRPr lang="sk-SK"/>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charset="0"/>
              </a:defRPr>
            </a:lvl1pPr>
          </a:lstStyle>
          <a:p>
            <a:pPr>
              <a:defRPr/>
            </a:pPr>
            <a:endParaRPr lang="sk-SK"/>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charset="0"/>
              </a:defRPr>
            </a:lvl1pPr>
          </a:lstStyle>
          <a:p>
            <a:pPr>
              <a:defRPr/>
            </a:pPr>
            <a:fld id="{3CA007FA-6049-48D1-9740-75720C5CDE4D}"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4240"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hyperlink" Target="http://www.routledge.com/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r.org/resources/study-guides/the-ax-fight.pdf"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youtube.com/watch?v=a7XuXi3mqYM" TargetMode="External"/><Relationship Id="rId4" Type="http://schemas.openxmlformats.org/officeDocument/2006/relationships/hyperlink" Target="http://der.org/films/resources/tugofwa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blip.tv/play/AcStCY6GcQ" TargetMode="External"/><Relationship Id="rId3" Type="http://schemas.openxmlformats.org/officeDocument/2006/relationships/hyperlink" Target="http://blip.tv/file/get/IronDoorStudio-RenaissanceMartialArtsTheWebDocumentaryPart1of10273.m4v" TargetMode="External"/><Relationship Id="rId7" Type="http://schemas.openxmlformats.org/officeDocument/2006/relationships/hyperlink" Target="http://blip.tv/play/AcSaEI6GcQ" TargetMode="External"/><Relationship Id="rId12" Type="http://schemas.openxmlformats.org/officeDocument/2006/relationships/hyperlink" Target="http://www.thearma.org/Videos/RMAWDpart10.m4v" TargetMode="External"/><Relationship Id="rId2" Type="http://schemas.openxmlformats.org/officeDocument/2006/relationships/hyperlink" Target="http://www.youtube.com/watch?v=XZNNW3oLFD0" TargetMode="External"/><Relationship Id="rId1" Type="http://schemas.openxmlformats.org/officeDocument/2006/relationships/slideLayout" Target="../slideLayouts/slideLayout2.xml"/><Relationship Id="rId6" Type="http://schemas.openxmlformats.org/officeDocument/2006/relationships/hyperlink" Target="http://blip.tv/play/AcSYPo6GcQ" TargetMode="External"/><Relationship Id="rId11" Type="http://schemas.openxmlformats.org/officeDocument/2006/relationships/hyperlink" Target="http://blip.tv/play/AcSeVY6GcQ" TargetMode="External"/><Relationship Id="rId5" Type="http://schemas.openxmlformats.org/officeDocument/2006/relationships/hyperlink" Target="http://blip.tv/play/AcSaLY6GcQ" TargetMode="External"/><Relationship Id="rId10" Type="http://schemas.openxmlformats.org/officeDocument/2006/relationships/hyperlink" Target="http://blip.tv/play/AcSeHI6GcQ" TargetMode="External"/><Relationship Id="rId4" Type="http://schemas.openxmlformats.org/officeDocument/2006/relationships/hyperlink" Target="http://blip.tv/play/AcSTc46GcQ" TargetMode="External"/><Relationship Id="rId9" Type="http://schemas.openxmlformats.org/officeDocument/2006/relationships/hyperlink" Target="http://blip.tv/play/AcSdHI6GcQ"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youtube.com/watch?v=IKDkBlKEY1g&amp;feature=related"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worldcombatgames.com/e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youtube.com/user/combatgamechanne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games2011.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latin typeface="Times New Roman" pitchFamily="18" charset="0"/>
              </a:rPr>
              <a:t>D</a:t>
            </a:r>
            <a:r>
              <a:rPr lang="cs-CZ" smtClean="0">
                <a:latin typeface="Times New Roman" pitchFamily="18" charset="0"/>
              </a:rPr>
              <a:t>ějiny úpolových sportů</a:t>
            </a:r>
            <a:endParaRPr lang="sk-SK" smtClean="0">
              <a:latin typeface="Times New Roman" pitchFamily="18" charset="0"/>
            </a:endParaRPr>
          </a:p>
        </p:txBody>
      </p:sp>
      <p:sp>
        <p:nvSpPr>
          <p:cNvPr id="3075" name="Rectangle 3"/>
          <p:cNvSpPr>
            <a:spLocks noGrp="1" noChangeArrowheads="1"/>
          </p:cNvSpPr>
          <p:nvPr>
            <p:ph type="subTitle" idx="1"/>
          </p:nvPr>
        </p:nvSpPr>
        <p:spPr>
          <a:xfrm>
            <a:off x="762000" y="3729038"/>
            <a:ext cx="7620000" cy="1371600"/>
          </a:xfrm>
        </p:spPr>
        <p:txBody>
          <a:bodyPr/>
          <a:lstStyle/>
          <a:p>
            <a:pPr eaLnBrk="1" hangingPunct="1"/>
            <a:endParaRPr lang="cs-CZ" smtClean="0">
              <a:latin typeface="Times New Roman" pitchFamily="18" charset="0"/>
            </a:endParaRPr>
          </a:p>
          <a:p>
            <a:pPr eaLnBrk="1" hangingPunct="1"/>
            <a:r>
              <a:rPr lang="cs-CZ" smtClean="0">
                <a:latin typeface="Times New Roman" pitchFamily="18" charset="0"/>
              </a:rPr>
              <a:t>doc. PhDr. Zdenko Reguli, Ph.D.</a:t>
            </a:r>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Boj ve vývoji lidstva</a:t>
            </a:r>
          </a:p>
        </p:txBody>
      </p:sp>
      <p:sp>
        <p:nvSpPr>
          <p:cNvPr id="13315" name="Zástupný symbol pro obsah 2"/>
          <p:cNvSpPr>
            <a:spLocks noGrp="1"/>
          </p:cNvSpPr>
          <p:nvPr>
            <p:ph idx="1"/>
          </p:nvPr>
        </p:nvSpPr>
        <p:spPr/>
        <p:txBody>
          <a:bodyPr/>
          <a:lstStyle/>
          <a:p>
            <a:r>
              <a:rPr lang="cs-CZ" smtClean="0"/>
              <a:t>Člověk – lovec</a:t>
            </a:r>
          </a:p>
          <a:p>
            <a:r>
              <a:rPr lang="cs-CZ" smtClean="0"/>
              <a:t>Člověk – lovná zvěř</a:t>
            </a:r>
          </a:p>
          <a:p>
            <a:endParaRPr lang="cs-CZ" smtClean="0"/>
          </a:p>
          <a:p>
            <a:r>
              <a:rPr lang="cs-CZ" sz="1400" b="1" smtClean="0"/>
              <a:t>M. Tyrš považoval válku za „matku a roditelku všech téměř cvičení tělesných“.</a:t>
            </a:r>
          </a:p>
          <a:p>
            <a:endParaRPr lang="cs-CZ" smtClean="0"/>
          </a:p>
          <a:p>
            <a:r>
              <a:rPr lang="cs-CZ" smtClean="0"/>
              <a:t>Zvyšování fyzické zdatnosti a otužilosti</a:t>
            </a:r>
          </a:p>
          <a:p>
            <a:r>
              <a:rPr lang="cs-CZ" smtClean="0"/>
              <a:t>Nácvik bojových technik, zacházení se zbraněmi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09571" name="Rectangle 3"/>
          <p:cNvSpPr>
            <a:spLocks noGrp="1" noChangeArrowheads="1"/>
          </p:cNvSpPr>
          <p:nvPr>
            <p:ph type="body" idx="1"/>
          </p:nvPr>
        </p:nvSpPr>
        <p:spPr/>
        <p:txBody>
          <a:bodyPr/>
          <a:lstStyle/>
          <a:p>
            <a:pPr eaLnBrk="1" hangingPunct="1"/>
            <a:r>
              <a:rPr lang="cs-CZ" sz="2800" smtClean="0"/>
              <a:t>760-700 pnl. Homér</a:t>
            </a:r>
          </a:p>
          <a:p>
            <a:pPr eaLnBrk="1" hangingPunct="1"/>
            <a:r>
              <a:rPr lang="cs-CZ" sz="2800" smtClean="0"/>
              <a:t>708 pnl. zápas palé a pentatlon na olympijských hrách</a:t>
            </a:r>
          </a:p>
          <a:p>
            <a:pPr eaLnBrk="1" hangingPunct="1"/>
            <a:r>
              <a:rPr lang="cs-CZ" sz="2800" smtClean="0"/>
              <a:t>688 pnl. box pygmé na olympijských hrách</a:t>
            </a:r>
          </a:p>
          <a:p>
            <a:pPr eaLnBrk="1" hangingPunct="1"/>
            <a:r>
              <a:rPr lang="cs-CZ" sz="2800" smtClean="0"/>
              <a:t>648 pnl. Pankration  na olympijských hrách</a:t>
            </a:r>
          </a:p>
          <a:p>
            <a:pPr eaLnBrk="1" hangingPunct="1"/>
            <a:r>
              <a:rPr lang="cs-CZ" sz="2800" smtClean="0"/>
              <a:t>586-582 pnl. Pýtijské hry (Delfy)</a:t>
            </a:r>
          </a:p>
          <a:p>
            <a:pPr eaLnBrk="1" hangingPunct="1"/>
            <a:r>
              <a:rPr lang="cs-CZ" sz="2800" smtClean="0"/>
              <a:t>582 pnl. Istmijské hry</a:t>
            </a:r>
          </a:p>
          <a:p>
            <a:pPr eaLnBrk="1" hangingPunct="1"/>
            <a:r>
              <a:rPr lang="cs-CZ" sz="2800" smtClean="0"/>
              <a:t>580 pnl. Hérine hry</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10595" name="Rectangle 3"/>
          <p:cNvSpPr>
            <a:spLocks noGrp="1" noChangeArrowheads="1"/>
          </p:cNvSpPr>
          <p:nvPr>
            <p:ph type="body" idx="1"/>
          </p:nvPr>
        </p:nvSpPr>
        <p:spPr/>
        <p:txBody>
          <a:bodyPr/>
          <a:lstStyle/>
          <a:p>
            <a:pPr eaLnBrk="1" hangingPunct="1"/>
            <a:r>
              <a:rPr lang="cs-CZ" smtClean="0"/>
              <a:t>573 pnl. Nemejské hry</a:t>
            </a:r>
          </a:p>
          <a:p>
            <a:pPr eaLnBrk="1" hangingPunct="1"/>
            <a:r>
              <a:rPr lang="cs-CZ" smtClean="0"/>
              <a:t>566 pnl. Panatenajské hry</a:t>
            </a:r>
          </a:p>
          <a:p>
            <a:pPr eaLnBrk="1" hangingPunct="1"/>
            <a:r>
              <a:rPr lang="cs-CZ" smtClean="0"/>
              <a:t>560 pnl. První zmínka o gymnáziu</a:t>
            </a:r>
          </a:p>
          <a:p>
            <a:pPr eaLnBrk="1" hangingPunct="1"/>
            <a:r>
              <a:rPr lang="cs-CZ" smtClean="0"/>
              <a:t>550-450 pnl. zlaté století Řeckého sportu</a:t>
            </a:r>
          </a:p>
          <a:p>
            <a:pPr eaLnBrk="1" hangingPunct="1"/>
            <a:r>
              <a:rPr lang="cs-CZ" smtClean="0"/>
              <a:t>498-446 pnl. Pindarova poezie</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60363" y="20638"/>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0" y="76200"/>
            <a:ext cx="914400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smtClean="0"/>
              <a:t>Klasická doba	480-323 pnl.</a:t>
            </a:r>
            <a:br>
              <a:rPr lang="cs-CZ" sz="4000" smtClean="0"/>
            </a:br>
            <a:endParaRPr lang="sk-SK" sz="4000" smtClean="0"/>
          </a:p>
        </p:txBody>
      </p:sp>
      <p:sp>
        <p:nvSpPr>
          <p:cNvPr id="113667" name="Rectangle 3"/>
          <p:cNvSpPr>
            <a:spLocks noGrp="1" noChangeArrowheads="1"/>
          </p:cNvSpPr>
          <p:nvPr>
            <p:ph type="body" idx="1"/>
          </p:nvPr>
        </p:nvSpPr>
        <p:spPr/>
        <p:txBody>
          <a:bodyPr/>
          <a:lstStyle/>
          <a:p>
            <a:pPr eaLnBrk="1" hangingPunct="1"/>
            <a:r>
              <a:rPr lang="cs-CZ" smtClean="0"/>
              <a:t>480-479 pnl. Peržané v Řecku</a:t>
            </a:r>
          </a:p>
          <a:p>
            <a:pPr eaLnBrk="1" hangingPunct="1"/>
            <a:r>
              <a:rPr lang="cs-CZ" smtClean="0"/>
              <a:t>431-404 pnl. Začátek peloponézské války</a:t>
            </a:r>
          </a:p>
          <a:p>
            <a:pPr eaLnBrk="1" hangingPunct="1"/>
            <a:r>
              <a:rPr lang="cs-CZ" smtClean="0"/>
              <a:t>399 pnl. smrt Sokrata</a:t>
            </a:r>
          </a:p>
          <a:p>
            <a:pPr eaLnBrk="1" hangingPunct="1"/>
            <a:r>
              <a:rPr lang="cs-CZ" smtClean="0"/>
              <a:t>380-323 Alexander Velký</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smtClean="0"/>
              <a:t>Helenistická doba	323-146 pnl.</a:t>
            </a:r>
            <a:endParaRPr lang="sk-SK" sz="4000" smtClean="0"/>
          </a:p>
        </p:txBody>
      </p:sp>
      <p:sp>
        <p:nvSpPr>
          <p:cNvPr id="114691" name="Rectangle 3"/>
          <p:cNvSpPr>
            <a:spLocks noGrp="1" noChangeArrowheads="1"/>
          </p:cNvSpPr>
          <p:nvPr>
            <p:ph type="body" idx="1"/>
          </p:nvPr>
        </p:nvSpPr>
        <p:spPr/>
        <p:txBody>
          <a:bodyPr/>
          <a:lstStyle/>
          <a:p>
            <a:pPr eaLnBrk="1" hangingPunct="1"/>
            <a:r>
              <a:rPr lang="cs-CZ" smtClean="0"/>
              <a:t>200 pnl. Pankration pro chlapce</a:t>
            </a:r>
          </a:p>
          <a:p>
            <a:pPr eaLnBrk="1" hangingPunct="1"/>
            <a:endParaRPr lang="sk-SK"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smtClean="0"/>
              <a:t>Římská doba		146 pnl. -</a:t>
            </a:r>
            <a:br>
              <a:rPr lang="cs-CZ" sz="4000" smtClean="0"/>
            </a:br>
            <a:endParaRPr lang="sk-SK" sz="4000" smtClean="0"/>
          </a:p>
        </p:txBody>
      </p:sp>
      <p:sp>
        <p:nvSpPr>
          <p:cNvPr id="115715" name="Rectangle 3"/>
          <p:cNvSpPr>
            <a:spLocks noGrp="1" noChangeArrowheads="1"/>
          </p:cNvSpPr>
          <p:nvPr>
            <p:ph type="body" idx="1"/>
          </p:nvPr>
        </p:nvSpPr>
        <p:spPr/>
        <p:txBody>
          <a:bodyPr/>
          <a:lstStyle/>
          <a:p>
            <a:pPr eaLnBrk="1" hangingPunct="1"/>
            <a:r>
              <a:rPr lang="cs-CZ" smtClean="0"/>
              <a:t>146 pnl. Řecko se stalo římskou provincií</a:t>
            </a:r>
          </a:p>
          <a:p>
            <a:pPr eaLnBrk="1" hangingPunct="1"/>
            <a:r>
              <a:rPr lang="cs-CZ" smtClean="0"/>
              <a:t>385 nl. Poslední známý vítěz z Olympie</a:t>
            </a:r>
          </a:p>
          <a:p>
            <a:pPr eaLnBrk="1" hangingPunct="1"/>
            <a:r>
              <a:rPr lang="cs-CZ" smtClean="0"/>
              <a:t>393 nl. Theodosius I zakázal pohanské svátky</a:t>
            </a:r>
            <a:endParaRPr lang="sk-SK"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0"/>
            <a:ext cx="7239000" cy="1524000"/>
          </a:xfrm>
          <a:noFill/>
        </p:spPr>
        <p:txBody>
          <a:bodyPr lIns="90488" tIns="44450" rIns="90488" bIns="44450" anchor="ctr"/>
          <a:lstStyle/>
          <a:p>
            <a:pPr eaLnBrk="1" hangingPunct="1"/>
            <a:r>
              <a:rPr lang="en-US" smtClean="0"/>
              <a:t>   </a:t>
            </a:r>
            <a:r>
              <a:rPr lang="cs-CZ" smtClean="0"/>
              <a:t>Celořecké hry</a:t>
            </a:r>
            <a:endParaRPr lang="en-US" smtClean="0"/>
          </a:p>
        </p:txBody>
      </p:sp>
      <p:sp>
        <p:nvSpPr>
          <p:cNvPr id="116739" name="Rectangle 3"/>
          <p:cNvSpPr>
            <a:spLocks noGrp="1" noChangeArrowheads="1"/>
          </p:cNvSpPr>
          <p:nvPr>
            <p:ph type="body" idx="1"/>
          </p:nvPr>
        </p:nvSpPr>
        <p:spPr>
          <a:xfrm>
            <a:off x="228600" y="2057400"/>
            <a:ext cx="8686800" cy="3581400"/>
          </a:xfrm>
          <a:noFill/>
        </p:spPr>
        <p:txBody>
          <a:bodyPr lIns="90488" tIns="44450" rIns="90488" bIns="44450"/>
          <a:lstStyle/>
          <a:p>
            <a:pPr marL="285750" indent="-285750" algn="ctr" defTabSz="514350" eaLnBrk="1" hangingPunct="1">
              <a:buFontTx/>
              <a:buNone/>
            </a:pPr>
            <a:r>
              <a:rPr lang="en-US" smtClean="0"/>
              <a:t>   </a:t>
            </a:r>
            <a:r>
              <a:rPr lang="cs-CZ" smtClean="0"/>
              <a:t>Čtyři nejvýznamnější</a:t>
            </a:r>
            <a:endParaRPr lang="en-US" smtClean="0"/>
          </a:p>
          <a:p>
            <a:pPr marL="285750" indent="-285750" defTabSz="514350" eaLnBrk="1" hangingPunct="1">
              <a:buFontTx/>
              <a:buNone/>
            </a:pPr>
            <a:r>
              <a:rPr lang="en-US" sz="2000" smtClean="0"/>
              <a:t>			     	     					</a:t>
            </a:r>
          </a:p>
          <a:p>
            <a:pPr marL="285750" indent="-285750" defTabSz="514350" eaLnBrk="1" hangingPunct="1">
              <a:buFontTx/>
              <a:buNone/>
            </a:pPr>
            <a:r>
              <a:rPr lang="cs-CZ" sz="2000" smtClean="0">
                <a:solidFill>
                  <a:schemeClr val="tx2"/>
                </a:solidFill>
              </a:rPr>
              <a:t>Hry			Místo</a:t>
            </a:r>
            <a:r>
              <a:rPr lang="en-US" sz="2000" smtClean="0">
                <a:solidFill>
                  <a:schemeClr val="tx2"/>
                </a:solidFill>
              </a:rPr>
              <a:t>	   </a:t>
            </a:r>
            <a:r>
              <a:rPr lang="cs-CZ" sz="2000" smtClean="0">
                <a:solidFill>
                  <a:schemeClr val="tx2"/>
                </a:solidFill>
              </a:rPr>
              <a:t>	Zasvěcení	věnec</a:t>
            </a:r>
            <a:r>
              <a:rPr lang="en-US" sz="2000" smtClean="0">
                <a:solidFill>
                  <a:schemeClr val="tx2"/>
                </a:solidFill>
              </a:rPr>
              <a:t>	  Interval    </a:t>
            </a:r>
            <a:r>
              <a:rPr lang="cs-CZ" sz="2000" smtClean="0">
                <a:solidFill>
                  <a:schemeClr val="tx2"/>
                </a:solidFill>
              </a:rPr>
              <a:t>Založení</a:t>
            </a:r>
            <a:endParaRPr lang="en-US" sz="2000" smtClean="0">
              <a:solidFill>
                <a:schemeClr val="tx2"/>
              </a:solidFill>
            </a:endParaRPr>
          </a:p>
          <a:p>
            <a:pPr marL="285750" indent="-285750" defTabSz="514350" eaLnBrk="1" hangingPunct="1">
              <a:buFontTx/>
              <a:buNone/>
            </a:pPr>
            <a:endParaRPr lang="en-US" sz="2000" smtClean="0">
              <a:solidFill>
                <a:schemeClr val="tx2"/>
              </a:solidFill>
            </a:endParaRPr>
          </a:p>
          <a:p>
            <a:pPr marL="285750" indent="-285750" defTabSz="514350" eaLnBrk="1" hangingPunct="1">
              <a:buFontTx/>
              <a:buNone/>
            </a:pPr>
            <a:r>
              <a:rPr lang="en-US" sz="2000" smtClean="0"/>
              <a:t>Olympi</a:t>
            </a:r>
            <a:r>
              <a:rPr lang="cs-CZ" sz="2000" smtClean="0"/>
              <a:t>jské</a:t>
            </a:r>
            <a:r>
              <a:rPr lang="en-US" sz="2000" smtClean="0"/>
              <a:t>	Olympia</a:t>
            </a:r>
            <a:r>
              <a:rPr lang="cs-CZ" sz="2000" smtClean="0"/>
              <a:t>		</a:t>
            </a:r>
            <a:r>
              <a:rPr lang="en-US" sz="2000" smtClean="0"/>
              <a:t>Zeus		oliv</a:t>
            </a:r>
            <a:r>
              <a:rPr lang="cs-CZ" sz="2000" smtClean="0"/>
              <a:t>ový</a:t>
            </a:r>
            <a:r>
              <a:rPr lang="en-US" sz="2000" smtClean="0"/>
              <a:t>		4	   776 </a:t>
            </a:r>
            <a:r>
              <a:rPr lang="cs-CZ" sz="2000" smtClean="0"/>
              <a:t>pnl.</a:t>
            </a:r>
            <a:endParaRPr lang="en-US" sz="2000" smtClean="0"/>
          </a:p>
          <a:p>
            <a:pPr marL="285750" indent="-285750" defTabSz="514350" eaLnBrk="1" hangingPunct="1">
              <a:buFontTx/>
              <a:buNone/>
            </a:pPr>
            <a:r>
              <a:rPr lang="en-US" sz="2000" smtClean="0"/>
              <a:t>P</a:t>
            </a:r>
            <a:r>
              <a:rPr lang="cs-CZ" sz="2000" smtClean="0"/>
              <a:t>ý</a:t>
            </a:r>
            <a:r>
              <a:rPr lang="en-US" sz="2000" smtClean="0"/>
              <a:t>ti</a:t>
            </a:r>
            <a:r>
              <a:rPr lang="cs-CZ" sz="2000" smtClean="0"/>
              <a:t>jské</a:t>
            </a:r>
            <a:r>
              <a:rPr lang="en-US" sz="2000" smtClean="0"/>
              <a:t>		Del</a:t>
            </a:r>
            <a:r>
              <a:rPr lang="cs-CZ" sz="2000" smtClean="0"/>
              <a:t>fy</a:t>
            </a:r>
            <a:r>
              <a:rPr lang="en-US" sz="2000" smtClean="0"/>
              <a:t>	</a:t>
            </a:r>
            <a:r>
              <a:rPr lang="cs-CZ" sz="2000" smtClean="0"/>
              <a:t>	</a:t>
            </a:r>
            <a:r>
              <a:rPr lang="en-US" sz="2000" smtClean="0"/>
              <a:t>Apol</a:t>
            </a:r>
            <a:r>
              <a:rPr lang="cs-CZ" sz="2000" smtClean="0"/>
              <a:t>o</a:t>
            </a:r>
            <a:r>
              <a:rPr lang="en-US" sz="2000" smtClean="0"/>
              <a:t>		</a:t>
            </a:r>
            <a:r>
              <a:rPr lang="cs-CZ" sz="2000" smtClean="0"/>
              <a:t>vavřínový</a:t>
            </a:r>
            <a:r>
              <a:rPr lang="en-US" sz="2000" smtClean="0"/>
              <a:t> 	4	   582 </a:t>
            </a:r>
            <a:r>
              <a:rPr lang="cs-CZ" sz="2000" smtClean="0"/>
              <a:t>pnl.</a:t>
            </a:r>
            <a:endParaRPr lang="en-US" sz="2000" smtClean="0"/>
          </a:p>
          <a:p>
            <a:pPr marL="285750" indent="-285750" defTabSz="514350" eaLnBrk="1" hangingPunct="1">
              <a:buFontTx/>
              <a:buNone/>
            </a:pPr>
            <a:r>
              <a:rPr lang="en-US" sz="2000" smtClean="0"/>
              <a:t>Ist</a:t>
            </a:r>
            <a:r>
              <a:rPr lang="cs-CZ" sz="2000" smtClean="0"/>
              <a:t>m</a:t>
            </a:r>
            <a:r>
              <a:rPr lang="en-US" sz="2000" smtClean="0"/>
              <a:t>i</a:t>
            </a:r>
            <a:r>
              <a:rPr lang="cs-CZ" sz="2000" smtClean="0"/>
              <a:t>jské</a:t>
            </a:r>
            <a:r>
              <a:rPr lang="en-US" sz="2000" smtClean="0"/>
              <a:t>	</a:t>
            </a:r>
            <a:r>
              <a:rPr lang="cs-CZ" sz="2000" smtClean="0"/>
              <a:t>	</a:t>
            </a:r>
            <a:r>
              <a:rPr lang="en-US" sz="2000" smtClean="0"/>
              <a:t>Istmia</a:t>
            </a:r>
            <a:r>
              <a:rPr lang="cs-CZ" sz="2000" smtClean="0"/>
              <a:t>		</a:t>
            </a:r>
            <a:r>
              <a:rPr lang="en-US" sz="2000" smtClean="0"/>
              <a:t>Poseidon		</a:t>
            </a:r>
            <a:r>
              <a:rPr lang="cs-CZ" sz="2000" smtClean="0"/>
              <a:t>piniový</a:t>
            </a:r>
            <a:r>
              <a:rPr lang="en-US" sz="2000" smtClean="0"/>
              <a:t>		2	   582 </a:t>
            </a:r>
            <a:r>
              <a:rPr lang="cs-CZ" sz="2000" smtClean="0"/>
              <a:t>pnl.</a:t>
            </a:r>
            <a:endParaRPr lang="en-US" sz="2000" smtClean="0"/>
          </a:p>
          <a:p>
            <a:pPr marL="285750" indent="-285750" defTabSz="514350" eaLnBrk="1" hangingPunct="1">
              <a:buFontTx/>
              <a:buNone/>
            </a:pPr>
            <a:r>
              <a:rPr lang="en-US" sz="2000" smtClean="0"/>
              <a:t>Neme</a:t>
            </a:r>
            <a:r>
              <a:rPr lang="cs-CZ" sz="2000" smtClean="0"/>
              <a:t>jské</a:t>
            </a:r>
            <a:r>
              <a:rPr lang="en-US" sz="2000" smtClean="0"/>
              <a:t>	Nemea</a:t>
            </a:r>
            <a:r>
              <a:rPr lang="cs-CZ" sz="2000" smtClean="0"/>
              <a:t>		</a:t>
            </a:r>
            <a:r>
              <a:rPr lang="en-US" sz="2000" smtClean="0"/>
              <a:t>Zeus  		</a:t>
            </a:r>
            <a:r>
              <a:rPr lang="cs-CZ" sz="2000" smtClean="0"/>
              <a:t>celerový	</a:t>
            </a:r>
            <a:r>
              <a:rPr lang="en-US" sz="2000" smtClean="0"/>
              <a:t>	2	   573 </a:t>
            </a:r>
            <a:r>
              <a:rPr lang="cs-CZ" sz="2000" smtClean="0"/>
              <a:t>pnl.</a:t>
            </a:r>
            <a:endParaRPr lang="en-US" sz="2000" smtClean="0"/>
          </a:p>
        </p:txBody>
      </p:sp>
      <p:sp>
        <p:nvSpPr>
          <p:cNvPr id="116740" name="Line 4"/>
          <p:cNvSpPr>
            <a:spLocks noChangeShapeType="1"/>
          </p:cNvSpPr>
          <p:nvPr/>
        </p:nvSpPr>
        <p:spPr bwMode="auto">
          <a:xfrm>
            <a:off x="228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457200" y="304800"/>
            <a:ext cx="1981200" cy="166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smtClean="0"/>
              <a:t>Sport jako výchova k vojenství/občanství</a:t>
            </a:r>
            <a:endParaRPr lang="sk-SK" sz="3200" smtClean="0"/>
          </a:p>
        </p:txBody>
      </p:sp>
      <p:sp>
        <p:nvSpPr>
          <p:cNvPr id="117763" name="Rectangle 3"/>
          <p:cNvSpPr>
            <a:spLocks noGrp="1" noChangeArrowheads="1"/>
          </p:cNvSpPr>
          <p:nvPr>
            <p:ph type="body" idx="1"/>
          </p:nvPr>
        </p:nvSpPr>
        <p:spPr/>
        <p:txBody>
          <a:bodyPr/>
          <a:lstStyle/>
          <a:p>
            <a:pPr eaLnBrk="1" hangingPunct="1"/>
            <a:r>
              <a:rPr lang="cs-CZ" sz="2800" smtClean="0"/>
              <a:t>Sparta – osobitý přístup (občan – homois)</a:t>
            </a:r>
          </a:p>
          <a:p>
            <a:pPr eaLnBrk="1" hangingPunct="1"/>
            <a:r>
              <a:rPr lang="cs-CZ" sz="2800" smtClean="0"/>
              <a:t>Sport - příprava občana, v případě potřeby vojáka</a:t>
            </a:r>
          </a:p>
          <a:p>
            <a:pPr lvl="1" eaLnBrk="1" hangingPunct="1"/>
            <a:r>
              <a:rPr lang="cs-CZ" sz="2400" smtClean="0"/>
              <a:t>Ve Spartě znevažovali sport – jediná tělesná příprava je příprava na válku</a:t>
            </a:r>
          </a:p>
          <a:p>
            <a:pPr eaLnBrk="1" hangingPunct="1"/>
            <a:r>
              <a:rPr lang="cs-CZ" sz="2800" smtClean="0"/>
              <a:t>Individuální soutěže s cílem osobního prospěchu (átlon)</a:t>
            </a:r>
          </a:p>
          <a:p>
            <a:pPr lvl="1" eaLnBrk="1" hangingPunct="1"/>
            <a:r>
              <a:rPr lang="cs-CZ" sz="2400" smtClean="0"/>
              <a:t>Týmová práce, skupinový boj</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smtClean="0"/>
              <a:t>Zápas palé</a:t>
            </a:r>
            <a:endParaRPr lang="sk-SK" smtClean="0"/>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0" y="2089150"/>
            <a:ext cx="9144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685800" y="115888"/>
            <a:ext cx="7772400" cy="1143000"/>
          </a:xfrm>
        </p:spPr>
        <p:txBody>
          <a:bodyPr/>
          <a:lstStyle/>
          <a:p>
            <a:r>
              <a:rPr lang="cs-CZ" smtClean="0"/>
              <a:t>Prehistorie</a:t>
            </a:r>
          </a:p>
        </p:txBody>
      </p:sp>
      <p:sp>
        <p:nvSpPr>
          <p:cNvPr id="14339" name="Zástupný symbol pro obsah 2"/>
          <p:cNvSpPr>
            <a:spLocks noGrp="1"/>
          </p:cNvSpPr>
          <p:nvPr>
            <p:ph idx="1"/>
          </p:nvPr>
        </p:nvSpPr>
        <p:spPr/>
        <p:txBody>
          <a:bodyPr/>
          <a:lstStyle/>
          <a:p>
            <a:endParaRPr lang="cs-CZ" smtClean="0"/>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6350" y="1196975"/>
            <a:ext cx="915035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19811" name="Rectangle 3"/>
          <p:cNvSpPr>
            <a:spLocks noGrp="1" noChangeArrowheads="1"/>
          </p:cNvSpPr>
          <p:nvPr>
            <p:ph type="body" idx="1"/>
          </p:nvPr>
        </p:nvSpPr>
        <p:spPr>
          <a:xfrm>
            <a:off x="107950" y="1773238"/>
            <a:ext cx="3741738" cy="4114800"/>
          </a:xfrm>
        </p:spPr>
        <p:txBody>
          <a:bodyPr/>
          <a:lstStyle/>
          <a:p>
            <a:pPr eaLnBrk="1" hangingPunct="1"/>
            <a:r>
              <a:rPr lang="cs-CZ" smtClean="0"/>
              <a:t>Orthia palé – v postoji</a:t>
            </a:r>
          </a:p>
          <a:p>
            <a:pPr lvl="1" eaLnBrk="1" hangingPunct="1"/>
            <a:r>
              <a:rPr lang="cs-CZ" smtClean="0"/>
              <a:t>Vítězství na tři hody (triakter)</a:t>
            </a:r>
          </a:p>
          <a:p>
            <a:pPr eaLnBrk="1" hangingPunct="1"/>
            <a:r>
              <a:rPr lang="cs-CZ" smtClean="0"/>
              <a:t>Kato palé – na zemi</a:t>
            </a:r>
          </a:p>
          <a:p>
            <a:pPr lvl="1" eaLnBrk="1" hangingPunct="1"/>
            <a:r>
              <a:rPr lang="cs-CZ" smtClean="0"/>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3708400" y="1916113"/>
            <a:ext cx="528637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smtClean="0"/>
          </a:p>
        </p:txBody>
      </p:sp>
      <p:sp>
        <p:nvSpPr>
          <p:cNvPr id="120835" name="Zástupný symbol pro obsah 2"/>
          <p:cNvSpPr>
            <a:spLocks noGrp="1"/>
          </p:cNvSpPr>
          <p:nvPr>
            <p:ph idx="1"/>
          </p:nvPr>
        </p:nvSpPr>
        <p:spPr/>
        <p:txBody>
          <a:bodyPr/>
          <a:lstStyle/>
          <a:p>
            <a:endParaRPr lang="cs-CZ" smtClean="0"/>
          </a:p>
        </p:txBody>
      </p:sp>
      <p:pic>
        <p:nvPicPr>
          <p:cNvPr id="120836" name="Picture 2" descr="114"/>
          <p:cNvPicPr>
            <a:picLocks noChangeAspect="1" noChangeArrowheads="1"/>
          </p:cNvPicPr>
          <p:nvPr/>
        </p:nvPicPr>
        <p:blipFill>
          <a:blip r:embed="rId2" cstate="print"/>
          <a:srcRect/>
          <a:stretch>
            <a:fillRect/>
          </a:stretch>
        </p:blipFill>
        <p:spPr bwMode="auto">
          <a:xfrm>
            <a:off x="11113" y="228600"/>
            <a:ext cx="9094787" cy="6224588"/>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smtClean="0"/>
          </a:p>
        </p:txBody>
      </p:sp>
      <p:sp>
        <p:nvSpPr>
          <p:cNvPr id="121859" name="Zástupný symbol pro obsah 2"/>
          <p:cNvSpPr>
            <a:spLocks noGrp="1"/>
          </p:cNvSpPr>
          <p:nvPr>
            <p:ph idx="1"/>
          </p:nvPr>
        </p:nvSpPr>
        <p:spPr/>
        <p:txBody>
          <a:bodyPr/>
          <a:lstStyle/>
          <a:p>
            <a:endParaRPr lang="cs-CZ" smtClean="0"/>
          </a:p>
        </p:txBody>
      </p:sp>
      <p:pic>
        <p:nvPicPr>
          <p:cNvPr id="121860" name="Picture 2" descr="327"/>
          <p:cNvPicPr>
            <a:picLocks noChangeAspect="1" noChangeArrowheads="1"/>
          </p:cNvPicPr>
          <p:nvPr/>
        </p:nvPicPr>
        <p:blipFill>
          <a:blip r:embed="rId2" cstate="print"/>
          <a:srcRect/>
          <a:stretch>
            <a:fillRect/>
          </a:stretch>
        </p:blipFill>
        <p:spPr bwMode="auto">
          <a:xfrm>
            <a:off x="-26988" y="0"/>
            <a:ext cx="9170988" cy="683895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22883" name="Rectangle 3"/>
          <p:cNvSpPr>
            <a:spLocks noGrp="1" noChangeArrowheads="1"/>
          </p:cNvSpPr>
          <p:nvPr>
            <p:ph type="body" idx="1"/>
          </p:nvPr>
        </p:nvSpPr>
        <p:spPr/>
        <p:txBody>
          <a:bodyPr/>
          <a:lstStyle/>
          <a:p>
            <a:pPr eaLnBrk="1" hangingPunct="1"/>
            <a:r>
              <a:rPr lang="cs-CZ" smtClean="0"/>
              <a:t>Místo, délka střetnutí, úprava atlétů, technika</a:t>
            </a:r>
          </a:p>
          <a:p>
            <a:pPr eaLnBrk="1" hangingPunct="1"/>
            <a:r>
              <a:rPr lang="cs-CZ" smtClean="0"/>
              <a:t>(</a:t>
            </a:r>
            <a:r>
              <a:rPr lang="cs-CZ" smtClean="0">
                <a:hlinkClick r:id="rId2"/>
              </a:rPr>
              <a:t>video</a:t>
            </a:r>
            <a:r>
              <a:rPr lang="cs-CZ" smtClean="0"/>
              <a:t>)</a:t>
            </a:r>
            <a:endParaRPr lang="sk-SK"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smtClean="0"/>
          </a:p>
        </p:txBody>
      </p:sp>
      <p:sp>
        <p:nvSpPr>
          <p:cNvPr id="123907" name="Zástupný symbol pro obsah 2"/>
          <p:cNvSpPr>
            <a:spLocks noGrp="1"/>
          </p:cNvSpPr>
          <p:nvPr>
            <p:ph idx="1"/>
          </p:nvPr>
        </p:nvSpPr>
        <p:spPr>
          <a:xfrm>
            <a:off x="685800" y="1981200"/>
            <a:ext cx="1941513" cy="4114800"/>
          </a:xfrm>
        </p:spPr>
        <p:txBody>
          <a:bodyPr/>
          <a:lstStyle/>
          <a:p>
            <a:pPr marL="0" indent="0" algn="ctr">
              <a:buFontTx/>
              <a:buNone/>
            </a:pPr>
            <a:r>
              <a:rPr lang="cs-CZ" smtClean="0"/>
              <a:t>meson echein</a:t>
            </a:r>
          </a:p>
          <a:p>
            <a:pPr marL="0" indent="0" algn="ctr">
              <a:buFontTx/>
              <a:buNone/>
            </a:pPr>
            <a:r>
              <a:rPr lang="cs-CZ" smtClean="0"/>
              <a:t>=</a:t>
            </a:r>
          </a:p>
          <a:p>
            <a:pPr marL="0" indent="0" algn="ctr">
              <a:buFontTx/>
              <a:buNone/>
            </a:pPr>
            <a:r>
              <a:rPr lang="cs-CZ" smtClean="0"/>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2771775" y="765175"/>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5795963" y="765175"/>
            <a:ext cx="3321050" cy="5688013"/>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smtClean="0"/>
          </a:p>
        </p:txBody>
      </p:sp>
      <p:sp>
        <p:nvSpPr>
          <p:cNvPr id="124931" name="Zástupný symbol pro obsah 2"/>
          <p:cNvSpPr>
            <a:spLocks noGrp="1"/>
          </p:cNvSpPr>
          <p:nvPr>
            <p:ph idx="1"/>
          </p:nvPr>
        </p:nvSpPr>
        <p:spPr/>
        <p:txBody>
          <a:bodyPr/>
          <a:lstStyle/>
          <a:p>
            <a:endParaRPr lang="cs-CZ" smtClean="0"/>
          </a:p>
        </p:txBody>
      </p:sp>
      <p:pic>
        <p:nvPicPr>
          <p:cNvPr id="124932" name="Picture 3" descr="117"/>
          <p:cNvPicPr>
            <a:picLocks noChangeAspect="1" noChangeArrowheads="1"/>
          </p:cNvPicPr>
          <p:nvPr/>
        </p:nvPicPr>
        <p:blipFill>
          <a:blip r:embed="rId2" cstate="print"/>
          <a:srcRect/>
          <a:stretch>
            <a:fillRect/>
          </a:stretch>
        </p:blipFill>
        <p:spPr bwMode="auto">
          <a:xfrm>
            <a:off x="11113" y="115888"/>
            <a:ext cx="9097962" cy="65532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smtClean="0"/>
          </a:p>
        </p:txBody>
      </p:sp>
      <p:sp>
        <p:nvSpPr>
          <p:cNvPr id="125955" name="Zástupný symbol pro obsah 2"/>
          <p:cNvSpPr>
            <a:spLocks noGrp="1"/>
          </p:cNvSpPr>
          <p:nvPr>
            <p:ph idx="1"/>
          </p:nvPr>
        </p:nvSpPr>
        <p:spPr>
          <a:xfrm>
            <a:off x="685800" y="6234113"/>
            <a:ext cx="7772400" cy="434975"/>
          </a:xfrm>
        </p:spPr>
        <p:txBody>
          <a:bodyPr/>
          <a:lstStyle/>
          <a:p>
            <a:pPr>
              <a:buFontTx/>
              <a:buNone/>
            </a:pPr>
            <a:r>
              <a:rPr lang="cs-CZ" smtClean="0"/>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468313" y="26988"/>
            <a:ext cx="8064500" cy="6265862"/>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smtClean="0"/>
          </a:p>
        </p:txBody>
      </p:sp>
      <p:sp>
        <p:nvSpPr>
          <p:cNvPr id="126979" name="Zástupný symbol pro obsah 2"/>
          <p:cNvSpPr>
            <a:spLocks noGrp="1"/>
          </p:cNvSpPr>
          <p:nvPr>
            <p:ph idx="1"/>
          </p:nvPr>
        </p:nvSpPr>
        <p:spPr>
          <a:xfrm>
            <a:off x="685800" y="6308725"/>
            <a:ext cx="7772400" cy="504825"/>
          </a:xfrm>
        </p:spPr>
        <p:txBody>
          <a:bodyPr/>
          <a:lstStyle/>
          <a:p>
            <a:r>
              <a:rPr lang="cs-CZ" smtClean="0"/>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468313" y="36513"/>
            <a:ext cx="7775575" cy="6257925"/>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smtClean="0"/>
          </a:p>
        </p:txBody>
      </p:sp>
      <p:sp>
        <p:nvSpPr>
          <p:cNvPr id="128003" name="Zástupný symbol pro obsah 2"/>
          <p:cNvSpPr>
            <a:spLocks noGrp="1"/>
          </p:cNvSpPr>
          <p:nvPr>
            <p:ph idx="1"/>
          </p:nvPr>
        </p:nvSpPr>
        <p:spPr>
          <a:xfrm>
            <a:off x="685800" y="6308725"/>
            <a:ext cx="7772400" cy="504825"/>
          </a:xfrm>
        </p:spPr>
        <p:txBody>
          <a:bodyPr/>
          <a:lstStyle/>
          <a:p>
            <a:pPr>
              <a:buFontTx/>
              <a:buNone/>
            </a:pPr>
            <a:r>
              <a:rPr lang="cs-CZ" smtClean="0"/>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34925" y="44450"/>
            <a:ext cx="9074150" cy="5959475"/>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85800"/>
            <a:ext cx="7772400" cy="1143000"/>
          </a:xfrm>
        </p:spPr>
        <p:txBody>
          <a:bodyPr/>
          <a:lstStyle/>
          <a:p>
            <a:pPr eaLnBrk="1" hangingPunct="1"/>
            <a:r>
              <a:rPr lang="cs-CZ" smtClean="0"/>
              <a:t>Box pygmé</a:t>
            </a:r>
            <a:endParaRPr lang="sk-SK" smtClean="0"/>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0" y="1833563"/>
            <a:ext cx="91440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3375"/>
            <a:ext cx="7772400" cy="1143000"/>
          </a:xfrm>
        </p:spPr>
        <p:txBody>
          <a:bodyPr/>
          <a:lstStyle/>
          <a:p>
            <a:pPr eaLnBrk="1" hangingPunct="1"/>
            <a:r>
              <a:rPr lang="sk-SK" b="1" smtClean="0"/>
              <a:t>Prehistorie</a:t>
            </a:r>
            <a:endParaRPr lang="cs-CZ" b="1" smtClean="0"/>
          </a:p>
        </p:txBody>
      </p:sp>
      <p:sp>
        <p:nvSpPr>
          <p:cNvPr id="15363" name="Rectangle 3"/>
          <p:cNvSpPr>
            <a:spLocks noGrp="1" noChangeArrowheads="1"/>
          </p:cNvSpPr>
          <p:nvPr>
            <p:ph type="body" idx="1"/>
          </p:nvPr>
        </p:nvSpPr>
        <p:spPr>
          <a:xfrm>
            <a:off x="1279525" y="1600200"/>
            <a:ext cx="7180263" cy="4525963"/>
          </a:xfrm>
        </p:spPr>
        <p:txBody>
          <a:bodyPr/>
          <a:lstStyle/>
          <a:p>
            <a:pPr eaLnBrk="1" hangingPunct="1">
              <a:buFontTx/>
              <a:buNone/>
            </a:pPr>
            <a:endParaRPr lang="sk-SK" b="1" smtClean="0"/>
          </a:p>
          <a:p>
            <a:pPr eaLnBrk="1" hangingPunct="1">
              <a:buFontTx/>
              <a:buNone/>
            </a:pPr>
            <a:r>
              <a:rPr lang="sk-SK" sz="2800" smtClean="0"/>
              <a:t>Úpolové činnosti na počátku lidstva:</a:t>
            </a:r>
          </a:p>
          <a:p>
            <a:pPr eaLnBrk="1" hangingPunct="1"/>
            <a:r>
              <a:rPr lang="sk-SK" sz="2400" smtClean="0"/>
              <a:t>Lov a získávání potravy</a:t>
            </a:r>
          </a:p>
          <a:p>
            <a:pPr eaLnBrk="1" hangingPunct="1"/>
            <a:r>
              <a:rPr lang="sk-SK" sz="2400" smtClean="0"/>
              <a:t>Boj, ochrana rodu</a:t>
            </a:r>
          </a:p>
          <a:p>
            <a:pPr eaLnBrk="1" hangingPunct="1"/>
            <a:r>
              <a:rPr lang="sk-SK" sz="2400" smtClean="0"/>
              <a:t>Tělesná cvičení, hry</a:t>
            </a:r>
          </a:p>
          <a:p>
            <a:pPr eaLnBrk="1" hangingPunct="1"/>
            <a:endParaRPr lang="sk-SK" sz="2400" smtClean="0"/>
          </a:p>
          <a:p>
            <a:pPr eaLnBrk="1" hangingPunct="1"/>
            <a:r>
              <a:rPr lang="sk-SK" sz="2400" smtClean="0"/>
              <a:t>Iniciační obřady</a:t>
            </a:r>
          </a:p>
          <a:p>
            <a:pPr eaLnBrk="1" hangingPunct="1"/>
            <a:r>
              <a:rPr lang="cs-CZ" sz="2400" smtClean="0"/>
              <a:t>Bojové činnosti jako startér vývoje lidstva</a:t>
            </a:r>
          </a:p>
          <a:p>
            <a:pPr eaLnBrk="1" hangingPunct="1"/>
            <a:r>
              <a:rPr lang="cs-CZ" sz="2400" smtClean="0"/>
              <a:t>Bojové činnosti jako součást fylogeneze člověka</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smtClean="0"/>
              <a:t>Box pygmé</a:t>
            </a:r>
            <a:endParaRPr lang="sk-SK" smtClean="0"/>
          </a:p>
        </p:txBody>
      </p:sp>
      <p:sp>
        <p:nvSpPr>
          <p:cNvPr id="130051" name="Rectangle 3"/>
          <p:cNvSpPr>
            <a:spLocks noGrp="1" noChangeArrowheads="1"/>
          </p:cNvSpPr>
          <p:nvPr>
            <p:ph type="body" idx="1"/>
          </p:nvPr>
        </p:nvSpPr>
        <p:spPr/>
        <p:txBody>
          <a:bodyPr/>
          <a:lstStyle/>
          <a:p>
            <a:pPr eaLnBrk="1" hangingPunct="1"/>
            <a:r>
              <a:rPr lang="cs-CZ" smtClean="0"/>
              <a:t>Hymantes (myrmex), oxeis hymantes</a:t>
            </a:r>
          </a:p>
          <a:p>
            <a:pPr lvl="1" eaLnBrk="1" hangingPunct="1"/>
            <a:r>
              <a:rPr lang="cs-CZ" smtClean="0"/>
              <a:t>Caestus je římský objev</a:t>
            </a:r>
          </a:p>
          <a:p>
            <a:pPr lvl="1" eaLnBrk="1" hangingPunct="1"/>
            <a:r>
              <a:rPr lang="cs-CZ" smtClean="0"/>
              <a:t>Tréninkové sphirai</a:t>
            </a:r>
          </a:p>
          <a:p>
            <a:pPr eaLnBrk="1" hangingPunct="1"/>
            <a:endParaRPr lang="cs-CZ" smtClean="0"/>
          </a:p>
          <a:p>
            <a:pPr eaLnBrk="1" hangingPunct="1"/>
            <a:r>
              <a:rPr lang="cs-CZ" smtClean="0"/>
              <a:t>Místo, délka střetnutí, úprava atlétů, technika</a:t>
            </a:r>
          </a:p>
          <a:p>
            <a:pPr lvl="1" eaLnBrk="1" hangingPunct="1"/>
            <a:r>
              <a:rPr lang="cs-CZ" smtClean="0"/>
              <a:t>klimax</a:t>
            </a:r>
            <a:endParaRPr lang="sk-SK" smtClean="0"/>
          </a:p>
          <a:p>
            <a:pPr lvl="2" eaLnBrk="1" hangingPunct="1"/>
            <a:endParaRPr lang="sk-SK"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933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1763713" y="6248400"/>
            <a:ext cx="4968875" cy="461963"/>
          </a:xfrm>
          <a:prstGeom prst="rect">
            <a:avLst/>
          </a:prstGeom>
          <a:noFill/>
          <a:ln w="9525">
            <a:noFill/>
            <a:miter lim="800000"/>
            <a:headEnd/>
            <a:tailEnd/>
          </a:ln>
        </p:spPr>
        <p:txBody>
          <a:bodyPr>
            <a:spAutoFit/>
          </a:bodyPr>
          <a:lstStyle/>
          <a:p>
            <a:r>
              <a:rPr lang="en-US" b="1"/>
              <a:t>himantes </a:t>
            </a:r>
            <a:r>
              <a:rPr lang="cs-CZ" b="1"/>
              <a:t>– pásky k zpevnění zápěstí</a:t>
            </a:r>
            <a:endParaRPr lang="en-US" b="1"/>
          </a:p>
        </p:txBody>
      </p:sp>
      <p:sp>
        <p:nvSpPr>
          <p:cNvPr id="131076" name="Text Box 4"/>
          <p:cNvSpPr txBox="1">
            <a:spLocks noChangeArrowheads="1"/>
          </p:cNvSpPr>
          <p:nvPr/>
        </p:nvSpPr>
        <p:spPr bwMode="auto">
          <a:xfrm>
            <a:off x="990600" y="-34925"/>
            <a:ext cx="7162800" cy="830263"/>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1116013" y="25400"/>
            <a:ext cx="6480175" cy="68008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985838" y="0"/>
            <a:ext cx="6970712" cy="68580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0"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4356100" y="309563"/>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4356100" y="3851275"/>
            <a:ext cx="4683125" cy="461963"/>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50800"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5867400" y="908050"/>
            <a:ext cx="3276600" cy="3416300"/>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395288" y="-4763"/>
            <a:ext cx="8329612" cy="6862763"/>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3513" y="792163"/>
            <a:ext cx="8958262" cy="5732462"/>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0" y="781050"/>
            <a:ext cx="9144000" cy="60325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2268538" y="57150"/>
            <a:ext cx="4606925" cy="67452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graphicFrame>
        <p:nvGraphicFramePr>
          <p:cNvPr id="4" name="Zástupný symbol pro obsah 3"/>
          <p:cNvGraphicFramePr>
            <a:graphicFrameLocks noGrp="1"/>
          </p:cNvGraphicFramePr>
          <p:nvPr>
            <p:ph idx="1"/>
          </p:nvPr>
        </p:nvGraphicFramePr>
        <p:xfrm>
          <a:off x="685800" y="836613"/>
          <a:ext cx="7772400" cy="57658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cs-CZ" dirty="0"/>
                    </a:p>
                  </a:txBody>
                  <a:tcPr/>
                </a:tc>
                <a:tc>
                  <a:txBody>
                    <a:bodyPr/>
                    <a:lstStyle/>
                    <a:p>
                      <a:r>
                        <a:rPr lang="cs-CZ" dirty="0" smtClean="0"/>
                        <a:t>nástroje</a:t>
                      </a:r>
                      <a:endParaRPr lang="cs-CZ" dirty="0"/>
                    </a:p>
                  </a:txBody>
                  <a:tcPr/>
                </a:tc>
                <a:tc>
                  <a:txBody>
                    <a:bodyPr/>
                    <a:lstStyle/>
                    <a:p>
                      <a:r>
                        <a:rPr lang="cs-CZ" dirty="0" smtClean="0"/>
                        <a:t>společenství</a:t>
                      </a:r>
                      <a:endParaRPr lang="cs-CZ" dirty="0"/>
                    </a:p>
                  </a:txBody>
                  <a:tcPr/>
                </a:tc>
                <a:tc>
                  <a:txBody>
                    <a:bodyPr/>
                    <a:lstStyle/>
                    <a:p>
                      <a:r>
                        <a:rPr lang="cs-CZ" dirty="0" smtClean="0"/>
                        <a:t>vedení boje</a:t>
                      </a:r>
                      <a:endParaRPr lang="cs-CZ" dirty="0"/>
                    </a:p>
                  </a:txBody>
                  <a:tcPr/>
                </a:tc>
              </a:tr>
              <a:tr h="370840">
                <a:tc>
                  <a:txBody>
                    <a:bodyPr/>
                    <a:lstStyle/>
                    <a:p>
                      <a:r>
                        <a:rPr lang="cs-CZ" dirty="0" smtClean="0"/>
                        <a:t>Homo </a:t>
                      </a:r>
                      <a:r>
                        <a:rPr lang="cs-CZ" dirty="0" err="1" smtClean="0"/>
                        <a:t>habilis</a:t>
                      </a:r>
                      <a:endParaRPr lang="cs-CZ" dirty="0"/>
                    </a:p>
                  </a:txBody>
                  <a:tcPr/>
                </a:tc>
                <a:tc>
                  <a:txBody>
                    <a:bodyPr/>
                    <a:lstStyle/>
                    <a:p>
                      <a:r>
                        <a:rPr lang="cs-CZ" dirty="0" err="1" smtClean="0"/>
                        <a:t>Pěstný</a:t>
                      </a:r>
                      <a:r>
                        <a:rPr lang="cs-CZ" dirty="0" smtClean="0"/>
                        <a:t> klín (</a:t>
                      </a:r>
                      <a:r>
                        <a:rPr lang="cs-CZ" dirty="0" err="1" smtClean="0"/>
                        <a:t>olduvan</a:t>
                      </a:r>
                      <a:r>
                        <a:rPr lang="cs-CZ" dirty="0" smtClean="0"/>
                        <a:t>),</a:t>
                      </a:r>
                      <a:r>
                        <a:rPr lang="cs-CZ" baseline="0" dirty="0" smtClean="0"/>
                        <a:t> hole</a:t>
                      </a:r>
                      <a:endParaRPr lang="cs-CZ" dirty="0"/>
                    </a:p>
                  </a:txBody>
                  <a:tcPr/>
                </a:tc>
                <a:tc>
                  <a:txBody>
                    <a:bodyPr/>
                    <a:lstStyle/>
                    <a:p>
                      <a:r>
                        <a:rPr lang="cs-CZ" dirty="0" smtClean="0"/>
                        <a:t>Spolupracující skupina lovců - sběračů</a:t>
                      </a:r>
                      <a:endParaRPr lang="cs-CZ" dirty="0"/>
                    </a:p>
                  </a:txBody>
                  <a:tcPr/>
                </a:tc>
                <a:tc>
                  <a:txBody>
                    <a:bodyPr/>
                    <a:lstStyle/>
                    <a:p>
                      <a:r>
                        <a:rPr lang="cs-CZ" dirty="0" smtClean="0"/>
                        <a:t>Přepady a frontální útok</a:t>
                      </a:r>
                      <a:endParaRPr lang="cs-CZ" dirty="0"/>
                    </a:p>
                  </a:txBody>
                  <a:tcPr/>
                </a:tc>
              </a:tr>
              <a:tr h="370840">
                <a:tc>
                  <a:txBody>
                    <a:bodyPr/>
                    <a:lstStyle/>
                    <a:p>
                      <a:r>
                        <a:rPr lang="cs-CZ" dirty="0" smtClean="0"/>
                        <a:t>Homo </a:t>
                      </a:r>
                      <a:r>
                        <a:rPr lang="cs-CZ" dirty="0" err="1" smtClean="0"/>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Pěstný</a:t>
                      </a:r>
                      <a:r>
                        <a:rPr lang="cs-CZ" dirty="0" smtClean="0"/>
                        <a:t> klín (</a:t>
                      </a:r>
                      <a:r>
                        <a:rPr lang="cs-CZ" dirty="0" err="1" smtClean="0"/>
                        <a:t>acheuléen</a:t>
                      </a:r>
                      <a:r>
                        <a:rPr lang="cs-CZ" dirty="0" smtClean="0"/>
                        <a:t>),</a:t>
                      </a:r>
                      <a:r>
                        <a:rPr lang="cs-CZ" baseline="0" dirty="0" smtClean="0"/>
                        <a:t> hole, oštěp(?)</a:t>
                      </a:r>
                      <a:endParaRPr lang="cs-CZ" dirty="0" smtClean="0"/>
                    </a:p>
                    <a:p>
                      <a:endParaRPr lang="cs-CZ" dirty="0"/>
                    </a:p>
                  </a:txBody>
                  <a:tcPr/>
                </a:tc>
                <a:tc>
                  <a:txBody>
                    <a:bodyPr/>
                    <a:lstStyle/>
                    <a:p>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sapiens</a:t>
                      </a:r>
                      <a:endParaRPr lang="cs-CZ" dirty="0"/>
                    </a:p>
                  </a:txBody>
                  <a:tcPr/>
                </a:tc>
                <a:tc>
                  <a:txBody>
                    <a:bodyPr/>
                    <a:lstStyle/>
                    <a:p>
                      <a:r>
                        <a:rPr lang="cs-CZ" dirty="0" smtClean="0"/>
                        <a:t>Různé nástroje, hole, oštěpy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a:t>
                      </a:r>
                      <a:r>
                        <a:rPr lang="cs-CZ" dirty="0" err="1" smtClean="0"/>
                        <a:t>neanderthalensis</a:t>
                      </a:r>
                      <a:endParaRPr lang="cs-CZ" dirty="0"/>
                    </a:p>
                  </a:txBody>
                  <a:tcPr/>
                </a:tc>
                <a:tc>
                  <a:txBody>
                    <a:bodyPr/>
                    <a:lstStyle/>
                    <a:p>
                      <a:r>
                        <a:rPr lang="cs-CZ" dirty="0" err="1" smtClean="0"/>
                        <a:t>Pěstný</a:t>
                      </a:r>
                      <a:r>
                        <a:rPr lang="cs-CZ" dirty="0" smtClean="0"/>
                        <a:t> klín (</a:t>
                      </a:r>
                      <a:r>
                        <a:rPr lang="cs-CZ" dirty="0" err="1" smtClean="0"/>
                        <a:t>moustérien</a:t>
                      </a:r>
                      <a:r>
                        <a:rPr lang="cs-CZ" dirty="0" smtClean="0"/>
                        <a:t>), oštěp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nájezdy</a:t>
                      </a:r>
                    </a:p>
                  </a:txBody>
                  <a:tcPr/>
                </a:tc>
              </a:tr>
              <a:tr h="370840">
                <a:tc>
                  <a:txBody>
                    <a:bodyPr/>
                    <a:lstStyle/>
                    <a:p>
                      <a:r>
                        <a:rPr lang="cs-CZ" dirty="0" smtClean="0"/>
                        <a:t>Homo sapiens </a:t>
                      </a:r>
                      <a:r>
                        <a:rPr lang="cs-CZ" dirty="0" err="1" smtClean="0"/>
                        <a:t>sapiens</a:t>
                      </a:r>
                      <a:endParaRPr lang="cs-CZ" dirty="0"/>
                    </a:p>
                  </a:txBody>
                  <a:tcPr/>
                </a:tc>
                <a:tc>
                  <a:txBody>
                    <a:bodyPr/>
                    <a:lstStyle/>
                    <a:p>
                      <a:r>
                        <a:rPr lang="cs-CZ" dirty="0" smtClean="0"/>
                        <a:t>Různé zbraně úderové a vrhací (vrhač oštěpu), luk?</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frontální útok, nájezdy</a:t>
                      </a:r>
                    </a:p>
                    <a:p>
                      <a:endParaRPr lang="cs-CZ"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512763" y="20638"/>
            <a:ext cx="8091487" cy="6837362"/>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34925" y="0"/>
            <a:ext cx="9074150" cy="6821488"/>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600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1355725" y="6137275"/>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1258888"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1355725" y="6284913"/>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4662488"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452438" y="0"/>
            <a:ext cx="3759200" cy="6137275"/>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0" y="0"/>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4135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5508625" y="1557338"/>
            <a:ext cx="2447925" cy="460375"/>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385763" y="584200"/>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4572000" y="727075"/>
            <a:ext cx="4673600" cy="3416300"/>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212725" y="0"/>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5292725"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2700338" y="6308725"/>
            <a:ext cx="3959225" cy="461963"/>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88" y="765175"/>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1584325" y="6237288"/>
            <a:ext cx="5883275" cy="457200"/>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971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4572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609600" y="6211888"/>
            <a:ext cx="7848600" cy="457200"/>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Efektivní dosah zbraní</a:t>
            </a:r>
          </a:p>
        </p:txBody>
      </p:sp>
      <p:sp>
        <p:nvSpPr>
          <p:cNvPr id="17411" name="Zástupný symbol pro obsah 2"/>
          <p:cNvSpPr>
            <a:spLocks noGrp="1"/>
          </p:cNvSpPr>
          <p:nvPr>
            <p:ph idx="1"/>
          </p:nvPr>
        </p:nvSpPr>
        <p:spPr/>
        <p:txBody>
          <a:bodyPr/>
          <a:lstStyle/>
          <a:p>
            <a:r>
              <a:rPr lang="cs-CZ" smtClean="0"/>
              <a:t>2 m 	kopí</a:t>
            </a:r>
          </a:p>
          <a:p>
            <a:r>
              <a:rPr lang="cs-CZ" smtClean="0"/>
              <a:t>25 m	oštěp</a:t>
            </a:r>
          </a:p>
          <a:p>
            <a:r>
              <a:rPr lang="cs-CZ" smtClean="0"/>
              <a:t>100 m	oštěp s vrhačem (atlatl)</a:t>
            </a:r>
          </a:p>
          <a:p>
            <a:r>
              <a:rPr lang="cs-CZ" smtClean="0"/>
              <a:t>120 m	luk</a:t>
            </a:r>
          </a:p>
          <a:p>
            <a:r>
              <a:rPr lang="cs-CZ" smtClean="0"/>
              <a:t>200 m	kompozitní luk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smtClean="0"/>
              <a:t>Pankration</a:t>
            </a:r>
            <a:endParaRPr lang="sk-SK" smtClean="0"/>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0" y="1960563"/>
            <a:ext cx="9220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0338" y="0"/>
            <a:ext cx="8804275" cy="68580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smtClean="0"/>
              <a:t>Pankration</a:t>
            </a:r>
            <a:endParaRPr lang="sk-SK" smtClean="0"/>
          </a:p>
        </p:txBody>
      </p:sp>
      <p:sp>
        <p:nvSpPr>
          <p:cNvPr id="152579" name="Rectangle 3"/>
          <p:cNvSpPr>
            <a:spLocks noGrp="1" noChangeArrowheads="1"/>
          </p:cNvSpPr>
          <p:nvPr>
            <p:ph type="body" idx="1"/>
          </p:nvPr>
        </p:nvSpPr>
        <p:spPr/>
        <p:txBody>
          <a:bodyPr/>
          <a:lstStyle/>
          <a:p>
            <a:pPr eaLnBrk="1" hangingPunct="1"/>
            <a:r>
              <a:rPr lang="cs-CZ" smtClean="0"/>
              <a:t>Kato pankration – s pokračováním v boji na zemi</a:t>
            </a:r>
          </a:p>
          <a:p>
            <a:pPr eaLnBrk="1" hangingPunct="1"/>
            <a:r>
              <a:rPr lang="cs-CZ" smtClean="0"/>
              <a:t>Ano pankration – pouze v postoji</a:t>
            </a:r>
          </a:p>
          <a:p>
            <a:pPr eaLnBrk="1" hangingPunct="1"/>
            <a:endParaRPr lang="cs-CZ" smtClean="0"/>
          </a:p>
          <a:p>
            <a:pPr eaLnBrk="1" hangingPunct="1"/>
            <a:r>
              <a:rPr lang="cs-CZ" smtClean="0"/>
              <a:t>Místo, délka střetnutí, úprava atlétů, technika</a:t>
            </a:r>
          </a:p>
          <a:p>
            <a:pPr eaLnBrk="1" hangingPunct="1"/>
            <a:endParaRPr lang="sk-SK"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1403350" y="0"/>
            <a:ext cx="6397625" cy="6792913"/>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0" y="765175"/>
            <a:ext cx="9144000" cy="5637213"/>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0"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5318125" y="741363"/>
            <a:ext cx="2773363" cy="3048000"/>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46050" y="0"/>
            <a:ext cx="8890000" cy="6858000"/>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576263" y="-26988"/>
            <a:ext cx="7812087" cy="6823076"/>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2124075"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1908175" y="6308725"/>
            <a:ext cx="4967288" cy="461963"/>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2016125" y="0"/>
            <a:ext cx="4932363"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smtClean="0"/>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539750" y="44450"/>
            <a:ext cx="7632700" cy="5891213"/>
          </a:xfrm>
        </p:spPr>
      </p:pic>
      <p:sp>
        <p:nvSpPr>
          <p:cNvPr id="18436" name="TextovéPole 4"/>
          <p:cNvSpPr txBox="1">
            <a:spLocks noChangeArrowheads="1"/>
          </p:cNvSpPr>
          <p:nvPr/>
        </p:nvSpPr>
        <p:spPr bwMode="auto">
          <a:xfrm>
            <a:off x="684213" y="5876925"/>
            <a:ext cx="8064500" cy="831850"/>
          </a:xfrm>
          <a:prstGeom prst="rect">
            <a:avLst/>
          </a:prstGeom>
          <a:noFill/>
          <a:ln w="9525">
            <a:noFill/>
            <a:miter lim="800000"/>
            <a:headEnd/>
            <a:tailEnd/>
          </a:ln>
        </p:spPr>
        <p:txBody>
          <a:bodyPr>
            <a:spAutoFit/>
          </a:bodyPr>
          <a:lstStyle/>
          <a:p>
            <a:r>
              <a:rPr lang="cs-CZ"/>
              <a:t>Fotografie z francouzského jeskyňného komplexu v Lascaux</a:t>
            </a:r>
          </a:p>
          <a:p>
            <a:r>
              <a:rPr lang="cs-CZ">
                <a:hlinkClick r:id="rId3"/>
              </a:rPr>
              <a:t>http://www.lascaux.culture.fr/#/fr/02_00.xml</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5003800" y="44450"/>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457200" y="44450"/>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468313" y="4221163"/>
            <a:ext cx="8424862" cy="2308225"/>
          </a:xfrm>
          <a:prstGeom prst="rect">
            <a:avLst/>
          </a:prstGeom>
          <a:noFill/>
          <a:ln w="9525">
            <a:noFill/>
            <a:miter lim="800000"/>
            <a:headEnd/>
            <a:tailEnd/>
          </a:ln>
        </p:spPr>
        <p:txBody>
          <a:bodyPr>
            <a:spAutoFit/>
          </a:bodyPr>
          <a:lstStyle/>
          <a:p>
            <a:r>
              <a:rPr lang="en-US" sz="1800" i="1"/>
              <a:t>Pausanias saw the statue of </a:t>
            </a:r>
            <a:r>
              <a:rPr lang="en-US" sz="1800" i="1">
                <a:hlinkClick r:id="rId4"/>
              </a:rPr>
              <a:t>Polydamas</a:t>
            </a:r>
            <a:r>
              <a:rPr lang="en-US" sz="1800"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sz="18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12725" y="268288"/>
            <a:ext cx="8474075" cy="3600450"/>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r>
              <a:rPr lang="en-US">
                <a:solidFill>
                  <a:srgbClr val="4E2F2F"/>
                </a:solidFill>
                <a:latin typeface="Arial" charset="0"/>
              </a:rPr>
              <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Novo</a:t>
            </a:r>
            <a:r>
              <a:rPr lang="cs-CZ" smtClean="0"/>
              <a:t>dobé olympijské hry</a:t>
            </a:r>
            <a:endParaRPr lang="sk-SK" smtClean="0"/>
          </a:p>
        </p:txBody>
      </p:sp>
      <p:sp>
        <p:nvSpPr>
          <p:cNvPr id="162819" name="Rectangle 3"/>
          <p:cNvSpPr>
            <a:spLocks noGrp="1" noChangeArrowheads="1"/>
          </p:cNvSpPr>
          <p:nvPr>
            <p:ph type="body" idx="1"/>
          </p:nvPr>
        </p:nvSpPr>
        <p:spPr/>
        <p:txBody>
          <a:bodyPr/>
          <a:lstStyle/>
          <a:p>
            <a:pPr eaLnBrk="1" hangingPunct="1">
              <a:lnSpc>
                <a:spcPct val="90000"/>
              </a:lnSpc>
            </a:pPr>
            <a:r>
              <a:rPr lang="cs-CZ" dirty="0" smtClean="0"/>
              <a:t>1894 – založení Mezinárodního olympijského výboru (P. de Coubertin)</a:t>
            </a:r>
          </a:p>
          <a:p>
            <a:pPr eaLnBrk="1" hangingPunct="1">
              <a:lnSpc>
                <a:spcPct val="90000"/>
              </a:lnSpc>
            </a:pPr>
            <a:r>
              <a:rPr lang="cs-CZ" dirty="0" smtClean="0"/>
              <a:t>Evoluce MOV</a:t>
            </a:r>
          </a:p>
          <a:p>
            <a:pPr eaLnBrk="1" hangingPunct="1">
              <a:lnSpc>
                <a:spcPct val="90000"/>
              </a:lnSpc>
            </a:pPr>
            <a:endParaRPr lang="cs-CZ" dirty="0" smtClean="0"/>
          </a:p>
          <a:p>
            <a:pPr eaLnBrk="1" hangingPunct="1">
              <a:lnSpc>
                <a:spcPct val="90000"/>
              </a:lnSpc>
            </a:pPr>
            <a:r>
              <a:rPr lang="cs-CZ" dirty="0" smtClean="0">
                <a:hlinkClick r:id="rId2"/>
              </a:rPr>
              <a:t>Zdroje</a:t>
            </a:r>
            <a:r>
              <a:rPr lang="cs-CZ" dirty="0" smtClean="0"/>
              <a:t> k </a:t>
            </a:r>
            <a:r>
              <a:rPr lang="cs-CZ" dirty="0" err="1" smtClean="0"/>
              <a:t>olympismu</a:t>
            </a:r>
            <a:endParaRPr lang="cs-CZ" dirty="0" smtClean="0"/>
          </a:p>
          <a:p>
            <a:pPr lvl="1" eaLnBrk="1" hangingPunct="1">
              <a:lnSpc>
                <a:spcPct val="90000"/>
              </a:lnSpc>
            </a:pPr>
            <a:r>
              <a:rPr lang="cs-CZ" dirty="0" smtClean="0"/>
              <a:t>Víc než 17.000 publikací</a:t>
            </a:r>
          </a:p>
          <a:p>
            <a:pPr lvl="1" eaLnBrk="1" hangingPunct="1">
              <a:lnSpc>
                <a:spcPct val="90000"/>
              </a:lnSpc>
            </a:pPr>
            <a:r>
              <a:rPr lang="cs-CZ" dirty="0" smtClean="0"/>
              <a:t>Víc než 100.000 webových prezentací</a:t>
            </a:r>
          </a:p>
          <a:p>
            <a:pPr lvl="1" eaLnBrk="1" hangingPunct="1">
              <a:lnSpc>
                <a:spcPct val="90000"/>
              </a:lnSpc>
            </a:pPr>
            <a:r>
              <a:rPr lang="cs-CZ" dirty="0" smtClean="0"/>
              <a:t>Víc než 100 celovečerních </a:t>
            </a:r>
            <a:r>
              <a:rPr lang="cs-CZ" dirty="0" err="1" smtClean="0"/>
              <a:t>dokumetů</a:t>
            </a:r>
            <a:endParaRPr lang="cs-CZ" dirty="0" smtClean="0"/>
          </a:p>
          <a:p>
            <a:pPr eaLnBrk="1" hangingPunct="1">
              <a:lnSpc>
                <a:spcPct val="90000"/>
              </a:lnSpc>
            </a:pPr>
            <a:endParaRPr lang="sk-SK"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cs-CZ" smtClean="0"/>
              <a:t>Základní pojmy</a:t>
            </a:r>
            <a:endParaRPr lang="sk-SK" smtClean="0"/>
          </a:p>
        </p:txBody>
      </p:sp>
      <p:sp>
        <p:nvSpPr>
          <p:cNvPr id="163843" name="Rectangle 3"/>
          <p:cNvSpPr>
            <a:spLocks noGrp="1" noChangeArrowheads="1"/>
          </p:cNvSpPr>
          <p:nvPr>
            <p:ph type="body" idx="1"/>
          </p:nvPr>
        </p:nvSpPr>
        <p:spPr/>
        <p:txBody>
          <a:bodyPr/>
          <a:lstStyle/>
          <a:p>
            <a:pPr eaLnBrk="1" hangingPunct="1"/>
            <a:r>
              <a:rPr lang="cs-CZ" smtClean="0"/>
              <a:t>Olympijské hry</a:t>
            </a:r>
          </a:p>
          <a:p>
            <a:pPr eaLnBrk="1" hangingPunct="1"/>
            <a:r>
              <a:rPr lang="cs-CZ" smtClean="0"/>
              <a:t>Olympiáda</a:t>
            </a:r>
          </a:p>
          <a:p>
            <a:pPr eaLnBrk="1" hangingPunct="1"/>
            <a:r>
              <a:rPr lang="cs-CZ" smtClean="0"/>
              <a:t>Olympismus</a:t>
            </a:r>
          </a:p>
          <a:p>
            <a:pPr eaLnBrk="1" hangingPunct="1"/>
            <a:endParaRPr lang="cs-CZ" smtClean="0"/>
          </a:p>
          <a:p>
            <a:pPr eaLnBrk="1" hangingPunct="1"/>
            <a:r>
              <a:rPr lang="cs-CZ" smtClean="0"/>
              <a:t>Rozdíl mezi antikou a součaností</a:t>
            </a:r>
            <a:endParaRPr lang="sk-SK"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cs-CZ" smtClean="0"/>
              <a:t>Exkluze a inkluze</a:t>
            </a:r>
            <a:endParaRPr lang="sk-SK" smtClean="0"/>
          </a:p>
        </p:txBody>
      </p:sp>
      <p:sp>
        <p:nvSpPr>
          <p:cNvPr id="164867" name="Rectangle 3"/>
          <p:cNvSpPr>
            <a:spLocks noGrp="1" noChangeArrowheads="1"/>
          </p:cNvSpPr>
          <p:nvPr>
            <p:ph type="body" idx="1"/>
          </p:nvPr>
        </p:nvSpPr>
        <p:spPr/>
        <p:txBody>
          <a:bodyPr/>
          <a:lstStyle/>
          <a:p>
            <a:pPr eaLnBrk="1" hangingPunct="1">
              <a:lnSpc>
                <a:spcPct val="90000"/>
              </a:lnSpc>
            </a:pPr>
            <a:r>
              <a:rPr lang="cs-CZ" sz="2800" dirty="0" err="1" smtClean="0"/>
              <a:t>Amaterismus</a:t>
            </a:r>
            <a:r>
              <a:rPr lang="cs-CZ" sz="2800" dirty="0" smtClean="0"/>
              <a:t> a </a:t>
            </a:r>
            <a:r>
              <a:rPr lang="cs-CZ" sz="2800" dirty="0" err="1" smtClean="0"/>
              <a:t>pseudoamaterismus</a:t>
            </a:r>
            <a:endParaRPr lang="cs-CZ" sz="2800" dirty="0" smtClean="0"/>
          </a:p>
          <a:p>
            <a:pPr lvl="1" eaLnBrk="1" hangingPunct="1">
              <a:lnSpc>
                <a:spcPct val="90000"/>
              </a:lnSpc>
            </a:pPr>
            <a:r>
              <a:rPr lang="cs-CZ" sz="2400" dirty="0" err="1" smtClean="0"/>
              <a:t>Amaterismus</a:t>
            </a:r>
            <a:r>
              <a:rPr lang="cs-CZ" sz="2400" dirty="0" smtClean="0"/>
              <a:t> na starořeckých hrách</a:t>
            </a:r>
          </a:p>
          <a:p>
            <a:pPr lvl="1" eaLnBrk="1" hangingPunct="1">
              <a:lnSpc>
                <a:spcPct val="90000"/>
              </a:lnSpc>
            </a:pPr>
            <a:r>
              <a:rPr lang="cs-CZ" sz="2400" dirty="0" smtClean="0"/>
              <a:t>Jak se pozná profesionál?</a:t>
            </a:r>
          </a:p>
          <a:p>
            <a:pPr eaLnBrk="1" hangingPunct="1">
              <a:lnSpc>
                <a:spcPct val="90000"/>
              </a:lnSpc>
            </a:pPr>
            <a:r>
              <a:rPr lang="cs-CZ" sz="2800" dirty="0" smtClean="0"/>
              <a:t>Není důležité vyhrát, ale zúčastnit se?</a:t>
            </a:r>
          </a:p>
          <a:p>
            <a:pPr lvl="1" eaLnBrk="1" hangingPunct="1">
              <a:lnSpc>
                <a:spcPct val="90000"/>
              </a:lnSpc>
            </a:pPr>
            <a:r>
              <a:rPr lang="cs-CZ" sz="2400" dirty="0" smtClean="0"/>
              <a:t>Antická rovnice hrdina = první z X co dosáhl Y</a:t>
            </a:r>
          </a:p>
          <a:p>
            <a:pPr lvl="1" eaLnBrk="1" hangingPunct="1">
              <a:lnSpc>
                <a:spcPct val="90000"/>
              </a:lnSpc>
            </a:pPr>
            <a:r>
              <a:rPr lang="cs-CZ" sz="2400" dirty="0" err="1" smtClean="0"/>
              <a:t>Coubertinovo</a:t>
            </a:r>
            <a:r>
              <a:rPr lang="cs-CZ" sz="2400" dirty="0" smtClean="0"/>
              <a:t> pojetí elitářství a meritokracie</a:t>
            </a:r>
          </a:p>
          <a:p>
            <a:pPr eaLnBrk="1" hangingPunct="1">
              <a:lnSpc>
                <a:spcPct val="90000"/>
              </a:lnSpc>
            </a:pPr>
            <a:r>
              <a:rPr lang="cs-CZ" sz="2800" dirty="0" smtClean="0"/>
              <a:t>Ženy na OH</a:t>
            </a:r>
          </a:p>
          <a:p>
            <a:pPr lvl="1" eaLnBrk="1" hangingPunct="1">
              <a:lnSpc>
                <a:spcPct val="90000"/>
              </a:lnSpc>
            </a:pPr>
            <a:r>
              <a:rPr lang="cs-CZ" sz="2400" dirty="0" err="1" smtClean="0"/>
              <a:t>Coubertinův</a:t>
            </a:r>
            <a:r>
              <a:rPr lang="cs-CZ" sz="2400" dirty="0" smtClean="0"/>
              <a:t> odkaz</a:t>
            </a:r>
          </a:p>
          <a:p>
            <a:pPr eaLnBrk="1" hangingPunct="1">
              <a:lnSpc>
                <a:spcPct val="90000"/>
              </a:lnSpc>
            </a:pPr>
            <a:r>
              <a:rPr lang="cs-CZ" sz="2800" dirty="0" err="1" smtClean="0"/>
              <a:t>Paralympické</a:t>
            </a:r>
            <a:r>
              <a:rPr lang="cs-CZ" sz="2800" dirty="0" smtClean="0"/>
              <a:t> hry</a:t>
            </a:r>
            <a:endParaRPr lang="sk-SK" sz="28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5891" name="Rectangle 3"/>
          <p:cNvSpPr>
            <a:spLocks noGrp="1" noChangeArrowheads="1"/>
          </p:cNvSpPr>
          <p:nvPr>
            <p:ph type="body" idx="1"/>
          </p:nvPr>
        </p:nvSpPr>
        <p:spPr/>
        <p:txBody>
          <a:bodyPr/>
          <a:lstStyle/>
          <a:p>
            <a:pPr eaLnBrk="1" hangingPunct="1">
              <a:lnSpc>
                <a:spcPct val="90000"/>
              </a:lnSpc>
            </a:pPr>
            <a:r>
              <a:rPr lang="cs-CZ" sz="2800" smtClean="0"/>
              <a:t>1604 – 1857 Cotswoldské „Olympick Games“ (R. Dover) – obnovené 1952</a:t>
            </a:r>
          </a:p>
          <a:p>
            <a:pPr eaLnBrk="1" hangingPunct="1">
              <a:lnSpc>
                <a:spcPct val="90000"/>
              </a:lnSpc>
            </a:pPr>
            <a:r>
              <a:rPr lang="cs-CZ" sz="2800" smtClean="0"/>
              <a:t>1839 – Švédsko</a:t>
            </a:r>
          </a:p>
          <a:p>
            <a:pPr eaLnBrk="1" hangingPunct="1">
              <a:lnSpc>
                <a:spcPct val="90000"/>
              </a:lnSpc>
            </a:pPr>
            <a:r>
              <a:rPr lang="cs-CZ" sz="2800" smtClean="0"/>
              <a:t>1844 – Montreal</a:t>
            </a:r>
          </a:p>
          <a:p>
            <a:pPr eaLnBrk="1" hangingPunct="1">
              <a:lnSpc>
                <a:spcPct val="90000"/>
              </a:lnSpc>
            </a:pPr>
            <a:r>
              <a:rPr lang="cs-CZ" sz="2800" smtClean="0"/>
              <a:t>1849 – W. P. Brooks – „Olympian Games“, Shrospire</a:t>
            </a:r>
          </a:p>
          <a:p>
            <a:pPr eaLnBrk="1" hangingPunct="1">
              <a:lnSpc>
                <a:spcPct val="90000"/>
              </a:lnSpc>
            </a:pPr>
            <a:r>
              <a:rPr lang="cs-CZ" sz="2800" smtClean="0"/>
              <a:t>1853 – NY, Franconiho hipodrom: „množství těch nejatraktivnějších her starověkého Řecka a Říma“</a:t>
            </a:r>
            <a:endParaRPr lang="sk-SK" sz="28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6915" name="Rectangle 3"/>
          <p:cNvSpPr>
            <a:spLocks noGrp="1" noChangeArrowheads="1"/>
          </p:cNvSpPr>
          <p:nvPr>
            <p:ph type="body" idx="1"/>
          </p:nvPr>
        </p:nvSpPr>
        <p:spPr/>
        <p:txBody>
          <a:bodyPr/>
          <a:lstStyle/>
          <a:p>
            <a:pPr eaLnBrk="1" hangingPunct="1"/>
            <a:r>
              <a:rPr lang="cs-CZ" smtClean="0"/>
              <a:t>1859 – Atény (E. Zappas)</a:t>
            </a:r>
          </a:p>
          <a:p>
            <a:pPr eaLnBrk="1" hangingPunct="1"/>
            <a:r>
              <a:rPr lang="cs-CZ" smtClean="0"/>
              <a:t>1862 – Liverpool, první Olympijský festival liverpoolského atletického klubu</a:t>
            </a:r>
          </a:p>
          <a:p>
            <a:pPr eaLnBrk="1" hangingPunct="1"/>
            <a:r>
              <a:rPr lang="cs-CZ" smtClean="0"/>
              <a:t>1866 – první Olympijský festival Atletické společnosti Velké Británie</a:t>
            </a:r>
          </a:p>
          <a:p>
            <a:pPr eaLnBrk="1" hangingPunct="1"/>
            <a:r>
              <a:rPr lang="cs-CZ" smtClean="0"/>
              <a:t>1866 – první národní olympijské hry v Londýně</a:t>
            </a:r>
            <a:endParaRPr lang="sk-SK"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7939" name="Rectangle 3"/>
          <p:cNvSpPr>
            <a:spLocks noGrp="1" noChangeArrowheads="1"/>
          </p:cNvSpPr>
          <p:nvPr>
            <p:ph type="body" idx="1"/>
          </p:nvPr>
        </p:nvSpPr>
        <p:spPr/>
        <p:txBody>
          <a:bodyPr/>
          <a:lstStyle/>
          <a:p>
            <a:pPr eaLnBrk="1" hangingPunct="1"/>
            <a:r>
              <a:rPr lang="cs-CZ" smtClean="0"/>
              <a:t>1870 – Atény (E. Zappas)</a:t>
            </a:r>
          </a:p>
          <a:p>
            <a:pPr eaLnBrk="1" hangingPunct="1"/>
            <a:r>
              <a:rPr lang="cs-CZ" smtClean="0"/>
              <a:t>1875 – Atény (E. Zappas)</a:t>
            </a:r>
          </a:p>
          <a:p>
            <a:pPr eaLnBrk="1" hangingPunct="1"/>
            <a:r>
              <a:rPr lang="cs-CZ" smtClean="0"/>
              <a:t>1888/89 – Atény (E. Zappas)</a:t>
            </a:r>
          </a:p>
          <a:p>
            <a:pPr eaLnBrk="1" hangingPunct="1"/>
            <a:r>
              <a:rPr lang="cs-CZ" smtClean="0"/>
              <a:t>1892 – myšlenka Anglo – saské olympiády (J. A. Cooper)</a:t>
            </a:r>
          </a:p>
          <a:p>
            <a:pPr eaLnBrk="1" hangingPunct="1"/>
            <a:r>
              <a:rPr lang="cs-CZ" smtClean="0"/>
              <a:t>1894 – Atény, 1. Hry MOV (D. Vikelas)</a:t>
            </a:r>
            <a:endParaRPr lang="sk-SK"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pPr eaLnBrk="1" hangingPunct="1"/>
            <a:r>
              <a:rPr lang="cs-CZ" smtClean="0"/>
              <a:t>Paralympijské hry</a:t>
            </a:r>
            <a:endParaRPr lang="sk-SK" smtClean="0"/>
          </a:p>
        </p:txBody>
      </p:sp>
      <p:graphicFrame>
        <p:nvGraphicFramePr>
          <p:cNvPr id="636992" name="Group 64"/>
          <p:cNvGraphicFramePr>
            <a:graphicFrameLocks noGrp="1"/>
          </p:cNvGraphicFramePr>
          <p:nvPr/>
        </p:nvGraphicFramePr>
        <p:xfrm>
          <a:off x="1219200" y="1676400"/>
          <a:ext cx="6096000" cy="5029200"/>
        </p:xfrm>
        <a:graphic>
          <a:graphicData uri="http://schemas.openxmlformats.org/drawingml/2006/table">
            <a:tbl>
              <a:tblPr/>
              <a:tblGrid>
                <a:gridCol w="2032000"/>
                <a:gridCol w="2032000"/>
                <a:gridCol w="2032000"/>
              </a:tblGrid>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1960 Řím</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1964 Tokio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390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1968 Tel Aviv</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29</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750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1972 Heidelberg</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44</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1976 Toronto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1600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1980 Arnhem</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2500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1984 Stoke Mandeville a NY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4080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1988 Soul</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61</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3053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1992 Barcelona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82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3020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1996 Atlanta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3195</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2000 Sydney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3843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2004 Atény</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141</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4000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2008 Peking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148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4200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Soc</a:t>
            </a:r>
            <a:r>
              <a:rPr lang="cs-CZ" smtClean="0"/>
              <a:t>iální aspekty úpolových sportů na OH</a:t>
            </a:r>
            <a:endParaRPr lang="sk-SK" smtClean="0"/>
          </a:p>
        </p:txBody>
      </p:sp>
      <p:sp>
        <p:nvSpPr>
          <p:cNvPr id="169987" name="Rectangle 3"/>
          <p:cNvSpPr>
            <a:spLocks noGrp="1" noChangeArrowheads="1"/>
          </p:cNvSpPr>
          <p:nvPr>
            <p:ph type="body" idx="1"/>
          </p:nvPr>
        </p:nvSpPr>
        <p:spPr/>
        <p:txBody>
          <a:bodyPr/>
          <a:lstStyle/>
          <a:p>
            <a:pPr eaLnBrk="1" hangingPunct="1"/>
            <a:r>
              <a:rPr lang="cs-CZ" smtClean="0"/>
              <a:t>Násilí</a:t>
            </a:r>
          </a:p>
          <a:p>
            <a:pPr eaLnBrk="1" hangingPunct="1"/>
            <a:r>
              <a:rPr lang="cs-CZ" smtClean="0"/>
              <a:t>Agresivita</a:t>
            </a:r>
          </a:p>
          <a:p>
            <a:pPr eaLnBrk="1" hangingPunct="1"/>
            <a:r>
              <a:rPr lang="cs-CZ" smtClean="0"/>
              <a:t>Zdravotní aspekty vrcholového úpolového sportu</a:t>
            </a:r>
          </a:p>
          <a:p>
            <a:pPr eaLnBrk="1" hangingPunct="1"/>
            <a:r>
              <a:rPr lang="cs-CZ" smtClean="0"/>
              <a:t>Ženy v úpolových sportech</a:t>
            </a:r>
            <a:endParaRPr lang="sk-SK"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Iniciační obřady</a:t>
            </a:r>
          </a:p>
        </p:txBody>
      </p:sp>
      <p:sp>
        <p:nvSpPr>
          <p:cNvPr id="19459" name="Zástupný symbol pro obsah 2"/>
          <p:cNvSpPr>
            <a:spLocks noGrp="1"/>
          </p:cNvSpPr>
          <p:nvPr>
            <p:ph idx="1"/>
          </p:nvPr>
        </p:nvSpPr>
        <p:spPr/>
        <p:txBody>
          <a:bodyPr/>
          <a:lstStyle/>
          <a:p>
            <a:r>
              <a:rPr lang="cs-CZ" smtClean="0">
                <a:hlinkClick r:id="rId2"/>
              </a:rPr>
              <a:t>Benin</a:t>
            </a:r>
            <a:endParaRPr lang="cs-CZ" smtClean="0"/>
          </a:p>
          <a:p>
            <a:r>
              <a:rPr lang="cs-CZ" smtClean="0">
                <a:hlinkClick r:id="rId3"/>
              </a:rPr>
              <a:t>Afrika</a:t>
            </a:r>
            <a:endParaRPr lang="cs-CZ" smtClean="0"/>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3708400" y="2065338"/>
            <a:ext cx="543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cs-CZ" smtClean="0"/>
              <a:t>Budoucnost úpolových sportů na OH</a:t>
            </a:r>
            <a:endParaRPr lang="sk-SK" smtClean="0"/>
          </a:p>
        </p:txBody>
      </p:sp>
      <p:sp>
        <p:nvSpPr>
          <p:cNvPr id="171011" name="Rectangle 3"/>
          <p:cNvSpPr>
            <a:spLocks noGrp="1" noChangeArrowheads="1"/>
          </p:cNvSpPr>
          <p:nvPr>
            <p:ph type="body" idx="1"/>
          </p:nvPr>
        </p:nvSpPr>
        <p:spPr/>
        <p:txBody>
          <a:bodyPr/>
          <a:lstStyle/>
          <a:p>
            <a:pPr eaLnBrk="1" hangingPunct="1">
              <a:lnSpc>
                <a:spcPct val="90000"/>
              </a:lnSpc>
            </a:pPr>
            <a:r>
              <a:rPr lang="cs-CZ" smtClean="0"/>
              <a:t>Tradice vs nové trendy</a:t>
            </a:r>
          </a:p>
          <a:p>
            <a:pPr eaLnBrk="1" hangingPunct="1">
              <a:lnSpc>
                <a:spcPct val="90000"/>
              </a:lnSpc>
            </a:pPr>
            <a:r>
              <a:rPr lang="cs-CZ" smtClean="0"/>
              <a:t>Rovnováha</a:t>
            </a:r>
          </a:p>
          <a:p>
            <a:pPr lvl="1" eaLnBrk="1" hangingPunct="1">
              <a:lnSpc>
                <a:spcPct val="90000"/>
              </a:lnSpc>
            </a:pPr>
            <a:r>
              <a:rPr lang="cs-CZ" smtClean="0"/>
              <a:t>typy soutěží</a:t>
            </a:r>
          </a:p>
          <a:p>
            <a:pPr lvl="1" eaLnBrk="1" hangingPunct="1">
              <a:lnSpc>
                <a:spcPct val="90000"/>
              </a:lnSpc>
            </a:pPr>
            <a:r>
              <a:rPr lang="cs-CZ" smtClean="0"/>
              <a:t>ženské vs mužské disciplíny</a:t>
            </a:r>
          </a:p>
          <a:p>
            <a:pPr lvl="1" eaLnBrk="1" hangingPunct="1">
              <a:lnSpc>
                <a:spcPct val="90000"/>
              </a:lnSpc>
            </a:pPr>
            <a:r>
              <a:rPr lang="cs-CZ" smtClean="0"/>
              <a:t>kulturně – geografické rozložení</a:t>
            </a:r>
          </a:p>
          <a:p>
            <a:pPr lvl="1" eaLnBrk="1" hangingPunct="1">
              <a:lnSpc>
                <a:spcPct val="90000"/>
              </a:lnSpc>
            </a:pPr>
            <a:r>
              <a:rPr lang="cs-CZ" smtClean="0"/>
              <a:t>Společenská poptávka (sportovci/veřejnost/média)</a:t>
            </a:r>
          </a:p>
          <a:p>
            <a:pPr eaLnBrk="1" hangingPunct="1">
              <a:lnSpc>
                <a:spcPct val="90000"/>
              </a:lnSpc>
            </a:pPr>
            <a:r>
              <a:rPr lang="cs-CZ" smtClean="0"/>
              <a:t>Otázky komerce</a:t>
            </a:r>
          </a:p>
          <a:p>
            <a:pPr eaLnBrk="1" hangingPunct="1">
              <a:lnSpc>
                <a:spcPct val="90000"/>
              </a:lnSpc>
            </a:pPr>
            <a:endParaRPr lang="sk-SK"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smtClean="0"/>
              <a:t>Války</a:t>
            </a:r>
          </a:p>
        </p:txBody>
      </p:sp>
      <p:sp>
        <p:nvSpPr>
          <p:cNvPr id="20483" name="Zástupný symbol pro obsah 2"/>
          <p:cNvSpPr>
            <a:spLocks noGrp="1"/>
          </p:cNvSpPr>
          <p:nvPr>
            <p:ph idx="1"/>
          </p:nvPr>
        </p:nvSpPr>
        <p:spPr/>
        <p:txBody>
          <a:bodyPr/>
          <a:lstStyle/>
          <a:p>
            <a:r>
              <a:rPr lang="cs-CZ" smtClean="0"/>
              <a:t>Sekulární</a:t>
            </a:r>
          </a:p>
          <a:p>
            <a:r>
              <a:rPr lang="cs-CZ" smtClean="0"/>
              <a:t>Rituální</a:t>
            </a:r>
          </a:p>
          <a:p>
            <a:endParaRPr lang="cs-CZ" smtClean="0"/>
          </a:p>
          <a:p>
            <a:r>
              <a:rPr lang="cs-CZ" smtClean="0"/>
              <a:t>Příklady: </a:t>
            </a:r>
          </a:p>
          <a:p>
            <a:r>
              <a:rPr lang="cs-CZ" smtClean="0"/>
              <a:t>Amazonie, kmen Yanomami (</a:t>
            </a:r>
            <a:r>
              <a:rPr lang="cs-CZ" smtClean="0">
                <a:hlinkClick r:id="rId2"/>
              </a:rPr>
              <a:t>video</a:t>
            </a:r>
            <a:r>
              <a:rPr lang="cs-CZ" smtClean="0"/>
              <a:t>, </a:t>
            </a:r>
            <a:r>
              <a:rPr lang="cs-CZ" smtClean="0">
                <a:hlinkClick r:id="rId3"/>
              </a:rPr>
              <a:t>pdf</a:t>
            </a:r>
            <a:r>
              <a:rPr lang="cs-CZ" smtClean="0"/>
              <a:t>)</a:t>
            </a:r>
          </a:p>
          <a:p>
            <a:r>
              <a:rPr lang="cs-CZ" smtClean="0"/>
              <a:t>Namíbie/Botswana, kmen !Kung (</a:t>
            </a:r>
            <a:r>
              <a:rPr lang="cs-CZ" smtClean="0">
                <a:hlinkClick r:id="rId4"/>
              </a:rPr>
              <a:t>pdf</a:t>
            </a:r>
            <a:r>
              <a:rPr lang="cs-CZ" smtClean="0"/>
              <a:t>)</a:t>
            </a:r>
          </a:p>
          <a:p>
            <a:pPr lvl="1"/>
            <a:r>
              <a:rPr lang="cs-CZ" smtClean="0"/>
              <a:t>„války“ jsou pozorovány i u některých primátů (</a:t>
            </a:r>
            <a:r>
              <a:rPr lang="cs-CZ" smtClean="0">
                <a:hlinkClick r:id="rId5"/>
              </a:rPr>
              <a:t>video</a:t>
            </a:r>
            <a:r>
              <a:rPr lang="cs-CZ" smtClean="0"/>
              <a:t>)</a:t>
            </a:r>
          </a:p>
        </p:txBody>
      </p:sp>
      <p:pic>
        <p:nvPicPr>
          <p:cNvPr id="20484" name="Picture 2" descr="http://farm2.static.flickr.com/1117/887201117_19cc99f489.jpg"/>
          <p:cNvPicPr>
            <a:picLocks noChangeAspect="1" noChangeArrowheads="1"/>
          </p:cNvPicPr>
          <p:nvPr/>
        </p:nvPicPr>
        <p:blipFill>
          <a:blip r:embed="rId6" cstate="print"/>
          <a:srcRect/>
          <a:stretch>
            <a:fillRect/>
          </a:stretch>
        </p:blipFill>
        <p:spPr bwMode="auto">
          <a:xfrm>
            <a:off x="4381500" y="765175"/>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mtClean="0"/>
              <a:t>Lov</a:t>
            </a:r>
          </a:p>
        </p:txBody>
      </p:sp>
      <p:sp>
        <p:nvSpPr>
          <p:cNvPr id="21507" name="Zástupný symbol pro obsah 2"/>
          <p:cNvSpPr>
            <a:spLocks noGrp="1"/>
          </p:cNvSpPr>
          <p:nvPr>
            <p:ph idx="1"/>
          </p:nvPr>
        </p:nvSpPr>
        <p:spPr/>
        <p:txBody>
          <a:bodyPr/>
          <a:lstStyle/>
          <a:p>
            <a:r>
              <a:rPr lang="cs-CZ" smtClean="0"/>
              <a:t>- </a:t>
            </a:r>
            <a:r>
              <a:rPr lang="cs-CZ" smtClean="0">
                <a:hlinkClick r:id="rId2"/>
              </a:rPr>
              <a:t>persistentní</a:t>
            </a:r>
            <a:r>
              <a:rPr lang="cs-CZ" smtClean="0"/>
              <a:t> (</a:t>
            </a:r>
            <a:r>
              <a:rPr lang="cs-CZ" smtClean="0">
                <a:hlinkClick r:id="rId3"/>
              </a:rPr>
              <a:t>vytrvalostní</a:t>
            </a:r>
            <a:r>
              <a:rPr lang="cs-CZ" smtClean="0"/>
              <a:t>) lov (</a:t>
            </a:r>
            <a:r>
              <a:rPr lang="cs-CZ" smtClean="0">
                <a:hlinkClick r:id="rId4"/>
              </a:rPr>
              <a:t>video</a:t>
            </a:r>
            <a:r>
              <a:rPr lang="cs-CZ" smtClean="0"/>
              <a:t>)</a:t>
            </a:r>
          </a:p>
          <a:p>
            <a:r>
              <a:rPr lang="cs-CZ" smtClean="0"/>
              <a:t>Lov ve skupinách umožňoval lovit i velká zvířata</a:t>
            </a:r>
          </a:p>
          <a:p>
            <a:endParaRPr lang="cs-CZ" smtClean="0"/>
          </a:p>
          <a:p>
            <a:r>
              <a:rPr lang="cs-CZ" smtClean="0"/>
              <a:t>Lov v evoluci lidstva (</a:t>
            </a:r>
            <a:r>
              <a:rPr lang="cs-CZ" smtClean="0">
                <a:hlinkClick r:id="rId5"/>
              </a:rPr>
              <a:t>pdf</a:t>
            </a:r>
            <a:r>
              <a:rPr lang="cs-CZ" smtClean="0"/>
              <a:t>)</a:t>
            </a:r>
          </a:p>
          <a:p>
            <a:pPr lvl="1"/>
            <a:r>
              <a:rPr lang="cs-CZ" smtClean="0"/>
              <a:t>Člověk jako predátor</a:t>
            </a:r>
          </a:p>
          <a:p>
            <a:pPr lvl="1"/>
            <a:r>
              <a:rPr lang="cs-CZ" smtClean="0"/>
              <a:t>Člověk jako oběť</a:t>
            </a:r>
          </a:p>
          <a:p>
            <a:pPr lvl="1"/>
            <a:endParaRPr lang="cs-CZ"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sp>
        <p:nvSpPr>
          <p:cNvPr id="22531" name="Rectangle 3"/>
          <p:cNvSpPr>
            <a:spLocks noGrp="1" noChangeArrowheads="1"/>
          </p:cNvSpPr>
          <p:nvPr>
            <p:ph type="body" idx="1"/>
          </p:nvPr>
        </p:nvSpPr>
        <p:spPr>
          <a:xfrm>
            <a:off x="1279525" y="1600200"/>
            <a:ext cx="7396163" cy="4525963"/>
          </a:xfrm>
        </p:spPr>
        <p:txBody>
          <a:bodyPr/>
          <a:lstStyle/>
          <a:p>
            <a:pPr eaLnBrk="1" hangingPunct="1">
              <a:buFontTx/>
              <a:buNone/>
            </a:pPr>
            <a:r>
              <a:rPr lang="sk-SK" b="1" smtClean="0"/>
              <a:t>Starověké civilizace</a:t>
            </a:r>
          </a:p>
          <a:p>
            <a:pPr eaLnBrk="1" hangingPunct="1">
              <a:buFontTx/>
              <a:buNone/>
            </a:pPr>
            <a:r>
              <a:rPr lang="sk-SK" smtClean="0"/>
              <a:t>	Archeologický výzkum dokazuje existenci řízeného nácviku úpolů</a:t>
            </a:r>
          </a:p>
          <a:p>
            <a:pPr eaLnBrk="1" hangingPunct="1">
              <a:buFontTx/>
              <a:buNone/>
            </a:pPr>
            <a:endParaRPr lang="sk-SK" smtClean="0"/>
          </a:p>
          <a:p>
            <a:pPr eaLnBrk="1" hangingPunct="1">
              <a:buFontTx/>
              <a:buChar char="-"/>
            </a:pPr>
            <a:r>
              <a:rPr lang="sk-SK" smtClean="0"/>
              <a:t>Indie</a:t>
            </a:r>
          </a:p>
          <a:p>
            <a:pPr eaLnBrk="1" hangingPunct="1">
              <a:buFontTx/>
              <a:buChar char="-"/>
            </a:pPr>
            <a:r>
              <a:rPr lang="sk-SK" smtClean="0"/>
              <a:t>Mezopotámie</a:t>
            </a:r>
          </a:p>
          <a:p>
            <a:pPr eaLnBrk="1" hangingPunct="1">
              <a:buFontTx/>
              <a:buChar char="-"/>
            </a:pPr>
            <a:r>
              <a:rPr lang="sk-SK" smtClean="0"/>
              <a:t>Egypt</a:t>
            </a:r>
          </a:p>
          <a:p>
            <a:pPr eaLnBrk="1" hangingPunct="1">
              <a:buFontTx/>
              <a:buChar char="-"/>
            </a:pPr>
            <a:r>
              <a:rPr lang="sk-SK" smtClean="0"/>
              <a:t>...</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smtClean="0">
                <a:latin typeface="Times New Roman" pitchFamily="18" charset="0"/>
              </a:rPr>
              <a:t>Úkoly studia dějin úpolových sportů</a:t>
            </a:r>
            <a:endParaRPr lang="sk-SK" smtClean="0">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r>
              <a:rPr lang="cs-CZ" smtClean="0">
                <a:latin typeface="Times New Roman" pitchFamily="18" charset="0"/>
              </a:rPr>
              <a:t>Znát</a:t>
            </a:r>
          </a:p>
          <a:p>
            <a:pPr lvl="1" eaLnBrk="1" hangingPunct="1"/>
            <a:r>
              <a:rPr lang="cs-CZ" smtClean="0">
                <a:latin typeface="Times New Roman" pitchFamily="18" charset="0"/>
              </a:rPr>
              <a:t>Historické události v datech</a:t>
            </a:r>
          </a:p>
          <a:p>
            <a:pPr lvl="1" eaLnBrk="1" hangingPunct="1"/>
            <a:r>
              <a:rPr lang="cs-CZ" smtClean="0">
                <a:latin typeface="Times New Roman" pitchFamily="18" charset="0"/>
              </a:rPr>
              <a:t>Historické události v souvislostech</a:t>
            </a:r>
          </a:p>
          <a:p>
            <a:pPr eaLnBrk="1" hangingPunct="1"/>
            <a:r>
              <a:rPr lang="cs-CZ" smtClean="0">
                <a:latin typeface="Times New Roman" pitchFamily="18" charset="0"/>
              </a:rPr>
              <a:t>Chápat interpretace dějin</a:t>
            </a:r>
          </a:p>
          <a:p>
            <a:pPr eaLnBrk="1" hangingPunct="1"/>
            <a:r>
              <a:rPr lang="cs-CZ" smtClean="0">
                <a:latin typeface="Times New Roman" pitchFamily="18" charset="0"/>
              </a:rPr>
              <a:t>Interpretovat</a:t>
            </a:r>
          </a:p>
          <a:p>
            <a:pPr eaLnBrk="1" hangingPunct="1"/>
            <a:endParaRPr lang="cs-CZ" smtClean="0">
              <a:latin typeface="Times New Roman" pitchFamily="18" charset="0"/>
            </a:endParaRPr>
          </a:p>
          <a:p>
            <a:pPr eaLnBrk="1" hangingPunct="1"/>
            <a:r>
              <a:rPr lang="cs-CZ" smtClean="0">
                <a:latin typeface="Times New Roman" pitchFamily="18" charset="0"/>
              </a:rPr>
              <a:t>Předmět ukončen ústní zkouškou</a:t>
            </a:r>
          </a:p>
          <a:p>
            <a:pPr eaLnBrk="1" hangingPunct="1"/>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3555" name="Picture 4"/>
          <p:cNvPicPr>
            <a:picLocks noGrp="1" noChangeAspect="1" noChangeArrowheads="1"/>
          </p:cNvPicPr>
          <p:nvPr>
            <p:ph type="body" idx="1"/>
          </p:nvPr>
        </p:nvPicPr>
        <p:blipFill>
          <a:blip r:embed="rId2" cstate="print"/>
          <a:srcRect/>
          <a:stretch>
            <a:fillRect/>
          </a:stretch>
        </p:blipFill>
        <p:spPr>
          <a:xfrm>
            <a:off x="1258888" y="1484313"/>
            <a:ext cx="2336800" cy="4752975"/>
          </a:xfrm>
          <a:noFill/>
        </p:spPr>
      </p:pic>
      <p:sp>
        <p:nvSpPr>
          <p:cNvPr id="23556" name="Rectangle 5"/>
          <p:cNvSpPr>
            <a:spLocks noChangeArrowheads="1"/>
          </p:cNvSpPr>
          <p:nvPr/>
        </p:nvSpPr>
        <p:spPr bwMode="auto">
          <a:xfrm>
            <a:off x="3924300" y="1916113"/>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4579" name="Picture 4"/>
          <p:cNvPicPr>
            <a:picLocks noGrp="1" noChangeAspect="1" noChangeArrowheads="1"/>
          </p:cNvPicPr>
          <p:nvPr>
            <p:ph type="body" idx="1"/>
          </p:nvPr>
        </p:nvPicPr>
        <p:blipFill>
          <a:blip r:embed="rId2" cstate="print"/>
          <a:srcRect/>
          <a:stretch>
            <a:fillRect/>
          </a:stretch>
        </p:blipFill>
        <p:spPr>
          <a:xfrm>
            <a:off x="1116013" y="1827213"/>
            <a:ext cx="3455987" cy="4410075"/>
          </a:xfrm>
          <a:noFill/>
        </p:spPr>
      </p:pic>
      <p:sp>
        <p:nvSpPr>
          <p:cNvPr id="24580" name="Text Box 5"/>
          <p:cNvSpPr txBox="1">
            <a:spLocks noChangeArrowheads="1"/>
          </p:cNvSpPr>
          <p:nvPr/>
        </p:nvSpPr>
        <p:spPr bwMode="auto">
          <a:xfrm>
            <a:off x="4859338" y="4154488"/>
            <a:ext cx="3725862" cy="1917700"/>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5603" name="Picture 4"/>
          <p:cNvPicPr>
            <a:picLocks noGrp="1" noChangeAspect="1" noChangeArrowheads="1"/>
          </p:cNvPicPr>
          <p:nvPr>
            <p:ph type="body" idx="1"/>
          </p:nvPr>
        </p:nvPicPr>
        <p:blipFill>
          <a:blip r:embed="rId2" cstate="print"/>
          <a:srcRect/>
          <a:stretch>
            <a:fillRect/>
          </a:stretch>
        </p:blipFill>
        <p:spPr>
          <a:xfrm>
            <a:off x="1258888" y="1916113"/>
            <a:ext cx="5421312" cy="3100387"/>
          </a:xfrm>
          <a:noFill/>
        </p:spPr>
      </p:pic>
      <p:sp>
        <p:nvSpPr>
          <p:cNvPr id="25604" name="Rectangle 5"/>
          <p:cNvSpPr>
            <a:spLocks noChangeArrowheads="1"/>
          </p:cNvSpPr>
          <p:nvPr/>
        </p:nvSpPr>
        <p:spPr bwMode="auto">
          <a:xfrm>
            <a:off x="1187450" y="5157788"/>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88913"/>
            <a:ext cx="7772400" cy="1143000"/>
          </a:xfrm>
        </p:spPr>
        <p:txBody>
          <a:bodyPr/>
          <a:lstStyle/>
          <a:p>
            <a:r>
              <a:rPr lang="sk-SK" b="1" smtClean="0"/>
              <a:t>Z historie úpolových činností</a:t>
            </a:r>
            <a:endParaRPr lang="cs-CZ" smtClean="0"/>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1908175" y="1274763"/>
            <a:ext cx="5327650" cy="5527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smtClean="0"/>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587375" y="765175"/>
            <a:ext cx="7872413" cy="5903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smtClean="0"/>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1763713" y="101600"/>
            <a:ext cx="5400675" cy="6711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smtClean="0"/>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34925" y="842963"/>
            <a:ext cx="9101138" cy="525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smtClean="0"/>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1547813" y="6350"/>
            <a:ext cx="5111750" cy="68167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smtClean="0"/>
              <a:t>Sociálně – historické aspekty</a:t>
            </a:r>
          </a:p>
        </p:txBody>
      </p:sp>
      <p:sp>
        <p:nvSpPr>
          <p:cNvPr id="31747"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smtClean="0"/>
              <a:t>Sociálně – historické aspekty</a:t>
            </a:r>
          </a:p>
        </p:txBody>
      </p:sp>
      <p:sp>
        <p:nvSpPr>
          <p:cNvPr id="32771"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endParaRPr lang="sk-SK" sz="2400" smtClean="0"/>
          </a:p>
          <a:p>
            <a:r>
              <a:rPr lang="sk-SK" sz="2400" smtClean="0"/>
              <a:t>Bohové nebo jejich potomci</a:t>
            </a:r>
          </a:p>
          <a:p>
            <a:r>
              <a:rPr lang="sk-SK" sz="2400" smtClean="0"/>
              <a:t>Potomek boha a člověka</a:t>
            </a:r>
          </a:p>
          <a:p>
            <a:r>
              <a:rPr lang="sk-SK" sz="2400" smtClean="0"/>
              <a:t>Člověk ve spojení s božskou silou (předmětem)</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mtClean="0">
                <a:latin typeface="Times New Roman" pitchFamily="18" charset="0"/>
              </a:rPr>
              <a:t>Obsah předmětu</a:t>
            </a:r>
            <a:endParaRPr lang="sk-SK" smtClean="0">
              <a:latin typeface="Times New Roman" pitchFamily="18"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cs-CZ" sz="2800" dirty="0" smtClean="0">
                <a:latin typeface="Times New Roman" pitchFamily="18" charset="0"/>
              </a:rPr>
              <a:t>Úvod do dějin úpolových sportů</a:t>
            </a:r>
          </a:p>
          <a:p>
            <a:pPr eaLnBrk="1" hangingPunct="1">
              <a:lnSpc>
                <a:spcPct val="90000"/>
              </a:lnSpc>
            </a:pPr>
            <a:r>
              <a:rPr lang="en-US" sz="2800" dirty="0" err="1" smtClean="0">
                <a:latin typeface="Times New Roman" pitchFamily="18" charset="0"/>
              </a:rPr>
              <a:t>Starov</a:t>
            </a:r>
            <a:r>
              <a:rPr lang="cs-CZ" sz="2800" dirty="0" err="1" smtClean="0">
                <a:latin typeface="Times New Roman" pitchFamily="18" charset="0"/>
              </a:rPr>
              <a:t>ěké</a:t>
            </a:r>
            <a:r>
              <a:rPr lang="cs-CZ" sz="2800" dirty="0" smtClean="0">
                <a:latin typeface="Times New Roman" pitchFamily="18" charset="0"/>
              </a:rPr>
              <a:t> olympijské a moderní olympijské hry</a:t>
            </a:r>
          </a:p>
          <a:p>
            <a:pPr eaLnBrk="1" hangingPunct="1">
              <a:lnSpc>
                <a:spcPct val="90000"/>
              </a:lnSpc>
            </a:pPr>
            <a:r>
              <a:rPr lang="cs-CZ" sz="2800" dirty="0" smtClean="0">
                <a:latin typeface="Times New Roman" pitchFamily="18" charset="0"/>
              </a:rPr>
              <a:t>Úpolové sporty na území ČR</a:t>
            </a:r>
          </a:p>
          <a:p>
            <a:pPr eaLnBrk="1" hangingPunct="1">
              <a:lnSpc>
                <a:spcPct val="90000"/>
              </a:lnSpc>
            </a:pPr>
            <a:endParaRPr lang="cs-CZ" sz="2800" dirty="0" smtClean="0">
              <a:latin typeface="Times New Roman" pitchFamily="18" charset="0"/>
            </a:endParaRPr>
          </a:p>
          <a:p>
            <a:pPr eaLnBrk="1" hangingPunct="1">
              <a:lnSpc>
                <a:spcPct val="90000"/>
              </a:lnSpc>
            </a:pPr>
            <a:r>
              <a:rPr lang="cs-CZ" sz="2400" dirty="0" smtClean="0">
                <a:latin typeface="Times New Roman" pitchFamily="18" charset="0"/>
              </a:rPr>
              <a:t>Základní literatura </a:t>
            </a:r>
            <a:r>
              <a:rPr lang="cs-CZ" sz="1800" dirty="0" smtClean="0">
                <a:latin typeface="Times New Roman" pitchFamily="18" charset="0"/>
              </a:rPr>
              <a:t>(další odkazy u jednotlivých témat)</a:t>
            </a:r>
            <a:endParaRPr lang="cs-CZ" sz="2400" dirty="0" smtClean="0">
              <a:latin typeface="Times New Roman" pitchFamily="18" charset="0"/>
              <a:cs typeface="Times New Roman" pitchFamily="18" charset="0"/>
            </a:endParaRPr>
          </a:p>
          <a:p>
            <a:pPr lvl="1" eaLnBrk="1" hangingPunct="1">
              <a:lnSpc>
                <a:spcPct val="90000"/>
              </a:lnSpc>
            </a:pPr>
            <a:r>
              <a:rPr lang="cs-CZ" sz="2000" dirty="0" smtClean="0">
                <a:latin typeface="Times New Roman" pitchFamily="18" charset="0"/>
                <a:cs typeface="Times New Roman" pitchFamily="18" charset="0"/>
              </a:rPr>
              <a:t>Grexa, J. Přehled světových dějin sportu.</a:t>
            </a:r>
          </a:p>
          <a:p>
            <a:pPr lvl="1" eaLnBrk="1" hangingPunct="1">
              <a:lnSpc>
                <a:spcPct val="90000"/>
              </a:lnSpc>
            </a:pPr>
            <a:r>
              <a:rPr lang="cs-CZ" sz="2000" dirty="0" smtClean="0">
                <a:latin typeface="Times New Roman" pitchFamily="18" charset="0"/>
              </a:rPr>
              <a:t>Reguli, Z. Úpolové sporty</a:t>
            </a:r>
          </a:p>
          <a:p>
            <a:pPr lvl="1" eaLnBrk="1" hangingPunct="1">
              <a:lnSpc>
                <a:spcPct val="90000"/>
              </a:lnSpc>
            </a:pPr>
            <a:r>
              <a:rPr lang="cs-CZ" sz="2000" dirty="0" smtClean="0">
                <a:latin typeface="Times New Roman" pitchFamily="18" charset="0"/>
              </a:rPr>
              <a:t>Přednášky předmětu Dějiny úpolových sportů</a:t>
            </a:r>
          </a:p>
          <a:p>
            <a:pPr lvl="1" eaLnBrk="1" hangingPunct="1">
              <a:lnSpc>
                <a:spcPct val="90000"/>
              </a:lnSpc>
            </a:pPr>
            <a:r>
              <a:rPr lang="cs-CZ" sz="2000" dirty="0" smtClean="0">
                <a:latin typeface="Times New Roman" pitchFamily="18" charset="0"/>
              </a:rPr>
              <a:t>Olivová, V. Lidé a hry</a:t>
            </a:r>
          </a:p>
          <a:p>
            <a:pPr lvl="1" eaLnBrk="1" hangingPunct="1">
              <a:lnSpc>
                <a:spcPct val="90000"/>
              </a:lnSpc>
            </a:pPr>
            <a:r>
              <a:rPr lang="cs-CZ" sz="2000" dirty="0" err="1" smtClean="0">
                <a:latin typeface="Times New Roman" pitchFamily="18" charset="0"/>
              </a:rPr>
              <a:t>Zamarovský</a:t>
            </a:r>
            <a:r>
              <a:rPr lang="cs-CZ" sz="2000" dirty="0" smtClean="0">
                <a:latin typeface="Times New Roman" pitchFamily="18" charset="0"/>
              </a:rPr>
              <a:t>, V. Vzkříšení Olympie</a:t>
            </a:r>
          </a:p>
          <a:p>
            <a:pPr lvl="1" eaLnBrk="1" hangingPunct="1">
              <a:lnSpc>
                <a:spcPct val="90000"/>
              </a:lnSpc>
            </a:pPr>
            <a:r>
              <a:rPr lang="cs-CZ" sz="2000" dirty="0" err="1" smtClean="0">
                <a:latin typeface="Times New Roman" pitchFamily="18" charset="0"/>
              </a:rPr>
              <a:t>Leakey</a:t>
            </a:r>
            <a:r>
              <a:rPr lang="cs-CZ" sz="2000" dirty="0" smtClean="0">
                <a:latin typeface="Times New Roman" pitchFamily="18" charset="0"/>
              </a:rPr>
              <a:t>, R. Původ lidstva</a:t>
            </a:r>
          </a:p>
          <a:p>
            <a:pPr lvl="1" eaLnBrk="1" hangingPunct="1">
              <a:lnSpc>
                <a:spcPct val="90000"/>
              </a:lnSpc>
            </a:pPr>
            <a:r>
              <a:rPr lang="cs-CZ" sz="2000" dirty="0" err="1" smtClean="0">
                <a:latin typeface="Times New Roman" pitchFamily="18" charset="0"/>
              </a:rPr>
              <a:t>Flori</a:t>
            </a:r>
            <a:r>
              <a:rPr lang="cs-CZ" sz="2000" dirty="0" smtClean="0">
                <a:latin typeface="Times New Roman" pitchFamily="18" charset="0"/>
              </a:rPr>
              <a:t>, J. Rytíři a rytířství ve středověku</a:t>
            </a:r>
            <a:endParaRPr lang="cs-CZ" sz="2400" dirty="0" smtClean="0">
              <a:latin typeface="Times New Roman" pitchFamily="18" charset="0"/>
            </a:endParaRPr>
          </a:p>
          <a:p>
            <a:pPr eaLnBrk="1" hangingPunct="1">
              <a:lnSpc>
                <a:spcPct val="90000"/>
              </a:lnSpc>
            </a:pPr>
            <a:endParaRPr lang="sk-SK"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smtClean="0"/>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smtClean="0"/>
          </a:p>
          <a:p>
            <a:pPr eaLnBrk="1" hangingPunct="1"/>
            <a:r>
              <a:rPr lang="sk-SK" smtClean="0"/>
              <a:t>Sakralizace – posvěcení boje (i násilí)</a:t>
            </a:r>
          </a:p>
          <a:p>
            <a:pPr lvl="1" eaLnBrk="1" hangingPunct="1"/>
            <a:r>
              <a:rPr lang="sk-SK" smtClean="0"/>
              <a:t>Potřeba omluvy</a:t>
            </a:r>
          </a:p>
          <a:p>
            <a:pPr lvl="2" eaLnBrk="1" hangingPunct="1"/>
            <a:r>
              <a:rPr lang="sk-SK" smtClean="0"/>
              <a:t>boží vůle</a:t>
            </a:r>
          </a:p>
          <a:p>
            <a:pPr lvl="2" eaLnBrk="1" hangingPunct="1"/>
            <a:r>
              <a:rPr lang="sk-SK" smtClean="0"/>
              <a:t>vyšší ideály</a:t>
            </a:r>
          </a:p>
          <a:p>
            <a:pPr lvl="2" eaLnBrk="1" hangingPunct="1"/>
            <a:r>
              <a:rPr lang="sk-SK" smtClean="0"/>
              <a:t>společenská nevyhnutelnost – sebeochrana)</a:t>
            </a:r>
          </a:p>
          <a:p>
            <a:pPr lvl="2" eaLnBrk="1" hangingPunct="1"/>
            <a:endParaRPr lang="sk-SK" smtClean="0"/>
          </a:p>
          <a:p>
            <a:pPr lvl="1" eaLnBrk="1" hangingPunct="1"/>
            <a:r>
              <a:rPr lang="sk-SK" smtClean="0"/>
              <a:t>Bojové činnosti jako nedílná součást vzdělání a dobrých mravů</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5800" y="44450"/>
            <a:ext cx="7772400" cy="711200"/>
          </a:xfrm>
        </p:spPr>
        <p:txBody>
          <a:bodyPr/>
          <a:lstStyle/>
          <a:p>
            <a:r>
              <a:rPr lang="cs-CZ" smtClean="0"/>
              <a:t>Sakralizace (v průběhu dějin)</a:t>
            </a:r>
          </a:p>
        </p:txBody>
      </p:sp>
      <p:sp>
        <p:nvSpPr>
          <p:cNvPr id="34819" name="Zástupný symbol pro obsah 2"/>
          <p:cNvSpPr>
            <a:spLocks noGrp="1"/>
          </p:cNvSpPr>
          <p:nvPr>
            <p:ph idx="1"/>
          </p:nvPr>
        </p:nvSpPr>
        <p:spPr>
          <a:xfrm>
            <a:off x="685800" y="836613"/>
            <a:ext cx="7772400" cy="4114800"/>
          </a:xfrm>
        </p:spPr>
        <p:txBody>
          <a:bodyPr/>
          <a:lstStyle/>
          <a:p>
            <a:r>
              <a:rPr lang="cs-CZ" sz="2800" smtClean="0"/>
              <a:t>spiritualizace (boj je součástí náboženství, nástrojem božstev)</a:t>
            </a:r>
          </a:p>
          <a:p>
            <a:r>
              <a:rPr lang="cs-CZ" sz="2800" smtClean="0"/>
              <a:t>ritualizace (boj je součástí iniciačních obřadů, ritualizovaných her, společenských rituálů)</a:t>
            </a:r>
          </a:p>
          <a:p>
            <a:r>
              <a:rPr lang="cs-CZ" sz="2800" smtClean="0"/>
              <a:t>heroizace (boj je prostředkem k hrdinství)</a:t>
            </a:r>
          </a:p>
          <a:p>
            <a:r>
              <a:rPr lang="cs-CZ" sz="2800" smtClean="0"/>
              <a:t>nobilitace (boj je společným znakem vyšších vrstev)</a:t>
            </a:r>
          </a:p>
          <a:p>
            <a:r>
              <a:rPr lang="cs-CZ" sz="2800" smtClean="0"/>
              <a:t>intelektualizace (boj je součástí výchovy)</a:t>
            </a:r>
          </a:p>
          <a:p>
            <a:r>
              <a:rPr lang="cs-CZ" sz="2800" smtClean="0"/>
              <a:t>humanizace (boj je způsobem rozvoje osobnosti)</a:t>
            </a:r>
          </a:p>
          <a:p>
            <a:r>
              <a:rPr lang="cs-CZ" sz="2800" smtClean="0"/>
              <a:t>sportizace (boj je sportovní, soutěžní disciplínou)</a:t>
            </a:r>
          </a:p>
          <a:p>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2268538" y="44450"/>
            <a:ext cx="4967287" cy="6627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2484438" y="44450"/>
            <a:ext cx="4175125" cy="67691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smtClean="0"/>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1331913" y="115888"/>
            <a:ext cx="6553200" cy="655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smtClean="0"/>
              <a:t>Řím – úpadek sportu?</a:t>
            </a:r>
            <a:endParaRPr lang="cs-CZ" b="1" smtClean="0"/>
          </a:p>
        </p:txBody>
      </p:sp>
      <p:sp>
        <p:nvSpPr>
          <p:cNvPr id="39939" name="Rectangle 3"/>
          <p:cNvSpPr>
            <a:spLocks noGrp="1" noChangeArrowheads="1"/>
          </p:cNvSpPr>
          <p:nvPr>
            <p:ph type="body" idx="1"/>
          </p:nvPr>
        </p:nvSpPr>
        <p:spPr/>
        <p:txBody>
          <a:bodyPr/>
          <a:lstStyle/>
          <a:p>
            <a:pPr eaLnBrk="1" hangingPunct="1">
              <a:buFontTx/>
              <a:buNone/>
            </a:pPr>
            <a:r>
              <a:rPr lang="sk-SK" smtClean="0"/>
              <a:t>Gladiatorské zápasy:</a:t>
            </a:r>
          </a:p>
          <a:p>
            <a:pPr eaLnBrk="1" hangingPunct="1"/>
            <a:r>
              <a:rPr lang="sk-SK" smtClean="0"/>
              <a:t>Profesionalizmus</a:t>
            </a:r>
          </a:p>
          <a:p>
            <a:pPr eaLnBrk="1" hangingPunct="1"/>
            <a:r>
              <a:rPr lang="sk-SK" smtClean="0"/>
              <a:t>Specializace</a:t>
            </a:r>
          </a:p>
          <a:p>
            <a:pPr eaLnBrk="1" hangingPunct="1"/>
            <a:r>
              <a:rPr lang="sk-SK" smtClean="0"/>
              <a:t>Brutalizace</a:t>
            </a:r>
          </a:p>
          <a:p>
            <a:pPr eaLnBrk="1" hangingPunct="1">
              <a:buFontTx/>
              <a:buNone/>
            </a:pPr>
            <a:endParaRPr lang="sk-SK" smtClean="0"/>
          </a:p>
          <a:p>
            <a:pPr eaLnBrk="1" hangingPunct="1">
              <a:buFontTx/>
              <a:buChar char="•"/>
            </a:pPr>
            <a:r>
              <a:rPr lang="sk-SK" sz="2400" smtClean="0"/>
              <a:t>Rozvoj vojenství, medicíny</a:t>
            </a:r>
          </a:p>
          <a:p>
            <a:pPr eaLnBrk="1" hangingPunct="1">
              <a:buFontTx/>
              <a:buChar char="•"/>
            </a:pPr>
            <a:r>
              <a:rPr lang="sk-SK" sz="2400" smtClean="0"/>
              <a:t>Cíle gladiátorských her z hlediska jejich současníků</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smtClean="0"/>
              <a:t>Řím – úpadek sportu?</a:t>
            </a:r>
            <a:endParaRPr lang="cs-CZ" smtClean="0"/>
          </a:p>
        </p:txBody>
      </p:sp>
      <p:sp>
        <p:nvSpPr>
          <p:cNvPr id="40963" name="Zástupný symbol pro obsah 2"/>
          <p:cNvSpPr>
            <a:spLocks noGrp="1"/>
          </p:cNvSpPr>
          <p:nvPr>
            <p:ph idx="1"/>
          </p:nvPr>
        </p:nvSpPr>
        <p:spPr/>
        <p:txBody>
          <a:bodyPr/>
          <a:lstStyle/>
          <a:p>
            <a:r>
              <a:rPr lang="cs-CZ" smtClean="0"/>
              <a:t>Co je to sport, kdy a proč vzniknul?</a:t>
            </a:r>
          </a:p>
          <a:p>
            <a:r>
              <a:rPr lang="cs-CZ" smtClean="0"/>
              <a:t>Římské hry:</a:t>
            </a:r>
          </a:p>
          <a:p>
            <a:pPr lvl="1"/>
            <a:r>
              <a:rPr lang="cs-CZ" smtClean="0"/>
              <a:t>Ludi – organizované státem (vozatajské závody, hon na divoká zvířata)</a:t>
            </a:r>
          </a:p>
          <a:p>
            <a:pPr lvl="1"/>
            <a:r>
              <a:rPr lang="cs-CZ" smtClean="0"/>
              <a:t>Munera – soukromé hry (zahrnovaly i gladiátorské zápasy)</a:t>
            </a:r>
          </a:p>
          <a:p>
            <a:endParaRPr lang="cs-CZ" smtClean="0"/>
          </a:p>
          <a:p>
            <a:r>
              <a:rPr lang="cs-CZ" smtClean="0"/>
              <a:t>42 př. n. l. – první státem organizované gladiátorské hry</a:t>
            </a:r>
          </a:p>
          <a:p>
            <a:endParaRPr lang="cs-CZ"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smtClean="0"/>
              <a:t>Gladiátoři</a:t>
            </a:r>
          </a:p>
        </p:txBody>
      </p:sp>
      <p:sp>
        <p:nvSpPr>
          <p:cNvPr id="41987" name="Zástupný symbol pro obsah 2"/>
          <p:cNvSpPr>
            <a:spLocks noGrp="1"/>
          </p:cNvSpPr>
          <p:nvPr>
            <p:ph idx="1"/>
          </p:nvPr>
        </p:nvSpPr>
        <p:spPr/>
        <p:txBody>
          <a:bodyPr/>
          <a:lstStyle/>
          <a:p>
            <a:r>
              <a:rPr lang="cs-CZ" smtClean="0"/>
              <a:t>Gladius – meč</a:t>
            </a:r>
          </a:p>
          <a:p>
            <a:r>
              <a:rPr lang="cs-CZ" smtClean="0"/>
              <a:t>Gladiátor – ten, kdo používá meč</a:t>
            </a:r>
          </a:p>
          <a:p>
            <a:r>
              <a:rPr lang="cs-CZ" smtClean="0"/>
              <a:t>3. – 2. stol. př. n. l. vyzbrojeni převážně konvenčně (kopí, meč, štít, přilbice)</a:t>
            </a:r>
          </a:p>
          <a:p>
            <a:r>
              <a:rPr lang="cs-CZ" smtClean="0"/>
              <a:t>Od 1. stol. př. n. l. různé zbraně, souboj jako představení</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smtClean="0"/>
          </a:p>
        </p:txBody>
      </p:sp>
      <p:sp>
        <p:nvSpPr>
          <p:cNvPr id="43012" name="Zástupný symbol pro obsah 2"/>
          <p:cNvSpPr>
            <a:spLocks noGrp="1"/>
          </p:cNvSpPr>
          <p:nvPr>
            <p:ph idx="1"/>
          </p:nvPr>
        </p:nvSpPr>
        <p:spPr>
          <a:xfrm>
            <a:off x="3203575" y="5229225"/>
            <a:ext cx="5976938" cy="1154113"/>
          </a:xfrm>
        </p:spPr>
        <p:txBody>
          <a:bodyPr/>
          <a:lstStyle/>
          <a:p>
            <a:pPr algn="just"/>
            <a:r>
              <a:rPr lang="cs-CZ" sz="2000" smtClean="0">
                <a:solidFill>
                  <a:schemeClr val="bg1"/>
                </a:solidFill>
              </a:rPr>
              <a:t>Samnita, Thrák, Hoplomachos, Murmillus, Retiarius, Secutor, Andabates, Dimachaerus, Eques, Essedarius, Laquerius, Sagittarius, Veles</a:t>
            </a:r>
          </a:p>
          <a:p>
            <a:endParaRPr lang="cs-CZ"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z="4000" smtClean="0"/>
              <a:t>Vztah s jinými předměty (SEBS)</a:t>
            </a:r>
            <a:endParaRPr lang="cs-CZ" smtClean="0"/>
          </a:p>
        </p:txBody>
      </p:sp>
      <p:sp>
        <p:nvSpPr>
          <p:cNvPr id="7171" name="Zástupný symbol pro obsah 2"/>
          <p:cNvSpPr>
            <a:spLocks noGrp="1"/>
          </p:cNvSpPr>
          <p:nvPr>
            <p:ph idx="1"/>
          </p:nvPr>
        </p:nvSpPr>
        <p:spPr/>
        <p:txBody>
          <a:bodyPr/>
          <a:lstStyle/>
          <a:p>
            <a:r>
              <a:rPr lang="cs-CZ" smtClean="0"/>
              <a:t>Dějiny úpolových sportů – převážně okcidentální tradice</a:t>
            </a:r>
          </a:p>
          <a:p>
            <a:r>
              <a:rPr lang="cs-CZ" smtClean="0"/>
              <a:t>Bojová umění – převážně východoasijská tradice</a:t>
            </a:r>
          </a:p>
          <a:p>
            <a:r>
              <a:rPr lang="cs-CZ" smtClean="0"/>
              <a:t>Box, Karate, Džúdó, Zápas, Aikidó – základy dějin v jednotlivých předmětech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5800" y="333375"/>
            <a:ext cx="7772400" cy="1143000"/>
          </a:xfrm>
        </p:spPr>
        <p:txBody>
          <a:bodyPr/>
          <a:lstStyle/>
          <a:p>
            <a:r>
              <a:rPr lang="cs-CZ" smtClean="0"/>
              <a:t>Program her</a:t>
            </a:r>
          </a:p>
        </p:txBody>
      </p:sp>
      <p:sp>
        <p:nvSpPr>
          <p:cNvPr id="3" name="Zástupný symbol pro obsah 2"/>
          <p:cNvSpPr>
            <a:spLocks noGrp="1"/>
          </p:cNvSpPr>
          <p:nvPr>
            <p:ph idx="1"/>
          </p:nvPr>
        </p:nvSpPr>
        <p:spPr>
          <a:xfrm>
            <a:off x="685800" y="1557338"/>
            <a:ext cx="7772400" cy="4114800"/>
          </a:xfrm>
        </p:spPr>
        <p:txBody>
          <a:bodyPr/>
          <a:lstStyle/>
          <a:p>
            <a:pPr>
              <a:defRPr/>
            </a:pPr>
            <a:r>
              <a:rPr lang="cs-CZ" sz="2800" dirty="0" smtClean="0"/>
              <a:t>Dopoledne</a:t>
            </a:r>
          </a:p>
          <a:p>
            <a:pPr lvl="1">
              <a:defRPr/>
            </a:pPr>
            <a:r>
              <a:rPr lang="cs-CZ" sz="2000" dirty="0" smtClean="0">
                <a:ea typeface="+mn-ea"/>
                <a:cs typeface="+mn-cs"/>
              </a:rPr>
              <a:t>zápasy divokých zvířat,</a:t>
            </a:r>
          </a:p>
          <a:p>
            <a:pPr lvl="1">
              <a:defRPr/>
            </a:pPr>
            <a:r>
              <a:rPr lang="cs-CZ" sz="2000" dirty="0" smtClean="0">
                <a:ea typeface="+mn-ea"/>
                <a:cs typeface="+mn-cs"/>
              </a:rPr>
              <a:t>představení s cvičenými zvířaty, </a:t>
            </a:r>
          </a:p>
          <a:p>
            <a:pPr lvl="1">
              <a:defRPr/>
            </a:pPr>
            <a:r>
              <a:rPr lang="cs-CZ" sz="2000" dirty="0" smtClean="0">
                <a:ea typeface="+mn-ea"/>
                <a:cs typeface="+mn-cs"/>
              </a:rPr>
              <a:t>lov zvířat (</a:t>
            </a:r>
            <a:r>
              <a:rPr lang="cs-CZ" sz="2000" i="1" dirty="0" err="1" smtClean="0">
                <a:ea typeface="+mn-ea"/>
                <a:cs typeface="+mn-cs"/>
              </a:rPr>
              <a:t>venatio</a:t>
            </a:r>
            <a:r>
              <a:rPr lang="cs-CZ" sz="2000" dirty="0" smtClean="0">
                <a:ea typeface="+mn-ea"/>
                <a:cs typeface="+mn-cs"/>
              </a:rPr>
              <a:t>)</a:t>
            </a:r>
          </a:p>
          <a:p>
            <a:pPr lvl="1">
              <a:defRPr/>
            </a:pPr>
            <a:r>
              <a:rPr lang="cs-CZ" sz="2000" dirty="0" smtClean="0">
                <a:ea typeface="+mn-ea"/>
                <a:cs typeface="+mn-cs"/>
              </a:rPr>
              <a:t>souboj člověka se zvířetem (</a:t>
            </a:r>
            <a:r>
              <a:rPr lang="cs-CZ" sz="2000" i="1" dirty="0" err="1" smtClean="0">
                <a:ea typeface="+mn-ea"/>
                <a:cs typeface="+mn-cs"/>
              </a:rPr>
              <a:t>bestiarius</a:t>
            </a:r>
            <a:r>
              <a:rPr lang="cs-CZ" sz="2000" dirty="0" smtClean="0">
                <a:ea typeface="+mn-ea"/>
                <a:cs typeface="+mn-cs"/>
              </a:rPr>
              <a:t>).</a:t>
            </a:r>
          </a:p>
          <a:p>
            <a:pPr>
              <a:defRPr/>
            </a:pPr>
            <a:r>
              <a:rPr lang="cs-CZ" sz="2800" dirty="0" smtClean="0"/>
              <a:t>V poledne</a:t>
            </a:r>
          </a:p>
          <a:p>
            <a:pPr lvl="1">
              <a:defRPr/>
            </a:pPr>
            <a:r>
              <a:rPr lang="cs-CZ" sz="2000" dirty="0" smtClean="0">
                <a:ea typeface="+mn-ea"/>
                <a:cs typeface="+mn-cs"/>
              </a:rPr>
              <a:t>popravy zločinců a uprchlých otroků (smrt mečem,  ukřižování, upálení nebo roztrhání divokými zvířaty). </a:t>
            </a:r>
          </a:p>
          <a:p>
            <a:pPr lvl="1">
              <a:defRPr/>
            </a:pPr>
            <a:r>
              <a:rPr lang="cs-CZ" sz="2000" dirty="0" smtClean="0">
                <a:ea typeface="+mn-ea"/>
                <a:cs typeface="+mn-cs"/>
              </a:rPr>
              <a:t>Inscenované popravy (divadelní hra, končící smrtí)</a:t>
            </a:r>
          </a:p>
          <a:p>
            <a:pPr>
              <a:defRPr/>
            </a:pPr>
            <a:r>
              <a:rPr lang="cs-CZ" sz="2800" dirty="0" smtClean="0"/>
              <a:t>Odpoledne</a:t>
            </a:r>
          </a:p>
          <a:p>
            <a:pPr lvl="1">
              <a:defRPr/>
            </a:pPr>
            <a:r>
              <a:rPr lang="cs-CZ" sz="2000" smtClean="0">
                <a:ea typeface="+mn-ea"/>
                <a:cs typeface="+mn-cs"/>
              </a:rPr>
              <a:t>gladiátorské zápasy (</a:t>
            </a:r>
            <a:r>
              <a:rPr lang="cs-CZ" sz="2000" smtClean="0">
                <a:ea typeface="+mn-ea"/>
                <a:cs typeface="+mn-cs"/>
                <a:hlinkClick r:id="rId2"/>
              </a:rPr>
              <a:t>video</a:t>
            </a:r>
            <a:r>
              <a:rPr lang="cs-CZ" sz="2000" smtClean="0">
                <a:ea typeface="+mn-ea"/>
                <a:cs typeface="+mn-cs"/>
              </a:rPr>
              <a:t>)</a:t>
            </a:r>
            <a:endParaRPr lang="cs-CZ" sz="2400" dirty="0" smtClean="0">
              <a:ea typeface="+mn-ea"/>
              <a:cs typeface="+mn-cs"/>
            </a:endParaRPr>
          </a:p>
          <a:p>
            <a:pPr>
              <a:defRPr/>
            </a:pP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a:xfrm>
            <a:off x="4572000" y="1981200"/>
            <a:ext cx="4392613" cy="4327525"/>
          </a:xfrm>
        </p:spPr>
        <p:txBody>
          <a:bodyPr/>
          <a:lstStyle/>
          <a:p>
            <a:pPr algn="r">
              <a:defRPr/>
            </a:pPr>
            <a:r>
              <a:rPr lang="cs-CZ" sz="2000" dirty="0" smtClean="0">
                <a:solidFill>
                  <a:srgbClr val="FFFF00"/>
                </a:solidFill>
              </a:rPr>
              <a:t>Pravidla:</a:t>
            </a:r>
          </a:p>
          <a:p>
            <a:pPr lvl="1" algn="r">
              <a:defRPr/>
            </a:pPr>
            <a:r>
              <a:rPr lang="cs-CZ" sz="1800" dirty="0" smtClean="0">
                <a:solidFill>
                  <a:schemeClr val="bg1"/>
                </a:solidFill>
                <a:ea typeface="+mn-ea"/>
                <a:cs typeface="+mn-cs"/>
              </a:rPr>
              <a:t>gladiátor zápas vyhrál a přežil</a:t>
            </a:r>
          </a:p>
          <a:p>
            <a:pPr lvl="1" algn="r">
              <a:defRPr/>
            </a:pPr>
            <a:r>
              <a:rPr lang="cs-CZ" sz="1800" dirty="0" smtClean="0">
                <a:solidFill>
                  <a:schemeClr val="bg1"/>
                </a:solidFill>
                <a:ea typeface="+mn-ea"/>
                <a:cs typeface="+mn-cs"/>
              </a:rPr>
              <a:t>gladiátor byl zabit (10 – 25%)</a:t>
            </a:r>
          </a:p>
          <a:p>
            <a:pPr lvl="1" algn="r">
              <a:defRPr/>
            </a:pPr>
            <a:r>
              <a:rPr lang="cs-CZ" sz="1800" dirty="0" smtClean="0">
                <a:solidFill>
                  <a:schemeClr val="bg1"/>
                </a:solidFill>
                <a:ea typeface="+mn-ea"/>
                <a:cs typeface="+mn-cs"/>
              </a:rPr>
              <a:t>prohrál a následně byl zabit</a:t>
            </a:r>
          </a:p>
          <a:p>
            <a:pPr lvl="1" algn="r">
              <a:defRPr/>
            </a:pPr>
            <a:r>
              <a:rPr lang="cs-CZ" sz="1800" dirty="0" smtClean="0">
                <a:solidFill>
                  <a:schemeClr val="bg1"/>
                </a:solidFill>
                <a:ea typeface="+mn-ea"/>
                <a:cs typeface="+mn-cs"/>
              </a:rPr>
              <a:t>prohrál a dostal milost</a:t>
            </a:r>
          </a:p>
          <a:p>
            <a:pPr lvl="1" algn="r">
              <a:defRPr/>
            </a:pPr>
            <a:r>
              <a:rPr lang="cs-CZ" sz="1800" dirty="0" smtClean="0">
                <a:solidFill>
                  <a:schemeClr val="bg1"/>
                </a:solidFill>
                <a:ea typeface="+mn-ea"/>
                <a:cs typeface="+mn-cs"/>
              </a:rPr>
              <a:t>souboj dopadl nerozhodně</a:t>
            </a:r>
          </a:p>
          <a:p>
            <a:pPr lvl="1" algn="r">
              <a:defRPr/>
            </a:pPr>
            <a:endParaRPr lang="cs-CZ" sz="1800" dirty="0" smtClean="0">
              <a:solidFill>
                <a:schemeClr val="bg1"/>
              </a:solidFill>
              <a:ea typeface="+mn-ea"/>
              <a:cs typeface="+mn-cs"/>
            </a:endParaRPr>
          </a:p>
          <a:p>
            <a:pPr algn="r">
              <a:defRPr/>
            </a:pPr>
            <a:r>
              <a:rPr lang="cs-CZ" sz="2000" dirty="0" smtClean="0">
                <a:solidFill>
                  <a:srgbClr val="FFFF00"/>
                </a:solidFill>
              </a:rPr>
              <a:t>Gladiátoři:</a:t>
            </a:r>
          </a:p>
          <a:p>
            <a:pPr lvl="1" algn="r">
              <a:defRPr/>
            </a:pPr>
            <a:r>
              <a:rPr lang="cs-CZ" sz="1800" dirty="0" smtClean="0">
                <a:solidFill>
                  <a:schemeClr val="bg1"/>
                </a:solidFill>
                <a:ea typeface="+mn-ea"/>
                <a:cs typeface="+mn-cs"/>
              </a:rPr>
              <a:t>Zločinci</a:t>
            </a:r>
          </a:p>
          <a:p>
            <a:pPr lvl="1" algn="r">
              <a:defRPr/>
            </a:pPr>
            <a:r>
              <a:rPr lang="cs-CZ" sz="1800" dirty="0" smtClean="0">
                <a:solidFill>
                  <a:schemeClr val="bg1"/>
                </a:solidFill>
              </a:rPr>
              <a:t>Otroci</a:t>
            </a:r>
          </a:p>
          <a:p>
            <a:pPr lvl="1" algn="r">
              <a:defRPr/>
            </a:pPr>
            <a:r>
              <a:rPr lang="cs-CZ" sz="1800" dirty="0" smtClean="0">
                <a:solidFill>
                  <a:schemeClr val="bg1"/>
                </a:solidFill>
                <a:ea typeface="+mn-ea"/>
                <a:cs typeface="+mn-cs"/>
              </a:rPr>
              <a:t>Zajatci</a:t>
            </a:r>
          </a:p>
          <a:p>
            <a:pPr lvl="1" algn="r">
              <a:defRPr/>
            </a:pPr>
            <a:r>
              <a:rPr lang="cs-CZ" sz="1800" dirty="0" smtClean="0">
                <a:solidFill>
                  <a:schemeClr val="bg1"/>
                </a:solidFill>
              </a:rPr>
              <a:t>Profesionálové</a:t>
            </a:r>
          </a:p>
          <a:p>
            <a:pPr lvl="1" algn="r">
              <a:buFont typeface="Arial" pitchFamily="34" charset="0"/>
              <a:buChar char="•"/>
              <a:defRPr/>
            </a:pPr>
            <a:endParaRPr lang="cs-CZ" sz="1200" dirty="0" smtClean="0">
              <a:solidFill>
                <a:schemeClr val="bg1"/>
              </a:solidFill>
            </a:endParaRPr>
          </a:p>
          <a:p>
            <a:pPr lvl="1" algn="r">
              <a:buFont typeface="Arial" pitchFamily="34" charset="0"/>
              <a:buChar char="•"/>
              <a:defRPr/>
            </a:pPr>
            <a:r>
              <a:rPr lang="cs-CZ" sz="1200" b="1" dirty="0" err="1" smtClean="0">
                <a:solidFill>
                  <a:srgbClr val="FFFFFF"/>
                </a:solidFill>
              </a:rPr>
              <a:t>Pollice</a:t>
            </a:r>
            <a:r>
              <a:rPr lang="cs-CZ" sz="1200" b="1" dirty="0" smtClean="0">
                <a:solidFill>
                  <a:srgbClr val="FFFFFF"/>
                </a:solidFill>
              </a:rPr>
              <a:t> </a:t>
            </a:r>
            <a:r>
              <a:rPr lang="cs-CZ" sz="1200" b="1" dirty="0" err="1" smtClean="0">
                <a:solidFill>
                  <a:srgbClr val="FFFFFF"/>
                </a:solidFill>
              </a:rPr>
              <a:t>Verso</a:t>
            </a:r>
            <a:r>
              <a:rPr lang="cs-CZ" sz="1200" dirty="0" smtClean="0">
                <a:solidFill>
                  <a:srgbClr val="FFFFFF"/>
                </a:solidFill>
              </a:rPr>
              <a:t>, </a:t>
            </a:r>
            <a:r>
              <a:rPr lang="cs-CZ" sz="1200" dirty="0" err="1" smtClean="0">
                <a:solidFill>
                  <a:srgbClr val="FFFFFF"/>
                </a:solidFill>
                <a:hlinkClick r:id="rId3"/>
              </a:rPr>
              <a:t>Jean</a:t>
            </a:r>
            <a:r>
              <a:rPr lang="cs-CZ" sz="1200" dirty="0" smtClean="0">
                <a:solidFill>
                  <a:srgbClr val="FFFFFF"/>
                </a:solidFill>
                <a:hlinkClick r:id="rId3"/>
              </a:rPr>
              <a:t>-</a:t>
            </a:r>
            <a:r>
              <a:rPr lang="cs-CZ" sz="1200" dirty="0" err="1" smtClean="0">
                <a:solidFill>
                  <a:srgbClr val="FFFFFF"/>
                </a:solidFill>
                <a:hlinkClick r:id="rId3"/>
              </a:rPr>
              <a:t>Léon</a:t>
            </a:r>
            <a:r>
              <a:rPr lang="cs-CZ" sz="1200" dirty="0" smtClean="0">
                <a:solidFill>
                  <a:srgbClr val="FFFFFF"/>
                </a:solidFill>
                <a:hlinkClick r:id="rId3"/>
              </a:rPr>
              <a:t> </a:t>
            </a:r>
            <a:r>
              <a:rPr lang="cs-CZ" sz="1200" dirty="0" err="1" smtClean="0">
                <a:solidFill>
                  <a:srgbClr val="FFFFFF"/>
                </a:solidFill>
                <a:hlinkClick r:id="rId3"/>
              </a:rPr>
              <a:t>Gérôme</a:t>
            </a:r>
            <a:r>
              <a:rPr lang="cs-CZ" sz="1200" dirty="0" smtClean="0">
                <a:solidFill>
                  <a:srgbClr val="FFFFFF"/>
                </a:solidFill>
              </a:rPr>
              <a:t> (1824–1904)</a:t>
            </a:r>
            <a:endParaRPr lang="cs-CZ" sz="1200" dirty="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611188" y="6092825"/>
            <a:ext cx="8353425" cy="639763"/>
          </a:xfrm>
        </p:spPr>
        <p:txBody>
          <a:bodyPr/>
          <a:lstStyle/>
          <a:p>
            <a:pPr algn="r"/>
            <a:r>
              <a:rPr lang="cs-CZ" sz="2000" smtClean="0">
                <a:solidFill>
                  <a:schemeClr val="tx1"/>
                </a:solidFill>
              </a:rPr>
              <a:t>Začátek 15. století, manuskript</a:t>
            </a:r>
          </a:p>
        </p:txBody>
      </p:sp>
      <p:sp>
        <p:nvSpPr>
          <p:cNvPr id="46083" name="Zástupný symbol pro obsah 2"/>
          <p:cNvSpPr>
            <a:spLocks noGrp="1"/>
          </p:cNvSpPr>
          <p:nvPr>
            <p:ph idx="1"/>
          </p:nvPr>
        </p:nvSpPr>
        <p:spPr/>
        <p:txBody>
          <a:bodyPr/>
          <a:lstStyle/>
          <a:p>
            <a:endParaRPr lang="cs-CZ" smtClean="0"/>
          </a:p>
        </p:txBody>
      </p:sp>
      <p:pic>
        <p:nvPicPr>
          <p:cNvPr id="46084" name="Picture 2" descr=". Alexander the Great and his knights battling dragons, early 15th. The dragons have emeralds set into their foreheads. One of the dragons seems to have been killed. From &quot;Le Livre et la vraye hystoire du bon roy Alixandre&quot; &#10;ID: Roy 20 B XX fol. 73"/>
          <p:cNvPicPr>
            <a:picLocks noChangeAspect="1" noChangeArrowheads="1"/>
          </p:cNvPicPr>
          <p:nvPr/>
        </p:nvPicPr>
        <p:blipFill>
          <a:blip r:embed="rId2" cstate="print"/>
          <a:srcRect/>
          <a:stretch>
            <a:fillRect/>
          </a:stretch>
        </p:blipFill>
        <p:spPr bwMode="auto">
          <a:xfrm>
            <a:off x="-36513" y="954088"/>
            <a:ext cx="918051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smtClean="0"/>
              <a:t>Rytířství - etymologie</a:t>
            </a:r>
          </a:p>
        </p:txBody>
      </p:sp>
      <p:sp>
        <p:nvSpPr>
          <p:cNvPr id="47107" name="Zástupný symbol pro obsah 2"/>
          <p:cNvSpPr>
            <a:spLocks noGrp="1"/>
          </p:cNvSpPr>
          <p:nvPr>
            <p:ph idx="1"/>
          </p:nvPr>
        </p:nvSpPr>
        <p:spPr/>
        <p:txBody>
          <a:bodyPr/>
          <a:lstStyle/>
          <a:p>
            <a:r>
              <a:rPr lang="cs-CZ" sz="2800" smtClean="0"/>
              <a:t>Rytíř</a:t>
            </a:r>
          </a:p>
          <a:p>
            <a:pPr lvl="1"/>
            <a:r>
              <a:rPr lang="cs-CZ" sz="2400" smtClean="0"/>
              <a:t>Ritter – jezdec (něm.)</a:t>
            </a:r>
          </a:p>
          <a:p>
            <a:r>
              <a:rPr lang="cs-CZ" sz="2800" smtClean="0"/>
              <a:t>Knight (angl.)</a:t>
            </a:r>
          </a:p>
          <a:p>
            <a:pPr lvl="1"/>
            <a:r>
              <a:rPr lang="cs-CZ" sz="2400" smtClean="0"/>
              <a:t>Knecht – služebník, vazal (něm.)</a:t>
            </a:r>
          </a:p>
          <a:p>
            <a:r>
              <a:rPr lang="cs-CZ" sz="2800" smtClean="0"/>
              <a:t>Miles (lat.) – voják</a:t>
            </a:r>
          </a:p>
          <a:p>
            <a:r>
              <a:rPr lang="cs-CZ" sz="2800" smtClean="0"/>
              <a:t>Chevalier (fr.)</a:t>
            </a:r>
          </a:p>
          <a:p>
            <a:pPr lvl="1"/>
            <a:r>
              <a:rPr lang="cs-CZ" sz="2400" smtClean="0"/>
              <a:t>Caballus – kůň (lat.)</a:t>
            </a:r>
          </a:p>
          <a:p>
            <a:pPr lvl="1"/>
            <a:endParaRPr lang="cs-CZ" sz="2400" smtClean="0"/>
          </a:p>
          <a:p>
            <a:r>
              <a:rPr lang="cs-CZ" sz="2800" smtClean="0"/>
              <a:t>Rytíř je voják (válečník), šlechtic, jezdec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smtClean="0"/>
              <a:t>Rytířství - vznik</a:t>
            </a:r>
          </a:p>
        </p:txBody>
      </p:sp>
      <p:sp>
        <p:nvSpPr>
          <p:cNvPr id="3" name="Zástupný symbol pro obsah 2"/>
          <p:cNvSpPr>
            <a:spLocks noGrp="1"/>
          </p:cNvSpPr>
          <p:nvPr>
            <p:ph idx="1"/>
          </p:nvPr>
        </p:nvSpPr>
        <p:spPr/>
        <p:txBody>
          <a:bodyPr/>
          <a:lstStyle/>
          <a:p>
            <a:pPr>
              <a:defRPr/>
            </a:pPr>
            <a:r>
              <a:rPr lang="cs-CZ" dirty="0" smtClean="0"/>
              <a:t>Ve všech obdobích existovala skupina elitních válečníků</a:t>
            </a:r>
          </a:p>
          <a:p>
            <a:pPr lvl="1">
              <a:defRPr/>
            </a:pPr>
            <a:r>
              <a:rPr lang="cs-CZ" dirty="0" smtClean="0"/>
              <a:t>Bohatých</a:t>
            </a:r>
          </a:p>
          <a:p>
            <a:pPr lvl="1">
              <a:defRPr/>
            </a:pPr>
            <a:r>
              <a:rPr lang="cs-CZ" dirty="0" smtClean="0"/>
              <a:t>Bohatě placených (</a:t>
            </a:r>
            <a:r>
              <a:rPr lang="cs-CZ" dirty="0" err="1" smtClean="0">
                <a:ea typeface="+mn-ea"/>
                <a:cs typeface="+mn-cs"/>
              </a:rPr>
              <a:t>Bucellarius</a:t>
            </a:r>
            <a:r>
              <a:rPr lang="cs-CZ" dirty="0" smtClean="0">
                <a:ea typeface="+mn-ea"/>
                <a:cs typeface="+mn-cs"/>
              </a:rPr>
              <a:t>)</a:t>
            </a:r>
          </a:p>
          <a:p>
            <a:pPr>
              <a:defRPr/>
            </a:pPr>
            <a:r>
              <a:rPr lang="cs-CZ" dirty="0" smtClean="0"/>
              <a:t>Ve středověké Evropě od 11. století</a:t>
            </a:r>
          </a:p>
          <a:p>
            <a:pPr lvl="1">
              <a:defRPr/>
            </a:pPr>
            <a:r>
              <a:rPr lang="cs-CZ" dirty="0" smtClean="0"/>
              <a:t>Od 13. století rytíř = šlechtic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endParaRPr lang="cs-CZ" smtClean="0"/>
          </a:p>
        </p:txBody>
      </p:sp>
      <p:sp>
        <p:nvSpPr>
          <p:cNvPr id="49155" name="Zástupný symbol pro obsah 2"/>
          <p:cNvSpPr>
            <a:spLocks noGrp="1"/>
          </p:cNvSpPr>
          <p:nvPr>
            <p:ph idx="1"/>
          </p:nvPr>
        </p:nvSpPr>
        <p:spPr>
          <a:xfrm>
            <a:off x="755650" y="6494463"/>
            <a:ext cx="7772400" cy="363537"/>
          </a:xfrm>
        </p:spPr>
        <p:txBody>
          <a:bodyPr/>
          <a:lstStyle/>
          <a:p>
            <a:pPr algn="r"/>
            <a:r>
              <a:rPr lang="cs-CZ" sz="1800" smtClean="0"/>
              <a:t>Tapiserie, 11. století</a:t>
            </a:r>
          </a:p>
        </p:txBody>
      </p:sp>
      <p:pic>
        <p:nvPicPr>
          <p:cNvPr id="49156" name="Picture 2" descr="http://larsbrownworth.com/blog/wp-content/uploads/2010/08/Harold.jpg"/>
          <p:cNvPicPr>
            <a:picLocks noChangeAspect="1" noChangeArrowheads="1"/>
          </p:cNvPicPr>
          <p:nvPr/>
        </p:nvPicPr>
        <p:blipFill>
          <a:blip r:embed="rId2" cstate="print"/>
          <a:srcRect/>
          <a:stretch>
            <a:fillRect/>
          </a:stretch>
        </p:blipFill>
        <p:spPr bwMode="auto">
          <a:xfrm>
            <a:off x="0" y="1125538"/>
            <a:ext cx="9167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endParaRPr lang="cs-CZ" smtClean="0"/>
          </a:p>
        </p:txBody>
      </p:sp>
      <p:sp>
        <p:nvSpPr>
          <p:cNvPr id="50179" name="Zástupný symbol pro obsah 2"/>
          <p:cNvSpPr>
            <a:spLocks noGrp="1"/>
          </p:cNvSpPr>
          <p:nvPr>
            <p:ph idx="1"/>
          </p:nvPr>
        </p:nvSpPr>
        <p:spPr/>
        <p:txBody>
          <a:bodyPr/>
          <a:lstStyle/>
          <a:p>
            <a:endParaRPr lang="cs-CZ" smtClean="0"/>
          </a:p>
        </p:txBody>
      </p:sp>
      <p:pic>
        <p:nvPicPr>
          <p:cNvPr id="50180" name="Picture 2" descr="http://warandgame.files.wordpress.com/2010/03/crusadefg.jpg"/>
          <p:cNvPicPr>
            <a:picLocks noChangeAspect="1" noChangeArrowheads="1"/>
          </p:cNvPicPr>
          <p:nvPr/>
        </p:nvPicPr>
        <p:blipFill>
          <a:blip r:embed="rId2" cstate="print"/>
          <a:srcRect/>
          <a:stretch>
            <a:fillRect/>
          </a:stretch>
        </p:blipFill>
        <p:spPr bwMode="auto">
          <a:xfrm>
            <a:off x="0" y="76517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k-SK" b="1" smtClean="0"/>
              <a:t>Rytíři - Evropa</a:t>
            </a:r>
            <a:endParaRPr lang="cs-CZ" b="1" smtClean="0"/>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sk-SK" smtClean="0"/>
              <a:t>7 ctností (septem probitates):</a:t>
            </a:r>
          </a:p>
          <a:p>
            <a:pPr eaLnBrk="1" hangingPunct="1">
              <a:lnSpc>
                <a:spcPct val="90000"/>
              </a:lnSpc>
              <a:buFontTx/>
              <a:buNone/>
            </a:pPr>
            <a:r>
              <a:rPr lang="cs-CZ" smtClean="0"/>
              <a:t>- </a:t>
            </a:r>
            <a:r>
              <a:rPr lang="cs-CZ" smtClean="0">
                <a:cs typeface="Times New Roman" pitchFamily="18" charset="0"/>
              </a:rPr>
              <a:t>jízda na koni (equitare)</a:t>
            </a:r>
            <a:endParaRPr lang="cs-CZ" smtClean="0"/>
          </a:p>
          <a:p>
            <a:pPr eaLnBrk="1" hangingPunct="1">
              <a:lnSpc>
                <a:spcPct val="90000"/>
              </a:lnSpc>
              <a:buFontTx/>
              <a:buNone/>
            </a:pPr>
            <a:r>
              <a:rPr lang="cs-CZ" smtClean="0"/>
              <a:t>- </a:t>
            </a:r>
            <a:r>
              <a:rPr lang="cs-CZ" smtClean="0">
                <a:cs typeface="Times New Roman" pitchFamily="18" charset="0"/>
              </a:rPr>
              <a:t>plavání (natare)</a:t>
            </a:r>
            <a:endParaRPr lang="cs-CZ" smtClean="0"/>
          </a:p>
          <a:p>
            <a:pPr eaLnBrk="1" hangingPunct="1">
              <a:lnSpc>
                <a:spcPct val="90000"/>
              </a:lnSpc>
              <a:buFontTx/>
              <a:buNone/>
            </a:pPr>
            <a:r>
              <a:rPr lang="cs-CZ" smtClean="0"/>
              <a:t>- </a:t>
            </a:r>
            <a:r>
              <a:rPr lang="cs-CZ" smtClean="0">
                <a:cs typeface="Times New Roman" pitchFamily="18" charset="0"/>
              </a:rPr>
              <a:t>lukostřelba (sagitare)</a:t>
            </a:r>
            <a:endParaRPr lang="cs-CZ" smtClean="0"/>
          </a:p>
          <a:p>
            <a:pPr eaLnBrk="1" hangingPunct="1">
              <a:lnSpc>
                <a:spcPct val="90000"/>
              </a:lnSpc>
              <a:buFontTx/>
              <a:buNone/>
            </a:pPr>
            <a:r>
              <a:rPr lang="cs-CZ" smtClean="0"/>
              <a:t>- </a:t>
            </a:r>
            <a:r>
              <a:rPr lang="cs-CZ" smtClean="0">
                <a:cs typeface="Times New Roman" pitchFamily="18" charset="0"/>
              </a:rPr>
              <a:t>zápas (caestibus), šerm (certare)</a:t>
            </a:r>
            <a:endParaRPr lang="cs-CZ" smtClean="0"/>
          </a:p>
          <a:p>
            <a:pPr eaLnBrk="1" hangingPunct="1">
              <a:lnSpc>
                <a:spcPct val="90000"/>
              </a:lnSpc>
              <a:buFontTx/>
              <a:buNone/>
            </a:pPr>
            <a:r>
              <a:rPr lang="cs-CZ" smtClean="0"/>
              <a:t>- </a:t>
            </a:r>
            <a:r>
              <a:rPr lang="cs-CZ" smtClean="0">
                <a:cs typeface="Times New Roman" pitchFamily="18" charset="0"/>
              </a:rPr>
              <a:t>lov (aucupari)</a:t>
            </a:r>
            <a:endParaRPr lang="cs-CZ" smtClean="0"/>
          </a:p>
          <a:p>
            <a:pPr eaLnBrk="1" hangingPunct="1">
              <a:lnSpc>
                <a:spcPct val="90000"/>
              </a:lnSpc>
              <a:buFontTx/>
              <a:buNone/>
            </a:pPr>
            <a:r>
              <a:rPr lang="cs-CZ" smtClean="0"/>
              <a:t>- </a:t>
            </a:r>
            <a:r>
              <a:rPr lang="cs-CZ" smtClean="0">
                <a:cs typeface="Times New Roman" pitchFamily="18" charset="0"/>
              </a:rPr>
              <a:t>šach (scacis ludere)</a:t>
            </a:r>
            <a:endParaRPr lang="cs-CZ" smtClean="0"/>
          </a:p>
          <a:p>
            <a:pPr eaLnBrk="1" hangingPunct="1">
              <a:lnSpc>
                <a:spcPct val="90000"/>
              </a:lnSpc>
              <a:buFontTx/>
              <a:buNone/>
            </a:pPr>
            <a:r>
              <a:rPr lang="cs-CZ" smtClean="0"/>
              <a:t>- </a:t>
            </a:r>
            <a:r>
              <a:rPr lang="cs-CZ" smtClean="0">
                <a:cs typeface="Times New Roman" pitchFamily="18" charset="0"/>
              </a:rPr>
              <a:t>veršování (versificare)</a:t>
            </a:r>
            <a:r>
              <a:rPr lang="en-US" smtClean="0"/>
              <a:t>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k-SK" b="1" smtClean="0"/>
              <a:t>Rytíři – samurajové, Japonsko</a:t>
            </a:r>
            <a:endParaRPr lang="en-US" b="1" smtClean="0"/>
          </a:p>
        </p:txBody>
      </p:sp>
      <p:sp>
        <p:nvSpPr>
          <p:cNvPr id="52227" name="Rectangle 3"/>
          <p:cNvSpPr>
            <a:spLocks noGrp="1" noChangeArrowheads="1"/>
          </p:cNvSpPr>
          <p:nvPr>
            <p:ph type="body" idx="1"/>
          </p:nvPr>
        </p:nvSpPr>
        <p:spPr/>
        <p:txBody>
          <a:bodyPr/>
          <a:lstStyle/>
          <a:p>
            <a:r>
              <a:rPr lang="sk-SK" smtClean="0"/>
              <a:t>Bunbu rjódó:</a:t>
            </a:r>
          </a:p>
          <a:p>
            <a:pPr lvl="1"/>
            <a:r>
              <a:rPr lang="sk-SK" smtClean="0"/>
              <a:t>Dvojí cesta – vzdělání v boji i kultuře</a:t>
            </a: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k-SK" b="1" smtClean="0"/>
              <a:t>Rytířská výchova</a:t>
            </a:r>
            <a:endParaRPr lang="en-US" b="1" smtClean="0"/>
          </a:p>
        </p:txBody>
      </p:sp>
      <p:sp>
        <p:nvSpPr>
          <p:cNvPr id="53251" name="Rectangle 3"/>
          <p:cNvSpPr>
            <a:spLocks noGrp="1" noChangeArrowheads="1"/>
          </p:cNvSpPr>
          <p:nvPr>
            <p:ph type="body" idx="1"/>
          </p:nvPr>
        </p:nvSpPr>
        <p:spPr/>
        <p:txBody>
          <a:bodyPr/>
          <a:lstStyle/>
          <a:p>
            <a:r>
              <a:rPr lang="sk-SK" smtClean="0"/>
              <a:t>Od 7 let páže</a:t>
            </a:r>
          </a:p>
          <a:p>
            <a:r>
              <a:rPr lang="sk-SK" smtClean="0"/>
              <a:t>Od 14 let panoš</a:t>
            </a:r>
          </a:p>
          <a:p>
            <a:r>
              <a:rPr lang="sk-SK" smtClean="0"/>
              <a:t>Od 21 let rytíř (iniciace)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Časová osa</a:t>
            </a:r>
          </a:p>
        </p:txBody>
      </p:sp>
      <p:sp>
        <p:nvSpPr>
          <p:cNvPr id="8195" name="Zástupný symbol pro obsah 2"/>
          <p:cNvSpPr>
            <a:spLocks noGrp="1"/>
          </p:cNvSpPr>
          <p:nvPr>
            <p:ph idx="1"/>
          </p:nvPr>
        </p:nvSpPr>
        <p:spPr/>
        <p:txBody>
          <a:bodyPr/>
          <a:lstStyle/>
          <a:p>
            <a:r>
              <a:rPr lang="cs-CZ" smtClean="0"/>
              <a:t>Pravěk			3 mil. – 3500 př.n.l.</a:t>
            </a:r>
          </a:p>
          <a:p>
            <a:r>
              <a:rPr lang="cs-CZ" smtClean="0"/>
              <a:t>Starověk		- 5. stol n.l.</a:t>
            </a:r>
          </a:p>
          <a:p>
            <a:r>
              <a:rPr lang="cs-CZ" smtClean="0"/>
              <a:t>Středověk		- 15. stol n.l.</a:t>
            </a:r>
          </a:p>
          <a:p>
            <a:r>
              <a:rPr lang="cs-CZ" smtClean="0"/>
              <a:t>Novověk		- 18.-20. stol. n.l.</a:t>
            </a:r>
          </a:p>
          <a:p>
            <a:r>
              <a:rPr lang="cs-CZ" smtClean="0"/>
              <a:t>Moderní dějiny	- současnost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k-SK" b="1" smtClean="0"/>
              <a:t>Praxe rytířů</a:t>
            </a:r>
            <a:endParaRPr lang="en-US" b="1" smtClean="0"/>
          </a:p>
        </p:txBody>
      </p:sp>
      <p:sp>
        <p:nvSpPr>
          <p:cNvPr id="54275" name="Rectangle 3"/>
          <p:cNvSpPr>
            <a:spLocks noGrp="1" noChangeArrowheads="1"/>
          </p:cNvSpPr>
          <p:nvPr>
            <p:ph type="body" idx="1"/>
          </p:nvPr>
        </p:nvSpPr>
        <p:spPr/>
        <p:txBody>
          <a:bodyPr/>
          <a:lstStyle/>
          <a:p>
            <a:r>
              <a:rPr lang="sk-SK" smtClean="0"/>
              <a:t>Boj, války</a:t>
            </a:r>
          </a:p>
          <a:p>
            <a:r>
              <a:rPr lang="sk-SK" smtClean="0"/>
              <a:t>Lov</a:t>
            </a:r>
          </a:p>
          <a:p>
            <a:r>
              <a:rPr lang="sk-SK" smtClean="0"/>
              <a:t>Rytířské turnaje:</a:t>
            </a:r>
          </a:p>
          <a:p>
            <a:pPr lvl="1"/>
            <a:r>
              <a:rPr lang="sk-SK" smtClean="0"/>
              <a:t>Do 15. – 16. století bojový charakter</a:t>
            </a:r>
          </a:p>
          <a:p>
            <a:pPr lvl="1"/>
            <a:r>
              <a:rPr lang="sk-SK" smtClean="0"/>
              <a:t>Fiktivní systém inscenovaných soubojů</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smtClean="0"/>
              <a:t>Praxe rytířů - turnaje</a:t>
            </a:r>
          </a:p>
        </p:txBody>
      </p:sp>
      <p:sp>
        <p:nvSpPr>
          <p:cNvPr id="55299" name="Zástupný symbol pro obsah 2"/>
          <p:cNvSpPr>
            <a:spLocks noGrp="1"/>
          </p:cNvSpPr>
          <p:nvPr>
            <p:ph idx="1"/>
          </p:nvPr>
        </p:nvSpPr>
        <p:spPr/>
        <p:txBody>
          <a:bodyPr/>
          <a:lstStyle/>
          <a:p>
            <a:r>
              <a:rPr lang="cs-CZ" sz="2800" dirty="0" err="1" smtClean="0"/>
              <a:t>Buhurt</a:t>
            </a:r>
            <a:r>
              <a:rPr lang="cs-CZ" sz="2800" dirty="0" smtClean="0"/>
              <a:t> (</a:t>
            </a:r>
            <a:r>
              <a:rPr lang="cs-CZ" sz="2800" dirty="0" err="1" smtClean="0"/>
              <a:t>melee</a:t>
            </a:r>
            <a:r>
              <a:rPr lang="cs-CZ" sz="2800" dirty="0" smtClean="0"/>
              <a:t>, od 9. – 10. století)</a:t>
            </a:r>
          </a:p>
          <a:p>
            <a:pPr lvl="1"/>
            <a:r>
              <a:rPr lang="cs-CZ" sz="2400" dirty="0" smtClean="0"/>
              <a:t>Skupinový boj s cílem porazit (zajmout) jiného rytíře</a:t>
            </a:r>
          </a:p>
          <a:p>
            <a:pPr lvl="1"/>
            <a:r>
              <a:rPr lang="cs-CZ" sz="2400" dirty="0" smtClean="0"/>
              <a:t>Ve skutečném prostředí, se skutečnou zbrojí</a:t>
            </a:r>
          </a:p>
          <a:p>
            <a:pPr lvl="1"/>
            <a:r>
              <a:rPr lang="cs-CZ" sz="2400" dirty="0" smtClean="0"/>
              <a:t>Sir William </a:t>
            </a:r>
            <a:r>
              <a:rPr lang="cs-CZ" sz="2400" dirty="0" err="1" smtClean="0"/>
              <a:t>Marshal</a:t>
            </a:r>
            <a:r>
              <a:rPr lang="cs-CZ" sz="2400" dirty="0" smtClean="0"/>
              <a:t>, 1146–1219)</a:t>
            </a:r>
          </a:p>
          <a:p>
            <a:r>
              <a:rPr lang="cs-CZ" sz="2800" dirty="0" err="1" smtClean="0"/>
              <a:t>Tjost</a:t>
            </a:r>
            <a:r>
              <a:rPr lang="cs-CZ" sz="2800" dirty="0" smtClean="0"/>
              <a:t> (od 14. 15. století)</a:t>
            </a:r>
          </a:p>
          <a:p>
            <a:pPr lvl="1"/>
            <a:r>
              <a:rPr lang="cs-CZ" sz="2400" dirty="0" smtClean="0"/>
              <a:t>Souboj dvou rytířů</a:t>
            </a:r>
          </a:p>
          <a:p>
            <a:r>
              <a:rPr lang="cs-CZ" sz="2800" dirty="0" smtClean="0"/>
              <a:t>Kolba</a:t>
            </a:r>
          </a:p>
          <a:p>
            <a:r>
              <a:rPr lang="cs-CZ" sz="2800" dirty="0" smtClean="0"/>
              <a:t>Karusel</a:t>
            </a:r>
          </a:p>
          <a:p>
            <a:endParaRPr lang="cs-CZ"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k-SK" b="1" smtClean="0"/>
              <a:t>Měšťanská a lidová kultura</a:t>
            </a:r>
            <a:endParaRPr lang="en-US" b="1" smtClean="0"/>
          </a:p>
        </p:txBody>
      </p:sp>
      <p:sp>
        <p:nvSpPr>
          <p:cNvPr id="56323" name="Rectangle 3"/>
          <p:cNvSpPr>
            <a:spLocks noGrp="1" noChangeArrowheads="1"/>
          </p:cNvSpPr>
          <p:nvPr>
            <p:ph type="body" idx="1"/>
          </p:nvPr>
        </p:nvSpPr>
        <p:spPr/>
        <p:txBody>
          <a:bodyPr/>
          <a:lstStyle/>
          <a:p>
            <a:r>
              <a:rPr lang="sk-SK" smtClean="0"/>
              <a:t>Křesťanství : Ora et labora </a:t>
            </a:r>
          </a:p>
          <a:p>
            <a:pPr>
              <a:buFont typeface="Wingdings" pitchFamily="2" charset="2"/>
              <a:buNone/>
            </a:pPr>
            <a:r>
              <a:rPr lang="sk-SK" smtClean="0"/>
              <a:t>			(modli se a pracuj)</a:t>
            </a:r>
          </a:p>
          <a:p>
            <a:endParaRPr lang="sk-SK" smtClean="0"/>
          </a:p>
          <a:p>
            <a:r>
              <a:rPr lang="sk-SK" smtClean="0"/>
              <a:t>Společenské vrstvy:</a:t>
            </a:r>
          </a:p>
          <a:p>
            <a:pPr lvl="1"/>
            <a:r>
              <a:rPr lang="cs-CZ" smtClean="0">
                <a:cs typeface="Times New Roman" pitchFamily="18" charset="0"/>
              </a:rPr>
              <a:t>bellatores (ti, kteří válčí)</a:t>
            </a:r>
            <a:endParaRPr lang="cs-CZ" smtClean="0"/>
          </a:p>
          <a:p>
            <a:pPr lvl="1"/>
            <a:r>
              <a:rPr lang="cs-CZ" smtClean="0">
                <a:cs typeface="Times New Roman" pitchFamily="18" charset="0"/>
              </a:rPr>
              <a:t>oratores (ti, kteří se modlí, duchovenstvo)</a:t>
            </a:r>
            <a:endParaRPr lang="sk-SK" smtClean="0"/>
          </a:p>
          <a:p>
            <a:pPr lvl="1"/>
            <a:r>
              <a:rPr lang="cs-CZ" smtClean="0">
                <a:cs typeface="Times New Roman" pitchFamily="18" charset="0"/>
              </a:rPr>
              <a:t>laboratores (ti, kteří pracují)</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smtClean="0"/>
              <a:t>Sedm umění, ctností, snah</a:t>
            </a:r>
          </a:p>
        </p:txBody>
      </p:sp>
      <p:sp>
        <p:nvSpPr>
          <p:cNvPr id="3" name="Zástupný symbol pro obsah 2"/>
          <p:cNvSpPr>
            <a:spLocks noGrp="1"/>
          </p:cNvSpPr>
          <p:nvPr>
            <p:ph idx="1"/>
          </p:nvPr>
        </p:nvSpPr>
        <p:spPr/>
        <p:txBody>
          <a:bodyPr/>
          <a:lstStyle/>
          <a:p>
            <a:pPr marL="438912" indent="-320040" fontAlgn="auto">
              <a:spcBef>
                <a:spcPts val="0"/>
              </a:spcBef>
              <a:spcAft>
                <a:spcPts val="0"/>
              </a:spcAft>
              <a:buFont typeface="Wingdings 2"/>
              <a:buChar char=""/>
              <a:defRPr/>
            </a:pPr>
            <a:r>
              <a:rPr lang="cs-CZ" sz="2000" dirty="0" err="1" smtClean="0"/>
              <a:t>Martianus</a:t>
            </a:r>
            <a:r>
              <a:rPr lang="cs-CZ" sz="2000" dirty="0" smtClean="0"/>
              <a:t> </a:t>
            </a:r>
            <a:r>
              <a:rPr lang="cs-CZ" sz="2000" dirty="0" err="1" smtClean="0"/>
              <a:t>Minneus</a:t>
            </a:r>
            <a:r>
              <a:rPr lang="cs-CZ" sz="2000" dirty="0" smtClean="0"/>
              <a:t> Felix </a:t>
            </a:r>
            <a:r>
              <a:rPr lang="cs-CZ" sz="2000" dirty="0" err="1" smtClean="0"/>
              <a:t>Capella</a:t>
            </a:r>
            <a:r>
              <a:rPr lang="cs-CZ" sz="2000" dirty="0" smtClean="0"/>
              <a:t> (5. století) </a:t>
            </a:r>
            <a:r>
              <a:rPr lang="cs-CZ" sz="2000" b="1" dirty="0" smtClean="0"/>
              <a:t>Satira de </a:t>
            </a:r>
            <a:r>
              <a:rPr lang="cs-CZ" sz="2000" b="1" dirty="0" err="1" smtClean="0"/>
              <a:t>nuptiis</a:t>
            </a:r>
            <a:r>
              <a:rPr lang="cs-CZ" sz="2000" b="1" dirty="0" smtClean="0"/>
              <a:t> </a:t>
            </a:r>
            <a:r>
              <a:rPr lang="cs-CZ" sz="2000" b="1" dirty="0" err="1" smtClean="0"/>
              <a:t>Philologiae</a:t>
            </a:r>
            <a:r>
              <a:rPr lang="cs-CZ" sz="2000" b="1" dirty="0" smtClean="0"/>
              <a:t> </a:t>
            </a:r>
            <a:r>
              <a:rPr lang="cs-CZ" sz="2000" b="1" dirty="0" err="1" smtClean="0"/>
              <a:t>at</a:t>
            </a:r>
            <a:r>
              <a:rPr lang="cs-CZ" sz="2000" b="1" dirty="0" smtClean="0"/>
              <a:t> </a:t>
            </a:r>
            <a:r>
              <a:rPr lang="cs-CZ" sz="2000" b="1" dirty="0" err="1" smtClean="0"/>
              <a:t>Mercurii</a:t>
            </a:r>
            <a:endParaRPr lang="cs-CZ" sz="2000" b="1" dirty="0" smtClean="0"/>
          </a:p>
          <a:p>
            <a:pPr marL="438912" indent="-320040" fontAlgn="auto">
              <a:spcBef>
                <a:spcPts val="0"/>
              </a:spcBef>
              <a:spcAft>
                <a:spcPts val="0"/>
              </a:spcAft>
              <a:buFont typeface="Wingdings 2"/>
              <a:buChar char=""/>
              <a:defRPr/>
            </a:pPr>
            <a:endParaRPr lang="cs-CZ" sz="2000" b="1" dirty="0" smtClean="0"/>
          </a:p>
          <a:p>
            <a:pPr marL="438912" indent="-320040" fontAlgn="auto">
              <a:spcBef>
                <a:spcPts val="0"/>
              </a:spcBef>
              <a:spcAft>
                <a:spcPts val="0"/>
              </a:spcAft>
              <a:buFont typeface="Wingdings 2"/>
              <a:buChar char=""/>
              <a:defRPr/>
            </a:pPr>
            <a:r>
              <a:rPr lang="cs-CZ" sz="2000" dirty="0" err="1" smtClean="0"/>
              <a:t>Petrus</a:t>
            </a:r>
            <a:r>
              <a:rPr lang="cs-CZ" sz="2000" dirty="0" smtClean="0"/>
              <a:t> </a:t>
            </a:r>
            <a:r>
              <a:rPr lang="cs-CZ" sz="2000" dirty="0" err="1" smtClean="0"/>
              <a:t>Alphonsi</a:t>
            </a:r>
            <a:r>
              <a:rPr lang="cs-CZ" sz="2000" dirty="0" smtClean="0"/>
              <a:t> (12. – 13. století) </a:t>
            </a:r>
            <a:r>
              <a:rPr lang="cs-CZ" sz="2000" b="1" dirty="0" err="1" smtClean="0"/>
              <a:t>Dialectica</a:t>
            </a:r>
            <a:r>
              <a:rPr lang="cs-CZ" sz="2000" b="1" dirty="0" smtClean="0"/>
              <a:t> </a:t>
            </a:r>
            <a:r>
              <a:rPr lang="cs-CZ" sz="2000" b="1" dirty="0" err="1" smtClean="0"/>
              <a:t>clerici</a:t>
            </a:r>
            <a:endParaRPr lang="cs-CZ" sz="2000" b="1" dirty="0" smtClean="0"/>
          </a:p>
          <a:p>
            <a:pPr marL="731520" lvl="1" indent="-274320" fontAlgn="auto">
              <a:spcAft>
                <a:spcPts val="0"/>
              </a:spcAft>
              <a:buFont typeface="Wingdings"/>
              <a:buChar char=""/>
              <a:defRPr/>
            </a:pPr>
            <a:r>
              <a:rPr lang="cs-CZ" sz="1800" dirty="0" err="1" smtClean="0"/>
              <a:t>Quum</a:t>
            </a:r>
            <a:r>
              <a:rPr lang="cs-CZ" sz="1800" dirty="0" smtClean="0"/>
              <a:t> </a:t>
            </a:r>
            <a:r>
              <a:rPr lang="cs-CZ" sz="1800" b="1" dirty="0" smtClean="0"/>
              <a:t>septem </a:t>
            </a:r>
            <a:r>
              <a:rPr lang="cs-CZ" sz="1800" b="1" dirty="0" err="1" smtClean="0"/>
              <a:t>sint</a:t>
            </a:r>
            <a:r>
              <a:rPr lang="cs-CZ" sz="1800" b="1" dirty="0" smtClean="0"/>
              <a:t> </a:t>
            </a:r>
            <a:r>
              <a:rPr lang="cs-CZ" sz="1800" b="1" dirty="0" err="1" smtClean="0"/>
              <a:t>artes</a:t>
            </a:r>
            <a:r>
              <a:rPr lang="cs-CZ" sz="1800" dirty="0" smtClean="0"/>
              <a:t>, </a:t>
            </a:r>
            <a:r>
              <a:rPr lang="cs-CZ" sz="1800" dirty="0" err="1" smtClean="0"/>
              <a:t>et</a:t>
            </a:r>
            <a:r>
              <a:rPr lang="cs-CZ" sz="1800" dirty="0" smtClean="0"/>
              <a:t> </a:t>
            </a:r>
            <a:r>
              <a:rPr lang="cs-CZ" sz="1800" b="1" dirty="0" smtClean="0"/>
              <a:t>septem </a:t>
            </a:r>
            <a:r>
              <a:rPr lang="cs-CZ" sz="1800" b="1" dirty="0" err="1" smtClean="0"/>
              <a:t>probitates</a:t>
            </a:r>
            <a:r>
              <a:rPr lang="cs-CZ" sz="1800" dirty="0" smtClean="0"/>
              <a:t>, </a:t>
            </a:r>
            <a:r>
              <a:rPr lang="cs-CZ" sz="1800" dirty="0" err="1" smtClean="0"/>
              <a:t>et</a:t>
            </a:r>
            <a:r>
              <a:rPr lang="cs-CZ" sz="1800" dirty="0" smtClean="0"/>
              <a:t> </a:t>
            </a:r>
            <a:r>
              <a:rPr lang="cs-CZ" sz="1800" b="1" dirty="0" smtClean="0"/>
              <a:t>septem </a:t>
            </a:r>
            <a:r>
              <a:rPr lang="cs-CZ" sz="1800" b="1" dirty="0" err="1" smtClean="0"/>
              <a:t>industriae</a:t>
            </a:r>
            <a:r>
              <a:rPr lang="cs-CZ" sz="1800" dirty="0" smtClean="0"/>
              <a:t>; </a:t>
            </a:r>
            <a:r>
              <a:rPr lang="cs-CZ" sz="1800" dirty="0" err="1" smtClean="0"/>
              <a:t>vellem</a:t>
            </a:r>
            <a:r>
              <a:rPr lang="cs-CZ" sz="1800" dirty="0" smtClean="0"/>
              <a:t> </a:t>
            </a:r>
            <a:r>
              <a:rPr lang="cs-CZ" sz="1800" dirty="0" err="1" smtClean="0"/>
              <a:t>ut</a:t>
            </a:r>
            <a:r>
              <a:rPr lang="cs-CZ" sz="1800" dirty="0" smtClean="0"/>
              <a:t> </a:t>
            </a:r>
            <a:r>
              <a:rPr lang="cs-CZ" sz="1800" dirty="0" err="1" smtClean="0"/>
              <a:t>haec</a:t>
            </a:r>
            <a:r>
              <a:rPr lang="cs-CZ" sz="1800" dirty="0" smtClean="0"/>
              <a:t> </a:t>
            </a:r>
            <a:r>
              <a:rPr lang="cs-CZ" sz="1800" dirty="0" err="1" smtClean="0"/>
              <a:t>mihi</a:t>
            </a:r>
            <a:r>
              <a:rPr lang="cs-CZ" sz="1800" dirty="0" smtClean="0"/>
              <a:t> </a:t>
            </a:r>
            <a:r>
              <a:rPr lang="cs-CZ" sz="1800" dirty="0" err="1" smtClean="0"/>
              <a:t>sicut</a:t>
            </a:r>
            <a:r>
              <a:rPr lang="cs-CZ" sz="1800" dirty="0" smtClean="0"/>
              <a:t> se </a:t>
            </a:r>
            <a:r>
              <a:rPr lang="cs-CZ" sz="1800" dirty="0" err="1" smtClean="0"/>
              <a:t>habent</a:t>
            </a:r>
            <a:r>
              <a:rPr lang="cs-CZ" sz="1800" dirty="0" smtClean="0"/>
              <a:t> </a:t>
            </a:r>
            <a:r>
              <a:rPr lang="cs-CZ" sz="1800" dirty="0" err="1" smtClean="0"/>
              <a:t>enumerares</a:t>
            </a:r>
            <a:r>
              <a:rPr lang="cs-CZ" sz="1800" dirty="0" smtClean="0"/>
              <a:t>.</a:t>
            </a:r>
          </a:p>
          <a:p>
            <a:pPr marL="438912" indent="-320040" fontAlgn="auto">
              <a:spcBef>
                <a:spcPts val="0"/>
              </a:spcBef>
              <a:spcAft>
                <a:spcPts val="0"/>
              </a:spcAft>
              <a:buFont typeface="Wingdings 2"/>
              <a:buChar char=""/>
              <a:defRPr/>
            </a:pPr>
            <a:endParaRPr lang="cs-CZ" sz="2000" dirty="0" smtClean="0"/>
          </a:p>
          <a:p>
            <a:pPr marL="731520" lvl="1" indent="-274320" fontAlgn="auto">
              <a:spcAft>
                <a:spcPts val="0"/>
              </a:spcAft>
              <a:buFont typeface="Wingdings"/>
              <a:buChar char=""/>
              <a:defRPr/>
            </a:pPr>
            <a:r>
              <a:rPr lang="cs-CZ" sz="1800" dirty="0" err="1" smtClean="0"/>
              <a:t>Hae</a:t>
            </a:r>
            <a:r>
              <a:rPr lang="cs-CZ" sz="1800" dirty="0" smtClean="0"/>
              <a:t> </a:t>
            </a:r>
            <a:r>
              <a:rPr lang="cs-CZ" sz="1800" dirty="0" err="1" smtClean="0"/>
              <a:t>sunt</a:t>
            </a:r>
            <a:r>
              <a:rPr lang="cs-CZ" sz="1800" dirty="0" smtClean="0"/>
              <a:t> </a:t>
            </a:r>
            <a:r>
              <a:rPr lang="cs-CZ" sz="1800" dirty="0" err="1" smtClean="0"/>
              <a:t>artes</a:t>
            </a:r>
            <a:r>
              <a:rPr lang="cs-CZ" sz="1800" dirty="0" smtClean="0"/>
              <a:t>: </a:t>
            </a:r>
            <a:r>
              <a:rPr lang="cs-CZ" sz="1800" b="1" dirty="0" err="1" smtClean="0"/>
              <a:t>dialectica</a:t>
            </a:r>
            <a:r>
              <a:rPr lang="cs-CZ" sz="1800" b="1" dirty="0" smtClean="0"/>
              <a:t>, </a:t>
            </a:r>
            <a:r>
              <a:rPr lang="cs-CZ" sz="1800" b="1" dirty="0" err="1" smtClean="0"/>
              <a:t>arithmetica</a:t>
            </a:r>
            <a:r>
              <a:rPr lang="cs-CZ" sz="1800" b="1" dirty="0" smtClean="0"/>
              <a:t>, </a:t>
            </a:r>
            <a:r>
              <a:rPr lang="cs-CZ" sz="1800" b="1" dirty="0" err="1" smtClean="0"/>
              <a:t>geometria</a:t>
            </a:r>
            <a:r>
              <a:rPr lang="cs-CZ" sz="1800" b="1" dirty="0" smtClean="0"/>
              <a:t>, </a:t>
            </a:r>
            <a:r>
              <a:rPr lang="cs-CZ" sz="1800" b="1" dirty="0" err="1" smtClean="0"/>
              <a:t>physica</a:t>
            </a:r>
            <a:r>
              <a:rPr lang="cs-CZ" sz="1800" b="1" dirty="0" smtClean="0"/>
              <a:t>, </a:t>
            </a:r>
            <a:r>
              <a:rPr lang="cs-CZ" sz="1800" b="1" dirty="0" err="1" smtClean="0"/>
              <a:t>musica</a:t>
            </a:r>
            <a:r>
              <a:rPr lang="cs-CZ" sz="1800" b="1" dirty="0" smtClean="0"/>
              <a:t>, </a:t>
            </a:r>
            <a:r>
              <a:rPr lang="cs-CZ" sz="1800" b="1" dirty="0" err="1" smtClean="0"/>
              <a:t>astronomia</a:t>
            </a:r>
            <a:r>
              <a:rPr lang="cs-CZ" sz="1800" b="1" dirty="0" smtClean="0"/>
              <a:t>, </a:t>
            </a:r>
            <a:r>
              <a:rPr lang="cs-CZ" sz="1800" b="1" dirty="0" err="1" smtClean="0"/>
              <a:t>rethorica</a:t>
            </a:r>
            <a:r>
              <a:rPr lang="cs-CZ" sz="1800" b="1" dirty="0" smtClean="0"/>
              <a:t>.</a:t>
            </a:r>
          </a:p>
          <a:p>
            <a:pPr marL="731520" lvl="1" indent="-274320" fontAlgn="auto">
              <a:spcAft>
                <a:spcPts val="0"/>
              </a:spcAft>
              <a:buFont typeface="Wingdings"/>
              <a:buChar char=""/>
              <a:defRPr/>
            </a:pPr>
            <a:r>
              <a:rPr lang="cs-CZ" sz="1800" dirty="0" err="1" smtClean="0"/>
              <a:t>Probitates</a:t>
            </a:r>
            <a:r>
              <a:rPr lang="cs-CZ" sz="1800" dirty="0" smtClean="0"/>
              <a:t> </a:t>
            </a:r>
            <a:r>
              <a:rPr lang="cs-CZ" sz="1800" dirty="0" err="1" smtClean="0"/>
              <a:t>vero</a:t>
            </a:r>
            <a:r>
              <a:rPr lang="cs-CZ" sz="1800" dirty="0" smtClean="0"/>
              <a:t> </a:t>
            </a:r>
            <a:r>
              <a:rPr lang="cs-CZ" sz="1800" dirty="0" err="1" smtClean="0"/>
              <a:t>hae</a:t>
            </a:r>
            <a:r>
              <a:rPr lang="cs-CZ" sz="1800" dirty="0" smtClean="0"/>
              <a:t> </a:t>
            </a:r>
            <a:r>
              <a:rPr lang="cs-CZ" sz="1800" dirty="0" err="1" smtClean="0"/>
              <a:t>sunt</a:t>
            </a:r>
            <a:r>
              <a:rPr lang="cs-CZ" sz="1800" dirty="0" smtClean="0"/>
              <a:t>: </a:t>
            </a:r>
            <a:r>
              <a:rPr lang="cs-CZ" sz="1800" b="1" dirty="0" err="1" smtClean="0"/>
              <a:t>Equitare</a:t>
            </a:r>
            <a:r>
              <a:rPr lang="cs-CZ" sz="1800" b="1" dirty="0" smtClean="0"/>
              <a:t>, </a:t>
            </a:r>
            <a:r>
              <a:rPr lang="cs-CZ" sz="1800" b="1" dirty="0" err="1" smtClean="0"/>
              <a:t>natare</a:t>
            </a:r>
            <a:r>
              <a:rPr lang="cs-CZ" sz="1800" b="1" dirty="0" smtClean="0"/>
              <a:t>, </a:t>
            </a:r>
            <a:r>
              <a:rPr lang="cs-CZ" sz="1800" b="1" dirty="0" err="1" smtClean="0"/>
              <a:t>sagittare</a:t>
            </a:r>
            <a:r>
              <a:rPr lang="cs-CZ" sz="1800" b="1" dirty="0" smtClean="0"/>
              <a:t>, </a:t>
            </a:r>
            <a:r>
              <a:rPr lang="cs-CZ" sz="1800" b="1" dirty="0" err="1" smtClean="0"/>
              <a:t>cestibus</a:t>
            </a:r>
            <a:r>
              <a:rPr lang="cs-CZ" sz="1800" b="1" dirty="0" smtClean="0"/>
              <a:t>, </a:t>
            </a:r>
            <a:r>
              <a:rPr lang="cs-CZ" sz="1800" b="1" dirty="0" err="1" smtClean="0"/>
              <a:t>certare</a:t>
            </a:r>
            <a:r>
              <a:rPr lang="cs-CZ" sz="1800" b="1" dirty="0" smtClean="0"/>
              <a:t>, </a:t>
            </a:r>
            <a:r>
              <a:rPr lang="cs-CZ" sz="1800" b="1" dirty="0" err="1" smtClean="0"/>
              <a:t>aucupare</a:t>
            </a:r>
            <a:r>
              <a:rPr lang="cs-CZ" sz="1800" b="1" dirty="0" smtClean="0"/>
              <a:t>, </a:t>
            </a:r>
            <a:r>
              <a:rPr lang="cs-CZ" sz="1800" b="1" dirty="0" err="1" smtClean="0"/>
              <a:t>scacis</a:t>
            </a:r>
            <a:r>
              <a:rPr lang="cs-CZ" sz="1800" b="1" dirty="0" smtClean="0"/>
              <a:t> </a:t>
            </a:r>
            <a:r>
              <a:rPr lang="cs-CZ" sz="1800" b="1" dirty="0" err="1" smtClean="0"/>
              <a:t>ludere</a:t>
            </a:r>
            <a:r>
              <a:rPr lang="cs-CZ" sz="1800" b="1" dirty="0" smtClean="0"/>
              <a:t>, </a:t>
            </a:r>
            <a:r>
              <a:rPr lang="cs-CZ" sz="1800" b="1" dirty="0" err="1" smtClean="0"/>
              <a:t>versificari</a:t>
            </a:r>
            <a:r>
              <a:rPr lang="cs-CZ" sz="1800" b="1" dirty="0" smtClean="0"/>
              <a:t>.</a:t>
            </a:r>
            <a:r>
              <a:rPr lang="cs-CZ" sz="1800" dirty="0" smtClean="0"/>
              <a:t> </a:t>
            </a:r>
          </a:p>
          <a:p>
            <a:pPr marL="731520" lvl="1" indent="-274320" fontAlgn="auto">
              <a:spcAft>
                <a:spcPts val="0"/>
              </a:spcAft>
              <a:buFont typeface="Wingdings"/>
              <a:buChar char=""/>
              <a:defRPr/>
            </a:pPr>
            <a:r>
              <a:rPr lang="cs-CZ" sz="1800" dirty="0" err="1" smtClean="0"/>
              <a:t>Industriae</a:t>
            </a:r>
            <a:r>
              <a:rPr lang="cs-CZ" sz="1800" dirty="0" smtClean="0"/>
              <a:t> </a:t>
            </a:r>
            <a:r>
              <a:rPr lang="cs-CZ" sz="1800" dirty="0" err="1" smtClean="0"/>
              <a:t>sunt</a:t>
            </a:r>
            <a:r>
              <a:rPr lang="cs-CZ" sz="1800" dirty="0" smtClean="0"/>
              <a:t>: </a:t>
            </a:r>
            <a:r>
              <a:rPr lang="cs-CZ" sz="1800" b="1" dirty="0" smtClean="0"/>
              <a:t>Ne </a:t>
            </a:r>
            <a:r>
              <a:rPr lang="cs-CZ" sz="1800" b="1" dirty="0" err="1" smtClean="0"/>
              <a:t>sit</a:t>
            </a:r>
            <a:r>
              <a:rPr lang="cs-CZ" sz="1800" b="1" dirty="0" smtClean="0"/>
              <a:t> </a:t>
            </a:r>
            <a:r>
              <a:rPr lang="cs-CZ" sz="1800" b="1" dirty="0" err="1" smtClean="0"/>
              <a:t>vorax</a:t>
            </a:r>
            <a:r>
              <a:rPr lang="cs-CZ" sz="1800" b="1" dirty="0" smtClean="0"/>
              <a:t>, </a:t>
            </a:r>
            <a:r>
              <a:rPr lang="cs-CZ" sz="1800" b="1" dirty="0" err="1" smtClean="0"/>
              <a:t>potator</a:t>
            </a:r>
            <a:r>
              <a:rPr lang="cs-CZ" sz="1800" b="1" dirty="0" smtClean="0"/>
              <a:t>, </a:t>
            </a:r>
            <a:r>
              <a:rPr lang="cs-CZ" sz="1800" b="1" dirty="0" err="1" smtClean="0"/>
              <a:t>luxuriosus</a:t>
            </a:r>
            <a:r>
              <a:rPr lang="cs-CZ" sz="1800" b="1" dirty="0" smtClean="0"/>
              <a:t>, </a:t>
            </a:r>
            <a:r>
              <a:rPr lang="cs-CZ" sz="1800" b="1" dirty="0" err="1" smtClean="0"/>
              <a:t>violentus</a:t>
            </a:r>
            <a:r>
              <a:rPr lang="cs-CZ" sz="1800" b="1" dirty="0" smtClean="0"/>
              <a:t>, </a:t>
            </a:r>
            <a:r>
              <a:rPr lang="cs-CZ" sz="1800" b="1" dirty="0" err="1" smtClean="0"/>
              <a:t>mendax</a:t>
            </a:r>
            <a:r>
              <a:rPr lang="cs-CZ" sz="1800" b="1" dirty="0" smtClean="0"/>
              <a:t>, </a:t>
            </a:r>
            <a:r>
              <a:rPr lang="cs-CZ" sz="1800" b="1" dirty="0" err="1" smtClean="0"/>
              <a:t>avarus</a:t>
            </a:r>
            <a:r>
              <a:rPr lang="cs-CZ" sz="1800" b="1" dirty="0" smtClean="0"/>
              <a:t> </a:t>
            </a:r>
            <a:r>
              <a:rPr lang="cs-CZ" sz="1800" b="1" dirty="0" err="1" smtClean="0"/>
              <a:t>et</a:t>
            </a:r>
            <a:r>
              <a:rPr lang="cs-CZ" sz="1800" b="1" dirty="0" smtClean="0"/>
              <a:t> de mala </a:t>
            </a:r>
            <a:r>
              <a:rPr lang="cs-CZ" sz="1800" b="1" dirty="0" err="1" smtClean="0"/>
              <a:t>conversatione</a:t>
            </a:r>
            <a:r>
              <a:rPr lang="cs-CZ" sz="1800" b="1" dirty="0" smtClean="0"/>
              <a:t>.</a:t>
            </a:r>
            <a:r>
              <a:rPr lang="cs-CZ" sz="1800" dirty="0" smtClean="0"/>
              <a:t> </a:t>
            </a:r>
            <a:endParaRPr lang="cs-CZ" sz="2400" dirty="0" smtClean="0"/>
          </a:p>
          <a:p>
            <a:pPr>
              <a:defRPr/>
            </a:pP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smtClean="0"/>
              <a:t>Současná rytířská praxe</a:t>
            </a:r>
          </a:p>
        </p:txBody>
      </p:sp>
      <p:sp>
        <p:nvSpPr>
          <p:cNvPr id="58371" name="Zástupný symbol pro obsah 2"/>
          <p:cNvSpPr>
            <a:spLocks noGrp="1"/>
          </p:cNvSpPr>
          <p:nvPr>
            <p:ph idx="1"/>
          </p:nvPr>
        </p:nvSpPr>
        <p:spPr/>
        <p:txBody>
          <a:bodyPr/>
          <a:lstStyle/>
          <a:p>
            <a:r>
              <a:rPr lang="cs-CZ" sz="2800" smtClean="0"/>
              <a:t>Historický šerm</a:t>
            </a:r>
          </a:p>
          <a:p>
            <a:pPr lvl="1"/>
            <a:r>
              <a:rPr lang="cs-CZ" sz="2400" smtClean="0"/>
              <a:t>Snaží se o obnovení původních technik, postupů</a:t>
            </a:r>
          </a:p>
          <a:p>
            <a:pPr lvl="1"/>
            <a:r>
              <a:rPr lang="cs-CZ" sz="2400" smtClean="0"/>
              <a:t>Považujeme za bojové umění</a:t>
            </a:r>
          </a:p>
          <a:p>
            <a:r>
              <a:rPr lang="cs-CZ" sz="2800" smtClean="0"/>
              <a:t>Scénický šerm</a:t>
            </a:r>
          </a:p>
          <a:p>
            <a:pPr lvl="1"/>
            <a:r>
              <a:rPr lang="cs-CZ" sz="2400" smtClean="0"/>
              <a:t>Umělecké ztvárnění boje</a:t>
            </a:r>
          </a:p>
          <a:p>
            <a:pPr lvl="1"/>
            <a:r>
              <a:rPr lang="cs-CZ" sz="2400" smtClean="0"/>
              <a:t>Divadlo, film, interaktivní představení</a:t>
            </a:r>
          </a:p>
          <a:p>
            <a:pPr lvl="1"/>
            <a:r>
              <a:rPr lang="cs-CZ" sz="2400" smtClean="0"/>
              <a:t>Šermíři jsou zde herci</a:t>
            </a:r>
          </a:p>
          <a:p>
            <a:r>
              <a:rPr lang="cs-CZ" sz="2800" smtClean="0"/>
              <a:t>Dřevárny</a:t>
            </a:r>
          </a:p>
          <a:p>
            <a:pPr lvl="1"/>
            <a:r>
              <a:rPr lang="cs-CZ" sz="2400" smtClean="0"/>
              <a:t>Zábava a hra v přírodě, hra na hrdiny</a:t>
            </a:r>
          </a:p>
          <a:p>
            <a:pPr lvl="1"/>
            <a:r>
              <a:rPr lang="cs-CZ" sz="2400" smtClean="0"/>
              <a:t>Alternativa stolních her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85800" y="908050"/>
            <a:ext cx="7772400" cy="1143000"/>
          </a:xfrm>
        </p:spPr>
        <p:txBody>
          <a:bodyPr/>
          <a:lstStyle/>
          <a:p>
            <a:r>
              <a:rPr lang="cs-CZ" b="1" smtClean="0"/>
              <a:t>Renaissance Martial Arts - the Web Documentary</a:t>
            </a:r>
            <a:endParaRPr lang="cs-CZ" smtClean="0"/>
          </a:p>
        </p:txBody>
      </p:sp>
      <p:sp>
        <p:nvSpPr>
          <p:cNvPr id="59395" name="Zástupný symbol pro obsah 2"/>
          <p:cNvSpPr>
            <a:spLocks noGrp="1"/>
          </p:cNvSpPr>
          <p:nvPr>
            <p:ph idx="1"/>
          </p:nvPr>
        </p:nvSpPr>
        <p:spPr>
          <a:xfrm>
            <a:off x="685800" y="1981200"/>
            <a:ext cx="4533900" cy="4114800"/>
          </a:xfrm>
        </p:spPr>
        <p:txBody>
          <a:bodyPr/>
          <a:lstStyle/>
          <a:p>
            <a:r>
              <a:rPr lang="cs-CZ" smtClean="0">
                <a:hlinkClick r:id="rId2"/>
              </a:rPr>
              <a:t>Autor: John Clements</a:t>
            </a:r>
            <a:endParaRPr lang="cs-CZ" smtClean="0"/>
          </a:p>
          <a:p>
            <a:endParaRPr lang="cs-CZ" sz="1800" b="1" smtClean="0">
              <a:hlinkClick r:id="rId3"/>
            </a:endParaRPr>
          </a:p>
          <a:p>
            <a:r>
              <a:rPr lang="en-US" sz="1800" b="1" smtClean="0">
                <a:hlinkClick r:id="rId3"/>
              </a:rPr>
              <a:t>Part 1</a:t>
            </a:r>
            <a:br>
              <a:rPr lang="en-US" sz="1800" b="1" smtClean="0">
                <a:hlinkClick r:id="rId3"/>
              </a:rPr>
            </a:br>
            <a:r>
              <a:rPr lang="en-US" sz="1800" b="1" smtClean="0">
                <a:hlinkClick r:id="rId3"/>
              </a:rPr>
              <a:t>The Arts of Mars</a:t>
            </a:r>
            <a:endParaRPr lang="cs-CZ" sz="1800" b="1" smtClean="0"/>
          </a:p>
          <a:p>
            <a:r>
              <a:rPr lang="en-US" sz="1800" b="1" smtClean="0">
                <a:hlinkClick r:id="rId4"/>
              </a:rPr>
              <a:t>Part 2</a:t>
            </a:r>
            <a:br>
              <a:rPr lang="en-US" sz="1800" b="1" smtClean="0">
                <a:hlinkClick r:id="rId4"/>
              </a:rPr>
            </a:br>
            <a:r>
              <a:rPr lang="en-US" sz="1800" b="1" smtClean="0">
                <a:hlinkClick r:id="rId4"/>
              </a:rPr>
              <a:t>War, Violence, and Duels</a:t>
            </a:r>
            <a:endParaRPr lang="cs-CZ" sz="1800" b="1" smtClean="0"/>
          </a:p>
          <a:p>
            <a:r>
              <a:rPr lang="en-US" sz="1800" b="1" smtClean="0">
                <a:hlinkClick r:id="rId5"/>
              </a:rPr>
              <a:t>Part 3</a:t>
            </a:r>
            <a:br>
              <a:rPr lang="en-US" sz="1800" b="1" smtClean="0">
                <a:hlinkClick r:id="rId5"/>
              </a:rPr>
            </a:br>
            <a:r>
              <a:rPr lang="en-US" sz="1800" b="1" smtClean="0">
                <a:hlinkClick r:id="rId5"/>
              </a:rPr>
              <a:t>Masters of Defence</a:t>
            </a:r>
            <a:endParaRPr lang="cs-CZ" sz="1800" b="1" smtClean="0"/>
          </a:p>
          <a:p>
            <a:r>
              <a:rPr lang="en-US" sz="1800" b="1" smtClean="0">
                <a:hlinkClick r:id="rId6"/>
              </a:rPr>
              <a:t>Part 4</a:t>
            </a:r>
            <a:br>
              <a:rPr lang="en-US" sz="1800" b="1" smtClean="0">
                <a:hlinkClick r:id="rId6"/>
              </a:rPr>
            </a:br>
            <a:r>
              <a:rPr lang="en-US" sz="1800" b="1" smtClean="0">
                <a:hlinkClick r:id="rId6"/>
              </a:rPr>
              <a:t>The Noble Science</a:t>
            </a:r>
            <a:endParaRPr lang="cs-CZ" sz="1800" b="1" smtClean="0"/>
          </a:p>
          <a:p>
            <a:r>
              <a:rPr lang="en-US" sz="1800" b="1" smtClean="0">
                <a:hlinkClick r:id="rId7"/>
              </a:rPr>
              <a:t>Part 5</a:t>
            </a:r>
            <a:br>
              <a:rPr lang="en-US" sz="1800" b="1" smtClean="0">
                <a:hlinkClick r:id="rId7"/>
              </a:rPr>
            </a:br>
            <a:r>
              <a:rPr lang="en-US" sz="1800" b="1" smtClean="0">
                <a:hlinkClick r:id="rId7"/>
              </a:rPr>
              <a:t>Longsword to Rapier</a:t>
            </a:r>
            <a:endParaRPr lang="cs-CZ" sz="1800" b="1" smtClean="0"/>
          </a:p>
        </p:txBody>
      </p:sp>
      <p:sp>
        <p:nvSpPr>
          <p:cNvPr id="5" name="TextovéPole 4"/>
          <p:cNvSpPr txBox="1"/>
          <p:nvPr/>
        </p:nvSpPr>
        <p:spPr>
          <a:xfrm>
            <a:off x="5867400" y="2840038"/>
            <a:ext cx="2736850" cy="3540125"/>
          </a:xfrm>
          <a:prstGeom prst="rect">
            <a:avLst/>
          </a:prstGeom>
          <a:noFill/>
        </p:spPr>
        <p:txBody>
          <a:bodyPr>
            <a:spAutoFit/>
          </a:bodyPr>
          <a:lstStyle/>
          <a:p>
            <a:pPr>
              <a:defRPr/>
            </a:pPr>
            <a:r>
              <a:rPr lang="en-US" sz="1600" b="1" dirty="0">
                <a:latin typeface="+mn-lt"/>
                <a:hlinkClick r:id="rId8"/>
              </a:rPr>
              <a:t>Part 6</a:t>
            </a:r>
            <a:br>
              <a:rPr lang="en-US" sz="1600" b="1" dirty="0">
                <a:latin typeface="+mn-lt"/>
                <a:hlinkClick r:id="rId8"/>
              </a:rPr>
            </a:br>
            <a:r>
              <a:rPr lang="en-US" sz="1600" b="1" dirty="0">
                <a:latin typeface="+mn-lt"/>
                <a:hlinkClick r:id="rId8"/>
              </a:rPr>
              <a:t>Spirit of the Age</a:t>
            </a:r>
            <a:endParaRPr lang="cs-CZ" sz="1600" b="1" dirty="0">
              <a:latin typeface="+mn-lt"/>
            </a:endParaRPr>
          </a:p>
          <a:p>
            <a:pPr>
              <a:defRPr/>
            </a:pPr>
            <a:r>
              <a:rPr lang="en-US" sz="1600" b="1" dirty="0">
                <a:latin typeface="+mn-lt"/>
                <a:hlinkClick r:id="rId9"/>
              </a:rPr>
              <a:t>Part 7</a:t>
            </a:r>
            <a:br>
              <a:rPr lang="en-US" sz="1600" b="1" dirty="0">
                <a:latin typeface="+mn-lt"/>
                <a:hlinkClick r:id="rId9"/>
              </a:rPr>
            </a:br>
            <a:r>
              <a:rPr lang="en-US" sz="1600" b="1" dirty="0">
                <a:latin typeface="+mn-lt"/>
                <a:hlinkClick r:id="rId9"/>
              </a:rPr>
              <a:t>The Fighting Man</a:t>
            </a:r>
            <a:endParaRPr lang="cs-CZ" sz="1600" b="1" dirty="0">
              <a:latin typeface="+mn-lt"/>
            </a:endParaRPr>
          </a:p>
          <a:p>
            <a:pPr>
              <a:defRPr/>
            </a:pPr>
            <a:r>
              <a:rPr lang="cs-CZ" sz="1600" b="1" dirty="0">
                <a:latin typeface="+mn-lt"/>
                <a:hlinkClick r:id="rId10"/>
              </a:rPr>
              <a:t>Part 8</a:t>
            </a:r>
            <a:br>
              <a:rPr lang="cs-CZ" sz="1600" b="1" dirty="0">
                <a:latin typeface="+mn-lt"/>
                <a:hlinkClick r:id="rId10"/>
              </a:rPr>
            </a:br>
            <a:r>
              <a:rPr lang="cs-CZ" sz="1600" b="1" dirty="0" err="1">
                <a:latin typeface="+mn-lt"/>
                <a:hlinkClick r:id="rId10"/>
              </a:rPr>
              <a:t>Transition</a:t>
            </a:r>
            <a:endParaRPr lang="cs-CZ" sz="1600" b="1" dirty="0">
              <a:latin typeface="+mn-lt"/>
            </a:endParaRPr>
          </a:p>
          <a:p>
            <a:pPr>
              <a:defRPr/>
            </a:pPr>
            <a:r>
              <a:rPr lang="cs-CZ" sz="1600" b="1" dirty="0">
                <a:latin typeface="+mn-lt"/>
                <a:hlinkClick r:id="rId11"/>
              </a:rPr>
              <a:t>Part 9</a:t>
            </a:r>
            <a:br>
              <a:rPr lang="cs-CZ" sz="1600" b="1" dirty="0">
                <a:latin typeface="+mn-lt"/>
                <a:hlinkClick r:id="rId11"/>
              </a:rPr>
            </a:br>
            <a:r>
              <a:rPr lang="cs-CZ" sz="1600" b="1" dirty="0" err="1">
                <a:latin typeface="+mn-lt"/>
                <a:hlinkClick r:id="rId11"/>
              </a:rPr>
              <a:t>Loss</a:t>
            </a:r>
            <a:endParaRPr lang="cs-CZ" sz="1600" b="1" dirty="0">
              <a:latin typeface="+mn-lt"/>
            </a:endParaRPr>
          </a:p>
          <a:p>
            <a:pPr>
              <a:defRPr/>
            </a:pPr>
            <a:r>
              <a:rPr lang="cs-CZ" sz="1600" b="1" dirty="0">
                <a:latin typeface="+mn-lt"/>
                <a:hlinkClick r:id="rId12"/>
              </a:rPr>
              <a:t>Part 10</a:t>
            </a:r>
            <a:br>
              <a:rPr lang="cs-CZ" sz="1600" b="1" dirty="0">
                <a:latin typeface="+mn-lt"/>
                <a:hlinkClick r:id="rId12"/>
              </a:rPr>
            </a:br>
            <a:r>
              <a:rPr lang="cs-CZ" sz="1600" b="1" dirty="0">
                <a:latin typeface="+mn-lt"/>
                <a:hlinkClick r:id="rId12"/>
              </a:rPr>
              <a:t>'</a:t>
            </a:r>
            <a:r>
              <a:rPr lang="cs-CZ" sz="1600" b="1" dirty="0" err="1">
                <a:latin typeface="+mn-lt"/>
                <a:hlinkClick r:id="rId12"/>
              </a:rPr>
              <a:t>Renaissance</a:t>
            </a:r>
            <a:r>
              <a:rPr lang="cs-CZ" sz="1600" b="1" dirty="0">
                <a:latin typeface="+mn-lt"/>
                <a:hlinkClick r:id="rId12"/>
              </a:rPr>
              <a:t>' </a:t>
            </a:r>
            <a:r>
              <a:rPr lang="cs-CZ" sz="1600" b="1" dirty="0" err="1">
                <a:latin typeface="+mn-lt"/>
                <a:hlinkClick r:id="rId12"/>
              </a:rPr>
              <a:t>and</a:t>
            </a:r>
            <a:r>
              <a:rPr lang="cs-CZ" sz="1600" b="1" dirty="0">
                <a:latin typeface="+mn-lt"/>
                <a:hlinkClick r:id="rId12"/>
              </a:rPr>
              <a:t> </a:t>
            </a:r>
            <a:r>
              <a:rPr lang="cs-CZ" sz="1600" b="1" dirty="0" err="1">
                <a:latin typeface="+mn-lt"/>
                <a:hlinkClick r:id="rId12"/>
              </a:rPr>
              <a:t>Revival</a:t>
            </a:r>
            <a:endParaRPr lang="cs-CZ" sz="1600" b="1" dirty="0">
              <a:latin typeface="+mn-lt"/>
            </a:endParaRPr>
          </a:p>
          <a:p>
            <a:pPr>
              <a:defRPr/>
            </a:pPr>
            <a:r>
              <a:rPr lang="fr-FR" sz="1600" b="1" dirty="0">
                <a:latin typeface="+mn-lt"/>
              </a:rPr>
              <a:t>Epilogue</a:t>
            </a:r>
            <a:br>
              <a:rPr lang="fr-FR" sz="1600" b="1" dirty="0">
                <a:latin typeface="+mn-lt"/>
              </a:rPr>
            </a:br>
            <a:r>
              <a:rPr lang="fr-FR" sz="1600" b="1" dirty="0">
                <a:latin typeface="+mn-lt"/>
              </a:rPr>
              <a:t>Studying Renaissance Martial Arts</a:t>
            </a:r>
            <a:endParaRPr lang="cs-CZ" sz="16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k-SK" sz="3200" b="1" smtClean="0"/>
              <a:t>Rytířské akademie (17., 18. stol.)</a:t>
            </a:r>
            <a:endParaRPr lang="cs-CZ" sz="3200" b="1" smtClean="0"/>
          </a:p>
        </p:txBody>
      </p:sp>
      <p:sp>
        <p:nvSpPr>
          <p:cNvPr id="60419" name="Rectangle 3"/>
          <p:cNvSpPr>
            <a:spLocks noGrp="1" noChangeArrowheads="1"/>
          </p:cNvSpPr>
          <p:nvPr>
            <p:ph type="body" idx="1"/>
          </p:nvPr>
        </p:nvSpPr>
        <p:spPr/>
        <p:txBody>
          <a:bodyPr/>
          <a:lstStyle/>
          <a:p>
            <a:pPr eaLnBrk="1" hangingPunct="1"/>
            <a:r>
              <a:rPr lang="sk-SK" smtClean="0"/>
              <a:t>Nástup humanizmu, znovuobjevování antických i rytířských ideálů</a:t>
            </a:r>
          </a:p>
          <a:p>
            <a:pPr eaLnBrk="1" hangingPunct="1"/>
            <a:endParaRPr lang="sk-SK" smtClean="0"/>
          </a:p>
          <a:p>
            <a:pPr eaLnBrk="1" hangingPunct="1"/>
            <a:r>
              <a:rPr lang="sk-SK" smtClean="0"/>
              <a:t>Rytířské akademie</a:t>
            </a:r>
          </a:p>
          <a:p>
            <a:pPr eaLnBrk="1" hangingPunct="1"/>
            <a:r>
              <a:rPr lang="sk-SK" smtClean="0"/>
              <a:t>Filantropina (Guts-Muts ve Shephentalu)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endParaRPr lang="cs-CZ" smtClean="0"/>
          </a:p>
        </p:txBody>
      </p:sp>
      <p:sp>
        <p:nvSpPr>
          <p:cNvPr id="61443" name="Zástupný symbol pro obsah 2"/>
          <p:cNvSpPr>
            <a:spLocks noGrp="1"/>
          </p:cNvSpPr>
          <p:nvPr>
            <p:ph idx="1"/>
          </p:nvPr>
        </p:nvSpPr>
        <p:spPr/>
        <p:txBody>
          <a:bodyPr/>
          <a:lstStyle/>
          <a:p>
            <a:endParaRPr lang="cs-CZ" smtClean="0"/>
          </a:p>
        </p:txBody>
      </p:sp>
      <p:pic>
        <p:nvPicPr>
          <p:cNvPr id="61444" name="Picture 2" descr="http://opac.bbf.dipf.de/bildarchiv/JpegClip/ad01476/ad01476_006a.jpg"/>
          <p:cNvPicPr>
            <a:picLocks noChangeAspect="1" noChangeArrowheads="1"/>
          </p:cNvPicPr>
          <p:nvPr/>
        </p:nvPicPr>
        <p:blipFill>
          <a:blip r:embed="rId2" cstate="print"/>
          <a:srcRect/>
          <a:stretch>
            <a:fillRect/>
          </a:stretch>
        </p:blipFill>
        <p:spPr bwMode="auto">
          <a:xfrm>
            <a:off x="2484438" y="44450"/>
            <a:ext cx="4048125"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k-SK" sz="3200" b="1" smtClean="0"/>
              <a:t>Úpoly v tělovýchovných systémech (19. stol.)</a:t>
            </a:r>
            <a:endParaRPr lang="cs-CZ" sz="3200" b="1" smtClean="0"/>
          </a:p>
        </p:txBody>
      </p:sp>
      <p:sp>
        <p:nvSpPr>
          <p:cNvPr id="62467" name="Rectangle 3"/>
          <p:cNvSpPr>
            <a:spLocks noGrp="1" noChangeArrowheads="1"/>
          </p:cNvSpPr>
          <p:nvPr>
            <p:ph type="body" idx="1"/>
          </p:nvPr>
        </p:nvSpPr>
        <p:spPr>
          <a:xfrm>
            <a:off x="1258888" y="1844675"/>
            <a:ext cx="5257800" cy="4525963"/>
          </a:xfrm>
        </p:spPr>
        <p:txBody>
          <a:bodyPr/>
          <a:lstStyle/>
          <a:p>
            <a:pPr eaLnBrk="1" hangingPunct="1">
              <a:lnSpc>
                <a:spcPct val="90000"/>
              </a:lnSpc>
            </a:pPr>
            <a:r>
              <a:rPr lang="sk-SK" sz="2800" smtClean="0"/>
              <a:t>Německo – turnérské hnutí (vlastenectví+branná příprava+gymnastika)</a:t>
            </a:r>
          </a:p>
          <a:p>
            <a:pPr eaLnBrk="1" hangingPunct="1">
              <a:lnSpc>
                <a:spcPct val="90000"/>
              </a:lnSpc>
            </a:pPr>
            <a:r>
              <a:rPr lang="sk-SK" sz="2800" smtClean="0"/>
              <a:t>Švédsko – gymnastika vojenská, pedagogická, zdravotní, estetická</a:t>
            </a:r>
          </a:p>
          <a:p>
            <a:pPr eaLnBrk="1" hangingPunct="1">
              <a:lnSpc>
                <a:spcPct val="90000"/>
              </a:lnSpc>
            </a:pPr>
            <a:r>
              <a:rPr lang="sk-SK" sz="2800" smtClean="0"/>
              <a:t>Francie – F. Amoros, tělesná výchova pro mládež</a:t>
            </a:r>
          </a:p>
          <a:p>
            <a:pPr eaLnBrk="1" hangingPunct="1">
              <a:lnSpc>
                <a:spcPct val="90000"/>
              </a:lnSpc>
            </a:pPr>
            <a:r>
              <a:rPr lang="sk-SK" sz="2800" smtClean="0"/>
              <a:t>Anglie – orientace na sport</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k-SK" b="1" smtClean="0"/>
              <a:t>Úpoly na našich územích</a:t>
            </a:r>
            <a:endParaRPr lang="cs-CZ" b="1" smtClean="0"/>
          </a:p>
        </p:txBody>
      </p:sp>
      <p:sp>
        <p:nvSpPr>
          <p:cNvPr id="63491" name="Rectangle 3"/>
          <p:cNvSpPr>
            <a:spLocks noGrp="1" noChangeArrowheads="1"/>
          </p:cNvSpPr>
          <p:nvPr>
            <p:ph type="body" idx="1"/>
          </p:nvPr>
        </p:nvSpPr>
        <p:spPr/>
        <p:txBody>
          <a:bodyPr/>
          <a:lstStyle/>
          <a:p>
            <a:pPr eaLnBrk="1" hangingPunct="1">
              <a:buFontTx/>
              <a:buNone/>
            </a:pPr>
            <a:r>
              <a:rPr lang="sk-SK" smtClean="0"/>
              <a:t>Staří Slované</a:t>
            </a:r>
          </a:p>
          <a:p>
            <a:pPr eaLnBrk="1" hangingPunct="1"/>
            <a:r>
              <a:rPr lang="sk-SK" smtClean="0"/>
              <a:t>5. – 6. stol.:</a:t>
            </a:r>
          </a:p>
          <a:p>
            <a:pPr lvl="1" eaLnBrk="1" hangingPunct="1"/>
            <a:r>
              <a:rPr lang="sk-SK" smtClean="0"/>
              <a:t>Různé samostatné rody</a:t>
            </a:r>
          </a:p>
          <a:p>
            <a:pPr lvl="1" eaLnBrk="1" hangingPunct="1"/>
            <a:r>
              <a:rPr lang="sk-SK" smtClean="0"/>
              <a:t>Neměli stálé vojsko</a:t>
            </a:r>
          </a:p>
          <a:p>
            <a:pPr lvl="1" eaLnBrk="1" hangingPunct="1"/>
            <a:r>
              <a:rPr lang="sk-SK" smtClean="0"/>
              <a:t>Upřednostňování partyzánského vedení války</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arthursclipart.org/prehistoricman/cave/homo%20habilis.gif"/>
          <p:cNvPicPr>
            <a:picLocks noChangeAspect="1" noChangeArrowheads="1"/>
          </p:cNvPicPr>
          <p:nvPr/>
        </p:nvPicPr>
        <p:blipFill>
          <a:blip r:embed="rId2" cstate="print"/>
          <a:srcRect/>
          <a:stretch>
            <a:fillRect/>
          </a:stretch>
        </p:blipFill>
        <p:spPr bwMode="auto">
          <a:xfrm>
            <a:off x="5580063" y="1533525"/>
            <a:ext cx="3455987" cy="4097338"/>
          </a:xfrm>
          <a:prstGeom prst="rect">
            <a:avLst/>
          </a:prstGeom>
          <a:noFill/>
          <a:ln w="9525">
            <a:noFill/>
            <a:miter lim="800000"/>
            <a:headEnd/>
            <a:tailEnd/>
          </a:ln>
        </p:spPr>
      </p:pic>
      <p:sp>
        <p:nvSpPr>
          <p:cNvPr id="9219" name="Nadpis 1"/>
          <p:cNvSpPr>
            <a:spLocks noGrp="1"/>
          </p:cNvSpPr>
          <p:nvPr>
            <p:ph type="title"/>
          </p:nvPr>
        </p:nvSpPr>
        <p:spPr/>
        <p:txBody>
          <a:bodyPr/>
          <a:lstStyle/>
          <a:p>
            <a:r>
              <a:rPr lang="cs-CZ" smtClean="0"/>
              <a:t>Pravěk</a:t>
            </a:r>
          </a:p>
        </p:txBody>
      </p:sp>
      <p:sp>
        <p:nvSpPr>
          <p:cNvPr id="9220" name="Zástupný symbol pro obsah 2"/>
          <p:cNvSpPr>
            <a:spLocks noGrp="1"/>
          </p:cNvSpPr>
          <p:nvPr>
            <p:ph idx="1"/>
          </p:nvPr>
        </p:nvSpPr>
        <p:spPr>
          <a:xfrm>
            <a:off x="-36513" y="1978025"/>
            <a:ext cx="7772401" cy="4114800"/>
          </a:xfrm>
        </p:spPr>
        <p:txBody>
          <a:bodyPr/>
          <a:lstStyle/>
          <a:p>
            <a:r>
              <a:rPr lang="cs-CZ" sz="2800" dirty="0" smtClean="0"/>
              <a:t>Doba kamenná (cca 3 miliony let př. n. l. - 4. tisíciletí př. n. l.)</a:t>
            </a:r>
          </a:p>
          <a:p>
            <a:pPr lvl="2"/>
            <a:r>
              <a:rPr lang="cs-CZ" sz="2000" dirty="0" smtClean="0"/>
              <a:t>Homo </a:t>
            </a:r>
            <a:r>
              <a:rPr lang="cs-CZ" sz="2000" dirty="0" err="1" smtClean="0"/>
              <a:t>habilis</a:t>
            </a:r>
            <a:r>
              <a:rPr lang="cs-CZ" sz="2000" dirty="0" smtClean="0"/>
              <a:t> 2,33 mil.</a:t>
            </a:r>
          </a:p>
          <a:p>
            <a:pPr lvl="2"/>
            <a:r>
              <a:rPr lang="cs-CZ" sz="2000" dirty="0" smtClean="0"/>
              <a:t>Homo sapiens 280 tis.</a:t>
            </a:r>
          </a:p>
          <a:p>
            <a:pPr lvl="1"/>
            <a:r>
              <a:rPr lang="cs-CZ" sz="2400" dirty="0" smtClean="0"/>
              <a:t>Starší doba kamenná</a:t>
            </a:r>
          </a:p>
          <a:p>
            <a:pPr lvl="2"/>
            <a:r>
              <a:rPr lang="cs-CZ" sz="2000" dirty="0" smtClean="0"/>
              <a:t>Paleolit (cca do 11. tisíciletí př. n. l.)</a:t>
            </a:r>
          </a:p>
          <a:p>
            <a:pPr lvl="2"/>
            <a:r>
              <a:rPr lang="cs-CZ" sz="2000" dirty="0" smtClean="0"/>
              <a:t>Mezolit (cca do 8. tisíciletí př. n. l.)</a:t>
            </a:r>
          </a:p>
          <a:p>
            <a:pPr lvl="1"/>
            <a:r>
              <a:rPr lang="cs-CZ" sz="2400" dirty="0" smtClean="0"/>
              <a:t>Mladší doba kamenná</a:t>
            </a:r>
          </a:p>
          <a:p>
            <a:pPr lvl="2"/>
            <a:r>
              <a:rPr lang="cs-CZ" sz="2000" dirty="0" smtClean="0"/>
              <a:t>Neolit (cca do 5200 př. n. l.)</a:t>
            </a:r>
          </a:p>
          <a:p>
            <a:pPr lvl="2"/>
            <a:r>
              <a:rPr lang="cs-CZ" sz="2000" dirty="0" err="1" smtClean="0"/>
              <a:t>Eneolit</a:t>
            </a:r>
            <a:r>
              <a:rPr lang="cs-CZ" sz="2000" dirty="0" smtClean="0"/>
              <a:t> (chalkolit, doba měděná, na Předním východě cca do 3500 př. n. 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k-SK" b="1" smtClean="0"/>
              <a:t>Středověk</a:t>
            </a:r>
            <a:endParaRPr lang="cs-CZ" b="1" smtClean="0"/>
          </a:p>
        </p:txBody>
      </p:sp>
      <p:sp>
        <p:nvSpPr>
          <p:cNvPr id="64515" name="Rectangle 3"/>
          <p:cNvSpPr>
            <a:spLocks noGrp="1" noChangeArrowheads="1"/>
          </p:cNvSpPr>
          <p:nvPr>
            <p:ph type="body" idx="1"/>
          </p:nvPr>
        </p:nvSpPr>
        <p:spPr/>
        <p:txBody>
          <a:bodyPr/>
          <a:lstStyle/>
          <a:p>
            <a:pPr eaLnBrk="1" hangingPunct="1"/>
            <a:r>
              <a:rPr lang="sk-SK" smtClean="0"/>
              <a:t>Úpolové činnosti v rytířské kultuře</a:t>
            </a:r>
          </a:p>
          <a:p>
            <a:pPr eaLnBrk="1" hangingPunct="1"/>
            <a:endParaRPr lang="sk-SK" smtClean="0"/>
          </a:p>
          <a:p>
            <a:pPr eaLnBrk="1" hangingPunct="1"/>
            <a:r>
              <a:rPr lang="sk-SK" smtClean="0"/>
              <a:t>Měšťanská kultura:</a:t>
            </a:r>
          </a:p>
          <a:p>
            <a:pPr lvl="1" eaLnBrk="1" hangingPunct="1"/>
            <a:r>
              <a:rPr lang="sk-SK" smtClean="0"/>
              <a:t>I úpolové hry</a:t>
            </a:r>
          </a:p>
          <a:p>
            <a:pPr lvl="1" eaLnBrk="1" hangingPunct="1"/>
            <a:r>
              <a:rPr lang="sk-SK" smtClean="0"/>
              <a:t>Vztah ke každodennímu životu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k-SK" b="1" smtClean="0"/>
              <a:t>Postupná institucionalizace</a:t>
            </a:r>
            <a:endParaRPr lang="cs-CZ" b="1" smtClean="0"/>
          </a:p>
        </p:txBody>
      </p:sp>
      <p:sp>
        <p:nvSpPr>
          <p:cNvPr id="65539" name="Rectangle 3"/>
          <p:cNvSpPr>
            <a:spLocks noGrp="1" noChangeArrowheads="1"/>
          </p:cNvSpPr>
          <p:nvPr>
            <p:ph type="body" idx="1"/>
          </p:nvPr>
        </p:nvSpPr>
        <p:spPr/>
        <p:txBody>
          <a:bodyPr/>
          <a:lstStyle/>
          <a:p>
            <a:pPr eaLnBrk="1" hangingPunct="1"/>
            <a:r>
              <a:rPr lang="cs-CZ" smtClean="0">
                <a:cs typeface="Times New Roman" pitchFamily="18" charset="0"/>
              </a:rPr>
              <a:t>1659 </a:t>
            </a:r>
            <a:r>
              <a:rPr lang="cs-CZ" smtClean="0"/>
              <a:t>- </a:t>
            </a:r>
            <a:r>
              <a:rPr lang="cs-CZ" smtClean="0">
                <a:cs typeface="Times New Roman" pitchFamily="18" charset="0"/>
              </a:rPr>
              <a:t>založena Královská česká zemská stavovská šermírna</a:t>
            </a:r>
            <a:endParaRPr lang="cs-CZ" smtClean="0"/>
          </a:p>
          <a:p>
            <a:pPr eaLnBrk="1" hangingPunct="1"/>
            <a:r>
              <a:rPr lang="cs-CZ" smtClean="0"/>
              <a:t>Městské šermírny</a:t>
            </a:r>
          </a:p>
          <a:p>
            <a:pPr eaLnBrk="1" hangingPunct="1"/>
            <a:r>
              <a:rPr lang="cs-CZ" smtClean="0"/>
              <a:t>Setkávání různých společenských skupin</a:t>
            </a:r>
            <a:endParaRPr lang="sk-SK" smtClean="0"/>
          </a:p>
          <a:p>
            <a:pPr eaLnBrk="1" hangingPunct="1"/>
            <a:endParaRPr lang="cs-CZ"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k-SK" b="1" smtClean="0"/>
              <a:t>Tělovýchovné ústavy v Česku</a:t>
            </a:r>
            <a:endParaRPr lang="cs-CZ" b="1" smtClean="0"/>
          </a:p>
        </p:txBody>
      </p:sp>
      <p:sp>
        <p:nvSpPr>
          <p:cNvPr id="66563" name="Rectangle 3"/>
          <p:cNvSpPr>
            <a:spLocks noGrp="1" noChangeArrowheads="1"/>
          </p:cNvSpPr>
          <p:nvPr>
            <p:ph type="body" idx="1"/>
          </p:nvPr>
        </p:nvSpPr>
        <p:spPr/>
        <p:txBody>
          <a:bodyPr/>
          <a:lstStyle/>
          <a:p>
            <a:pPr eaLnBrk="1" hangingPunct="1"/>
            <a:r>
              <a:rPr lang="cs-CZ" smtClean="0">
                <a:cs typeface="Times New Roman" pitchFamily="18" charset="0"/>
              </a:rPr>
              <a:t>1830 Hirschův ústav v Praze</a:t>
            </a:r>
            <a:endParaRPr lang="cs-CZ" smtClean="0"/>
          </a:p>
          <a:p>
            <a:pPr eaLnBrk="1" hangingPunct="1"/>
            <a:r>
              <a:rPr lang="cs-CZ" smtClean="0">
                <a:cs typeface="Times New Roman" pitchFamily="18" charset="0"/>
              </a:rPr>
              <a:t>1843 Steffanyho (později přejmenován na Stegmayerův)</a:t>
            </a:r>
            <a:endParaRPr lang="cs-CZ" smtClean="0"/>
          </a:p>
          <a:p>
            <a:pPr eaLnBrk="1" hangingPunct="1"/>
            <a:r>
              <a:rPr lang="cs-CZ" smtClean="0">
                <a:cs typeface="Times New Roman" pitchFamily="18" charset="0"/>
              </a:rPr>
              <a:t>1845 Segenův</a:t>
            </a:r>
            <a:endParaRPr lang="cs-CZ" smtClean="0"/>
          </a:p>
          <a:p>
            <a:pPr eaLnBrk="1" hangingPunct="1"/>
            <a:r>
              <a:rPr lang="cs-CZ" smtClean="0">
                <a:cs typeface="Times New Roman" pitchFamily="18" charset="0"/>
              </a:rPr>
              <a:t>1848 Schmidtův-Malypetrův</a:t>
            </a:r>
            <a:endParaRPr lang="sk-SK" smtClean="0"/>
          </a:p>
          <a:p>
            <a:pPr eaLnBrk="1" hangingPunct="1"/>
            <a:r>
              <a:rPr lang="sk-SK" smtClean="0"/>
              <a:t>1862 - Sokol</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p:txBody>
          <a:bodyPr/>
          <a:lstStyle/>
          <a:p>
            <a:r>
              <a:rPr lang="cs-CZ" smtClean="0"/>
              <a:t>Sokolská soustava 1862</a:t>
            </a:r>
          </a:p>
        </p:txBody>
      </p:sp>
      <p:sp>
        <p:nvSpPr>
          <p:cNvPr id="67587" name="Zástupný symbol pro obsah 2"/>
          <p:cNvSpPr>
            <a:spLocks noGrp="1"/>
          </p:cNvSpPr>
          <p:nvPr>
            <p:ph idx="1"/>
          </p:nvPr>
        </p:nvSpPr>
        <p:spPr/>
        <p:txBody>
          <a:bodyPr/>
          <a:lstStyle/>
          <a:p>
            <a:pPr eaLnBrk="1" hangingPunct="1">
              <a:buFontTx/>
              <a:buNone/>
            </a:pPr>
            <a:r>
              <a:rPr lang="cs-CZ" smtClean="0"/>
              <a:t>Čtyři odbory</a:t>
            </a:r>
          </a:p>
          <a:p>
            <a:pPr eaLnBrk="1" hangingPunct="1">
              <a:buFontTx/>
              <a:buNone/>
            </a:pPr>
            <a:endParaRPr lang="cs-CZ" smtClean="0"/>
          </a:p>
          <a:p>
            <a:pPr eaLnBrk="1" hangingPunct="1">
              <a:buFontTx/>
              <a:buNone/>
            </a:pPr>
            <a:r>
              <a:rPr lang="cs-CZ" smtClean="0"/>
              <a:t>I. Cvičení bez nářadí a bez pomoci nebo odporu jiných cvičenců</a:t>
            </a:r>
          </a:p>
          <a:p>
            <a:pPr eaLnBrk="1" hangingPunct="1">
              <a:buFontTx/>
              <a:buNone/>
            </a:pPr>
            <a:r>
              <a:rPr lang="cs-CZ" smtClean="0"/>
              <a:t>II.    Cvičení nářaďová</a:t>
            </a:r>
          </a:p>
          <a:p>
            <a:pPr eaLnBrk="1" hangingPunct="1">
              <a:buFontTx/>
              <a:buNone/>
            </a:pPr>
            <a:r>
              <a:rPr lang="cs-CZ" smtClean="0"/>
              <a:t>III.   Cvičení se skupině</a:t>
            </a:r>
          </a:p>
          <a:p>
            <a:pPr eaLnBrk="1" hangingPunct="1">
              <a:buFontTx/>
              <a:buNone/>
            </a:pPr>
            <a:r>
              <a:rPr lang="cs-CZ" smtClean="0"/>
              <a:t>IV.   Úpoly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p:txBody>
          <a:bodyPr/>
          <a:lstStyle/>
          <a:p>
            <a:r>
              <a:rPr lang="cs-CZ" smtClean="0"/>
              <a:t>Sokolská soustava 1862</a:t>
            </a:r>
          </a:p>
        </p:txBody>
      </p:sp>
      <p:sp>
        <p:nvSpPr>
          <p:cNvPr id="68611"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rPr>
              <a:t>Box –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endParaRPr lang="cs-CZ" smtClean="0"/>
          </a:p>
        </p:txBody>
      </p:sp>
      <p:sp>
        <p:nvSpPr>
          <p:cNvPr id="69635" name="Zástupný symbol pro obsah 2"/>
          <p:cNvSpPr>
            <a:spLocks noGrp="1"/>
          </p:cNvSpPr>
          <p:nvPr>
            <p:ph idx="1"/>
          </p:nvPr>
        </p:nvSpPr>
        <p:spPr/>
        <p:txBody>
          <a:bodyPr/>
          <a:lstStyle/>
          <a:p>
            <a:endParaRPr lang="cs-CZ" smtClean="0"/>
          </a:p>
        </p:txBody>
      </p:sp>
      <p:pic>
        <p:nvPicPr>
          <p:cNvPr id="69636" name="Picture 2" descr="http://www.ckneon.cz/files/articles/45-jak-si-udrzet-kondici-45/sokol_1864_a-jpg.jpg"/>
          <p:cNvPicPr>
            <a:picLocks noChangeAspect="1" noChangeArrowheads="1"/>
          </p:cNvPicPr>
          <p:nvPr/>
        </p:nvPicPr>
        <p:blipFill>
          <a:blip r:embed="rId2" cstate="print"/>
          <a:srcRect/>
          <a:stretch>
            <a:fillRect/>
          </a:stretch>
        </p:blipFill>
        <p:spPr bwMode="auto">
          <a:xfrm>
            <a:off x="34925" y="333375"/>
            <a:ext cx="91281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smtClean="0"/>
              <a:t>Sokolská soustava 1862</a:t>
            </a:r>
          </a:p>
        </p:txBody>
      </p:sp>
      <p:sp>
        <p:nvSpPr>
          <p:cNvPr id="70659"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hlinkClick r:id="rId2"/>
              </a:rPr>
              <a:t>Box </a:t>
            </a:r>
            <a:r>
              <a:rPr lang="cs-CZ" sz="2200" smtClean="0">
                <a:cs typeface="Times New Roman" pitchFamily="18" charset="0"/>
              </a:rPr>
              <a:t>–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sk-SK" b="1" smtClean="0"/>
              <a:t>Rozvoj sportu</a:t>
            </a:r>
            <a:endParaRPr lang="cs-CZ" b="1" smtClean="0"/>
          </a:p>
        </p:txBody>
      </p:sp>
      <p:sp>
        <p:nvSpPr>
          <p:cNvPr id="71683" name="Rectangle 3"/>
          <p:cNvSpPr>
            <a:spLocks noGrp="1" noChangeArrowheads="1"/>
          </p:cNvSpPr>
          <p:nvPr>
            <p:ph type="body" idx="1"/>
          </p:nvPr>
        </p:nvSpPr>
        <p:spPr/>
        <p:txBody>
          <a:bodyPr/>
          <a:lstStyle/>
          <a:p>
            <a:pPr eaLnBrk="1" hangingPunct="1"/>
            <a:r>
              <a:rPr lang="sk-SK" smtClean="0"/>
              <a:t>Šerm</a:t>
            </a:r>
          </a:p>
          <a:p>
            <a:pPr eaLnBrk="1" hangingPunct="1"/>
            <a:endParaRPr lang="sk-SK" smtClean="0"/>
          </a:p>
          <a:p>
            <a:pPr eaLnBrk="1" hangingPunct="1"/>
            <a:r>
              <a:rPr lang="sk-SK" smtClean="0"/>
              <a:t>Zápas a box (přelom 19. – 20. stol.) – těžká atletika</a:t>
            </a:r>
          </a:p>
          <a:p>
            <a:pPr lvl="1" eaLnBrk="1" hangingPunct="1"/>
            <a:r>
              <a:rPr lang="sk-SK" smtClean="0"/>
              <a:t>Amatéři</a:t>
            </a:r>
          </a:p>
          <a:p>
            <a:pPr lvl="1" eaLnBrk="1" hangingPunct="1"/>
            <a:r>
              <a:rPr lang="sk-SK" smtClean="0"/>
              <a:t>Profesionálové</a:t>
            </a:r>
          </a:p>
          <a:p>
            <a:pPr lvl="1" eaLnBrk="1" hangingPunct="1"/>
            <a:endParaRPr lang="sk-SK" smtClean="0"/>
          </a:p>
          <a:p>
            <a:pPr eaLnBrk="1" hangingPunct="1"/>
            <a:r>
              <a:rPr lang="sk-SK" smtClean="0"/>
              <a:t>Džúdžucu (kolem 1910)</a:t>
            </a:r>
          </a:p>
          <a:p>
            <a:pPr lvl="1" eaLnBrk="1" hangingPunct="1"/>
            <a:r>
              <a:rPr lang="sk-SK" smtClean="0"/>
              <a:t>František Smotlacha</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75" y="214313"/>
            <a:ext cx="7772400" cy="1143000"/>
          </a:xfrm>
        </p:spPr>
        <p:txBody>
          <a:bodyPr/>
          <a:lstStyle/>
          <a:p>
            <a:pPr eaLnBrk="1" hangingPunct="1"/>
            <a:r>
              <a:rPr lang="sk-SK" sz="3200" b="1" smtClean="0"/>
              <a:t>První Československá republika</a:t>
            </a:r>
            <a:endParaRPr lang="cs-CZ" sz="3200" b="1" smtClean="0"/>
          </a:p>
        </p:txBody>
      </p:sp>
      <p:sp>
        <p:nvSpPr>
          <p:cNvPr id="72707" name="Rectangle 3"/>
          <p:cNvSpPr>
            <a:spLocks noGrp="1" noChangeArrowheads="1"/>
          </p:cNvSpPr>
          <p:nvPr>
            <p:ph type="body" idx="1"/>
          </p:nvPr>
        </p:nvSpPr>
        <p:spPr>
          <a:xfrm>
            <a:off x="1279525" y="1600200"/>
            <a:ext cx="5453063" cy="4525963"/>
          </a:xfrm>
        </p:spPr>
        <p:txBody>
          <a:bodyPr/>
          <a:lstStyle/>
          <a:p>
            <a:pPr eaLnBrk="1" hangingPunct="1"/>
            <a:r>
              <a:rPr lang="sk-SK" smtClean="0"/>
              <a:t>Rozvoj úpolů, stejně jako všeho v nové republice</a:t>
            </a:r>
          </a:p>
          <a:p>
            <a:pPr eaLnBrk="1" hangingPunct="1"/>
            <a:r>
              <a:rPr lang="sk-SK" smtClean="0"/>
              <a:t>Zákon o branné výchově </a:t>
            </a:r>
          </a:p>
          <a:p>
            <a:pPr eaLnBrk="1" hangingPunct="1">
              <a:buFontTx/>
              <a:buNone/>
            </a:pPr>
            <a:r>
              <a:rPr lang="sk-SK" smtClean="0"/>
              <a:t>	1. 7. 1937:</a:t>
            </a:r>
          </a:p>
          <a:p>
            <a:pPr lvl="1" eaLnBrk="1" hangingPunct="1"/>
            <a:r>
              <a:rPr lang="sk-SK" smtClean="0"/>
              <a:t>Podpora tělovýchovných aktivit</a:t>
            </a:r>
          </a:p>
          <a:p>
            <a:pPr lvl="1" eaLnBrk="1" hangingPunct="1"/>
            <a:r>
              <a:rPr lang="sk-SK" smtClean="0"/>
              <a:t>Zvýšený zájem o úpolové činnosti</a:t>
            </a:r>
          </a:p>
          <a:p>
            <a:pPr lvl="1" eaLnBrk="1" hangingPunct="1"/>
            <a:r>
              <a:rPr lang="sk-SK" smtClean="0"/>
              <a:t>Spojení s branností a vlastenectvím</a:t>
            </a:r>
          </a:p>
          <a:p>
            <a:pPr lvl="1" eaLnBrk="1" hangingPunct="1"/>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sk-SK" b="1" smtClean="0"/>
              <a:t>2. Světová válka</a:t>
            </a:r>
            <a:endParaRPr lang="cs-CZ" b="1" smtClean="0"/>
          </a:p>
        </p:txBody>
      </p:sp>
      <p:sp>
        <p:nvSpPr>
          <p:cNvPr id="73731" name="Rectangle 3"/>
          <p:cNvSpPr>
            <a:spLocks noGrp="1" noChangeArrowheads="1"/>
          </p:cNvSpPr>
          <p:nvPr>
            <p:ph type="body" idx="1"/>
          </p:nvPr>
        </p:nvSpPr>
        <p:spPr>
          <a:xfrm>
            <a:off x="1285875" y="1928813"/>
            <a:ext cx="6461125" cy="4525962"/>
          </a:xfrm>
        </p:spPr>
        <p:txBody>
          <a:bodyPr/>
          <a:lstStyle/>
          <a:p>
            <a:pPr eaLnBrk="1" hangingPunct="1"/>
            <a:r>
              <a:rPr lang="sk-SK" smtClean="0"/>
              <a:t>Centralizace zájmové činnosti</a:t>
            </a:r>
          </a:p>
          <a:p>
            <a:pPr eaLnBrk="1" hangingPunct="1"/>
            <a:r>
              <a:rPr lang="sk-SK" smtClean="0"/>
              <a:t>Podpora úpolových sportů – nástroj propagandy</a:t>
            </a:r>
          </a:p>
          <a:p>
            <a:pPr eaLnBrk="1" hangingPunct="1"/>
            <a:r>
              <a:rPr lang="sk-SK" smtClean="0"/>
              <a:t>Osobnosti v perzekuci/v bojích</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Starověk</a:t>
            </a:r>
          </a:p>
        </p:txBody>
      </p:sp>
      <p:sp>
        <p:nvSpPr>
          <p:cNvPr id="10243" name="Zástupný symbol pro obsah 2"/>
          <p:cNvSpPr>
            <a:spLocks noGrp="1"/>
          </p:cNvSpPr>
          <p:nvPr>
            <p:ph idx="1"/>
          </p:nvPr>
        </p:nvSpPr>
        <p:spPr/>
        <p:txBody>
          <a:bodyPr/>
          <a:lstStyle/>
          <a:p>
            <a:r>
              <a:rPr lang="cs-CZ" sz="2800" dirty="0" smtClean="0"/>
              <a:t>Doba bronzová (cca do 750 př. n. l.)</a:t>
            </a:r>
          </a:p>
          <a:p>
            <a:pPr lvl="1"/>
            <a:r>
              <a:rPr lang="cs-CZ" sz="2400" dirty="0" smtClean="0"/>
              <a:t>Starší doba bronzová (cca do 1550 př. n. l.)</a:t>
            </a:r>
          </a:p>
          <a:p>
            <a:pPr lvl="1"/>
            <a:r>
              <a:rPr lang="cs-CZ" sz="2400" dirty="0" smtClean="0"/>
              <a:t>Střední doba bronzová (cca do 1330 př. n. l.)</a:t>
            </a:r>
          </a:p>
          <a:p>
            <a:pPr lvl="1"/>
            <a:r>
              <a:rPr lang="cs-CZ" sz="2400" dirty="0" smtClean="0"/>
              <a:t>Mladší doba bronzová (cca do 750 př. n. l.)</a:t>
            </a:r>
          </a:p>
          <a:p>
            <a:r>
              <a:rPr lang="cs-CZ" sz="2800" dirty="0" smtClean="0"/>
              <a:t>Doba železná (cca 750 př. n. l. - 0)</a:t>
            </a:r>
          </a:p>
          <a:p>
            <a:pPr lvl="1"/>
            <a:r>
              <a:rPr lang="cs-CZ" sz="2400" dirty="0" smtClean="0"/>
              <a:t>Starší doba železná (cca do 400 př. n. l.)</a:t>
            </a:r>
            <a:endParaRPr lang="cs-CZ" sz="2000" dirty="0" smtClean="0"/>
          </a:p>
          <a:p>
            <a:pPr lvl="1"/>
            <a:r>
              <a:rPr lang="cs-CZ" sz="2400" dirty="0" smtClean="0"/>
              <a:t>Mladší doba železná (cca do 0)</a:t>
            </a:r>
            <a:endParaRPr lang="cs-CZ" sz="2000" dirty="0" smtClean="0"/>
          </a:p>
          <a:p>
            <a:r>
              <a:rPr lang="cs-CZ" sz="2800" dirty="0" smtClean="0"/>
              <a:t>Doba římská (cca 0 - 400 n. l.)</a:t>
            </a:r>
          </a:p>
          <a:p>
            <a:r>
              <a:rPr lang="cs-CZ" sz="2800" dirty="0" smtClean="0"/>
              <a:t>Doba stěhování národů (cca po 400 n. l.)</a:t>
            </a:r>
          </a:p>
          <a:p>
            <a:endParaRPr lang="cs-CZ"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b="1" smtClean="0"/>
              <a:t>Socialistický sport</a:t>
            </a:r>
            <a:endParaRPr lang="cs-CZ" b="1" smtClean="0"/>
          </a:p>
        </p:txBody>
      </p:sp>
      <p:sp>
        <p:nvSpPr>
          <p:cNvPr id="74755" name="Rectangle 3"/>
          <p:cNvSpPr>
            <a:spLocks noGrp="1" noChangeArrowheads="1"/>
          </p:cNvSpPr>
          <p:nvPr>
            <p:ph type="body" idx="1"/>
          </p:nvPr>
        </p:nvSpPr>
        <p:spPr/>
        <p:txBody>
          <a:bodyPr/>
          <a:lstStyle/>
          <a:p>
            <a:pPr eaLnBrk="1" hangingPunct="1"/>
            <a:r>
              <a:rPr lang="sk-SK" smtClean="0"/>
              <a:t>Výrazná orientace na soutěž</a:t>
            </a:r>
          </a:p>
          <a:p>
            <a:pPr lvl="1" eaLnBrk="1" hangingPunct="1"/>
            <a:r>
              <a:rPr lang="sk-SK" smtClean="0"/>
              <a:t>Propagace režimu, boj mezi kapitalizmem a socializmem</a:t>
            </a:r>
          </a:p>
          <a:p>
            <a:pPr eaLnBrk="1" hangingPunct="1"/>
            <a:r>
              <a:rPr lang="sk-SK" smtClean="0"/>
              <a:t>Centralizace sportu (Národní front – ČSSTV)</a:t>
            </a:r>
          </a:p>
          <a:p>
            <a:pPr eaLnBrk="1" hangingPunct="1"/>
            <a:r>
              <a:rPr lang="sk-SK" smtClean="0"/>
              <a:t>Podpora mládeže</a:t>
            </a:r>
          </a:p>
          <a:p>
            <a:pPr eaLnBrk="1" hangingPunct="1"/>
            <a:r>
              <a:rPr lang="sk-SK" smtClean="0"/>
              <a:t>Podpora vrcholového sportu</a:t>
            </a:r>
          </a:p>
          <a:p>
            <a:pPr eaLnBrk="1" hangingPunct="1"/>
            <a:endParaRPr lang="cs-CZ"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38" y="571500"/>
            <a:ext cx="7772400" cy="1143000"/>
          </a:xfrm>
        </p:spPr>
        <p:txBody>
          <a:bodyPr/>
          <a:lstStyle/>
          <a:p>
            <a:pPr eaLnBrk="1" hangingPunct="1"/>
            <a:r>
              <a:rPr lang="sk-SK" sz="3200" smtClean="0"/>
              <a:t>Oddíly a jejich členové 1957-1978</a:t>
            </a:r>
            <a:br>
              <a:rPr lang="sk-SK" sz="3200" smtClean="0"/>
            </a:br>
            <a:endParaRPr lang="cs-CZ" sz="3200" smtClean="0"/>
          </a:p>
        </p:txBody>
      </p:sp>
      <p:grpSp>
        <p:nvGrpSpPr>
          <p:cNvPr id="75779" name="Group 4"/>
          <p:cNvGrpSpPr>
            <a:grpSpLocks/>
          </p:cNvGrpSpPr>
          <p:nvPr/>
        </p:nvGrpSpPr>
        <p:grpSpPr bwMode="auto">
          <a:xfrm>
            <a:off x="323850" y="1214438"/>
            <a:ext cx="8569325" cy="4951412"/>
            <a:chOff x="-3" y="-226"/>
            <a:chExt cx="4208" cy="4068"/>
          </a:xfrm>
        </p:grpSpPr>
        <p:grpSp>
          <p:nvGrpSpPr>
            <p:cNvPr id="75780" name="Group 5"/>
            <p:cNvGrpSpPr>
              <a:grpSpLocks/>
            </p:cNvGrpSpPr>
            <p:nvPr/>
          </p:nvGrpSpPr>
          <p:grpSpPr bwMode="auto">
            <a:xfrm>
              <a:off x="0" y="-4"/>
              <a:ext cx="4202" cy="3846"/>
              <a:chOff x="0" y="-4"/>
              <a:chExt cx="4202" cy="3846"/>
            </a:xfrm>
          </p:grpSpPr>
          <p:grpSp>
            <p:nvGrpSpPr>
              <p:cNvPr id="75782" name="Group 6"/>
              <p:cNvGrpSpPr>
                <a:grpSpLocks/>
              </p:cNvGrpSpPr>
              <p:nvPr/>
            </p:nvGrpSpPr>
            <p:grpSpPr bwMode="auto">
              <a:xfrm>
                <a:off x="0" y="0"/>
                <a:ext cx="962" cy="647"/>
                <a:chOff x="0" y="0"/>
                <a:chExt cx="962" cy="647"/>
              </a:xfrm>
            </p:grpSpPr>
            <p:sp>
              <p:nvSpPr>
                <p:cNvPr id="75957" name="Rectangle 7"/>
                <p:cNvSpPr>
                  <a:spLocks noChangeArrowheads="1"/>
                </p:cNvSpPr>
                <p:nvPr/>
              </p:nvSpPr>
              <p:spPr bwMode="auto">
                <a:xfrm>
                  <a:off x="43" y="109"/>
                  <a:ext cx="876" cy="538"/>
                </a:xfrm>
                <a:prstGeom prst="rect">
                  <a:avLst/>
                </a:prstGeom>
                <a:noFill/>
                <a:ln w="12700" cap="sq">
                  <a:noFill/>
                  <a:miter lim="800000"/>
                  <a:headEnd type="none" w="sm" len="sm"/>
                  <a:tailEnd type="none" w="sm" len="sm"/>
                </a:ln>
              </p:spPr>
              <p:txBody>
                <a:bodyPr anchor="ctr"/>
                <a:lstStyle/>
                <a:p>
                  <a:pPr algn="r"/>
                  <a:r>
                    <a:rPr lang="sk-SK">
                      <a:cs typeface="Times New Roman" pitchFamily="18" charset="0"/>
                    </a:rPr>
                    <a:t>Rok</a:t>
                  </a:r>
                </a:p>
                <a:p>
                  <a:pPr eaLnBrk="0" hangingPunct="0"/>
                  <a:r>
                    <a:rPr lang="sk-SK"/>
                    <a:t>S</a:t>
                  </a:r>
                  <a:r>
                    <a:rPr lang="sk-SK">
                      <a:cs typeface="Times New Roman" pitchFamily="18" charset="0"/>
                    </a:rPr>
                    <a:t>port</a:t>
                  </a:r>
                </a:p>
                <a:p>
                  <a:pPr algn="r" eaLnBrk="0" hangingPunct="0"/>
                  <a:endParaRPr lang="sk-SK"/>
                </a:p>
              </p:txBody>
            </p:sp>
            <p:sp>
              <p:nvSpPr>
                <p:cNvPr id="75958" name="Rectangle 8"/>
                <p:cNvSpPr>
                  <a:spLocks noChangeArrowheads="1"/>
                </p:cNvSpPr>
                <p:nvPr/>
              </p:nvSpPr>
              <p:spPr bwMode="auto">
                <a:xfrm>
                  <a:off x="0" y="0"/>
                  <a:ext cx="962"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3" name="Group 9"/>
              <p:cNvGrpSpPr>
                <a:grpSpLocks/>
              </p:cNvGrpSpPr>
              <p:nvPr/>
            </p:nvGrpSpPr>
            <p:grpSpPr bwMode="auto">
              <a:xfrm>
                <a:off x="962" y="-4"/>
                <a:ext cx="540" cy="542"/>
                <a:chOff x="962" y="-4"/>
                <a:chExt cx="540" cy="542"/>
              </a:xfrm>
            </p:grpSpPr>
            <p:sp>
              <p:nvSpPr>
                <p:cNvPr id="75955" name="Rectangle 10"/>
                <p:cNvSpPr>
                  <a:spLocks noChangeArrowheads="1"/>
                </p:cNvSpPr>
                <p:nvPr/>
              </p:nvSpPr>
              <p:spPr bwMode="auto">
                <a:xfrm>
                  <a:off x="1005" y="-4"/>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1957</a:t>
                  </a:r>
                </a:p>
                <a:p>
                  <a:pPr algn="ctr" eaLnBrk="0" hangingPunct="0"/>
                  <a:endParaRPr lang="sk-SK"/>
                </a:p>
              </p:txBody>
            </p:sp>
            <p:sp>
              <p:nvSpPr>
                <p:cNvPr id="75956" name="Rectangle 11"/>
                <p:cNvSpPr>
                  <a:spLocks noChangeArrowheads="1"/>
                </p:cNvSpPr>
                <p:nvPr/>
              </p:nvSpPr>
              <p:spPr bwMode="auto">
                <a:xfrm>
                  <a:off x="9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4" name="Group 12"/>
              <p:cNvGrpSpPr>
                <a:grpSpLocks/>
              </p:cNvGrpSpPr>
              <p:nvPr/>
            </p:nvGrpSpPr>
            <p:grpSpPr bwMode="auto">
              <a:xfrm>
                <a:off x="1502" y="0"/>
                <a:ext cx="540" cy="538"/>
                <a:chOff x="1502" y="0"/>
                <a:chExt cx="540" cy="538"/>
              </a:xfrm>
            </p:grpSpPr>
            <p:sp>
              <p:nvSpPr>
                <p:cNvPr id="75953" name="Rectangle 13"/>
                <p:cNvSpPr>
                  <a:spLocks noChangeArrowheads="1"/>
                </p:cNvSpPr>
                <p:nvPr/>
              </p:nvSpPr>
              <p:spPr bwMode="auto">
                <a:xfrm>
                  <a:off x="154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1961</a:t>
                  </a:r>
                </a:p>
                <a:p>
                  <a:pPr algn="ctr" eaLnBrk="0" hangingPunct="0"/>
                  <a:endParaRPr lang="sk-SK"/>
                </a:p>
              </p:txBody>
            </p:sp>
            <p:sp>
              <p:nvSpPr>
                <p:cNvPr id="75954" name="Rectangle 14"/>
                <p:cNvSpPr>
                  <a:spLocks noChangeArrowheads="1"/>
                </p:cNvSpPr>
                <p:nvPr/>
              </p:nvSpPr>
              <p:spPr bwMode="auto">
                <a:xfrm>
                  <a:off x="150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5" name="Group 15"/>
              <p:cNvGrpSpPr>
                <a:grpSpLocks/>
              </p:cNvGrpSpPr>
              <p:nvPr/>
            </p:nvGrpSpPr>
            <p:grpSpPr bwMode="auto">
              <a:xfrm>
                <a:off x="2042" y="0"/>
                <a:ext cx="540" cy="538"/>
                <a:chOff x="2042" y="0"/>
                <a:chExt cx="540" cy="538"/>
              </a:xfrm>
            </p:grpSpPr>
            <p:sp>
              <p:nvSpPr>
                <p:cNvPr id="75951" name="Rectangle 16"/>
                <p:cNvSpPr>
                  <a:spLocks noChangeArrowheads="1"/>
                </p:cNvSpPr>
                <p:nvPr/>
              </p:nvSpPr>
              <p:spPr bwMode="auto">
                <a:xfrm>
                  <a:off x="208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1966</a:t>
                  </a:r>
                </a:p>
                <a:p>
                  <a:pPr algn="ctr" eaLnBrk="0" hangingPunct="0"/>
                  <a:endParaRPr lang="sk-SK"/>
                </a:p>
              </p:txBody>
            </p:sp>
            <p:sp>
              <p:nvSpPr>
                <p:cNvPr id="75952" name="Rectangle 17"/>
                <p:cNvSpPr>
                  <a:spLocks noChangeArrowheads="1"/>
                </p:cNvSpPr>
                <p:nvPr/>
              </p:nvSpPr>
              <p:spPr bwMode="auto">
                <a:xfrm>
                  <a:off x="204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6" name="Group 18"/>
              <p:cNvGrpSpPr>
                <a:grpSpLocks/>
              </p:cNvGrpSpPr>
              <p:nvPr/>
            </p:nvGrpSpPr>
            <p:grpSpPr bwMode="auto">
              <a:xfrm>
                <a:off x="2582" y="0"/>
                <a:ext cx="540" cy="538"/>
                <a:chOff x="2582" y="0"/>
                <a:chExt cx="540" cy="538"/>
              </a:xfrm>
            </p:grpSpPr>
            <p:sp>
              <p:nvSpPr>
                <p:cNvPr id="75949" name="Rectangle 19"/>
                <p:cNvSpPr>
                  <a:spLocks noChangeArrowheads="1"/>
                </p:cNvSpPr>
                <p:nvPr/>
              </p:nvSpPr>
              <p:spPr bwMode="auto">
                <a:xfrm>
                  <a:off x="262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1968</a:t>
                  </a:r>
                </a:p>
                <a:p>
                  <a:pPr algn="ctr" eaLnBrk="0" hangingPunct="0"/>
                  <a:endParaRPr lang="sk-SK"/>
                </a:p>
              </p:txBody>
            </p:sp>
            <p:sp>
              <p:nvSpPr>
                <p:cNvPr id="75950" name="Rectangle 20"/>
                <p:cNvSpPr>
                  <a:spLocks noChangeArrowheads="1"/>
                </p:cNvSpPr>
                <p:nvPr/>
              </p:nvSpPr>
              <p:spPr bwMode="auto">
                <a:xfrm>
                  <a:off x="258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7" name="Group 21"/>
              <p:cNvGrpSpPr>
                <a:grpSpLocks/>
              </p:cNvGrpSpPr>
              <p:nvPr/>
            </p:nvGrpSpPr>
            <p:grpSpPr bwMode="auto">
              <a:xfrm>
                <a:off x="3122" y="0"/>
                <a:ext cx="540" cy="538"/>
                <a:chOff x="3122" y="0"/>
                <a:chExt cx="540" cy="538"/>
              </a:xfrm>
            </p:grpSpPr>
            <p:sp>
              <p:nvSpPr>
                <p:cNvPr id="75947" name="Rectangle 22"/>
                <p:cNvSpPr>
                  <a:spLocks noChangeArrowheads="1"/>
                </p:cNvSpPr>
                <p:nvPr/>
              </p:nvSpPr>
              <p:spPr bwMode="auto">
                <a:xfrm>
                  <a:off x="316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1972</a:t>
                  </a:r>
                </a:p>
                <a:p>
                  <a:pPr algn="ctr" eaLnBrk="0" hangingPunct="0"/>
                  <a:endParaRPr lang="sk-SK"/>
                </a:p>
              </p:txBody>
            </p:sp>
            <p:sp>
              <p:nvSpPr>
                <p:cNvPr id="75948" name="Rectangle 23"/>
                <p:cNvSpPr>
                  <a:spLocks noChangeArrowheads="1"/>
                </p:cNvSpPr>
                <p:nvPr/>
              </p:nvSpPr>
              <p:spPr bwMode="auto">
                <a:xfrm>
                  <a:off x="312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8" name="Group 24"/>
              <p:cNvGrpSpPr>
                <a:grpSpLocks/>
              </p:cNvGrpSpPr>
              <p:nvPr/>
            </p:nvGrpSpPr>
            <p:grpSpPr bwMode="auto">
              <a:xfrm>
                <a:off x="3662" y="0"/>
                <a:ext cx="540" cy="538"/>
                <a:chOff x="3662" y="0"/>
                <a:chExt cx="540" cy="538"/>
              </a:xfrm>
            </p:grpSpPr>
            <p:sp>
              <p:nvSpPr>
                <p:cNvPr id="75945" name="Rectangle 25"/>
                <p:cNvSpPr>
                  <a:spLocks noChangeArrowheads="1"/>
                </p:cNvSpPr>
                <p:nvPr/>
              </p:nvSpPr>
              <p:spPr bwMode="auto">
                <a:xfrm>
                  <a:off x="370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1978</a:t>
                  </a:r>
                </a:p>
                <a:p>
                  <a:pPr algn="ctr" eaLnBrk="0" hangingPunct="0"/>
                  <a:endParaRPr lang="sk-SK"/>
                </a:p>
              </p:txBody>
            </p:sp>
            <p:sp>
              <p:nvSpPr>
                <p:cNvPr id="75946" name="Rectangle 26"/>
                <p:cNvSpPr>
                  <a:spLocks noChangeArrowheads="1"/>
                </p:cNvSpPr>
                <p:nvPr/>
              </p:nvSpPr>
              <p:spPr bwMode="auto">
                <a:xfrm>
                  <a:off x="36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9" name="Group 27"/>
              <p:cNvGrpSpPr>
                <a:grpSpLocks/>
              </p:cNvGrpSpPr>
              <p:nvPr/>
            </p:nvGrpSpPr>
            <p:grpSpPr bwMode="auto">
              <a:xfrm>
                <a:off x="0" y="538"/>
                <a:ext cx="962" cy="826"/>
                <a:chOff x="0" y="538"/>
                <a:chExt cx="962" cy="826"/>
              </a:xfrm>
            </p:grpSpPr>
            <p:sp>
              <p:nvSpPr>
                <p:cNvPr id="75943" name="Rectangle 28"/>
                <p:cNvSpPr>
                  <a:spLocks noChangeArrowheads="1"/>
                </p:cNvSpPr>
                <p:nvPr/>
              </p:nvSpPr>
              <p:spPr bwMode="auto">
                <a:xfrm>
                  <a:off x="43" y="538"/>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Box</a:t>
                  </a:r>
                </a:p>
                <a:p>
                  <a:pPr algn="just" eaLnBrk="0" hangingPunct="0"/>
                  <a:endParaRPr lang="sk-SK"/>
                </a:p>
              </p:txBody>
            </p:sp>
            <p:sp>
              <p:nvSpPr>
                <p:cNvPr id="75944" name="Rectangle 29"/>
                <p:cNvSpPr>
                  <a:spLocks noChangeArrowheads="1"/>
                </p:cNvSpPr>
                <p:nvPr/>
              </p:nvSpPr>
              <p:spPr bwMode="auto">
                <a:xfrm>
                  <a:off x="0" y="538"/>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0" name="Group 30"/>
              <p:cNvGrpSpPr>
                <a:grpSpLocks/>
              </p:cNvGrpSpPr>
              <p:nvPr/>
            </p:nvGrpSpPr>
            <p:grpSpPr bwMode="auto">
              <a:xfrm>
                <a:off x="962" y="538"/>
                <a:ext cx="540" cy="413"/>
                <a:chOff x="962" y="538"/>
                <a:chExt cx="540" cy="413"/>
              </a:xfrm>
            </p:grpSpPr>
            <p:sp>
              <p:nvSpPr>
                <p:cNvPr id="75941" name="Rectangle 31"/>
                <p:cNvSpPr>
                  <a:spLocks noChangeArrowheads="1"/>
                </p:cNvSpPr>
                <p:nvPr/>
              </p:nvSpPr>
              <p:spPr bwMode="auto">
                <a:xfrm>
                  <a:off x="10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109</a:t>
                  </a:r>
                </a:p>
                <a:p>
                  <a:pPr algn="ctr" eaLnBrk="0" hangingPunct="0"/>
                  <a:endParaRPr lang="sk-SK"/>
                </a:p>
              </p:txBody>
            </p:sp>
            <p:sp>
              <p:nvSpPr>
                <p:cNvPr id="75942" name="Rectangle 32"/>
                <p:cNvSpPr>
                  <a:spLocks noChangeArrowheads="1"/>
                </p:cNvSpPr>
                <p:nvPr/>
              </p:nvSpPr>
              <p:spPr bwMode="auto">
                <a:xfrm>
                  <a:off x="9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1" name="Group 33"/>
              <p:cNvGrpSpPr>
                <a:grpSpLocks/>
              </p:cNvGrpSpPr>
              <p:nvPr/>
            </p:nvGrpSpPr>
            <p:grpSpPr bwMode="auto">
              <a:xfrm>
                <a:off x="1502" y="538"/>
                <a:ext cx="540" cy="413"/>
                <a:chOff x="1502" y="538"/>
                <a:chExt cx="540" cy="413"/>
              </a:xfrm>
            </p:grpSpPr>
            <p:sp>
              <p:nvSpPr>
                <p:cNvPr id="75939" name="Rectangle 34"/>
                <p:cNvSpPr>
                  <a:spLocks noChangeArrowheads="1"/>
                </p:cNvSpPr>
                <p:nvPr/>
              </p:nvSpPr>
              <p:spPr bwMode="auto">
                <a:xfrm>
                  <a:off x="154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40" name="Rectangle 35"/>
                <p:cNvSpPr>
                  <a:spLocks noChangeArrowheads="1"/>
                </p:cNvSpPr>
                <p:nvPr/>
              </p:nvSpPr>
              <p:spPr bwMode="auto">
                <a:xfrm>
                  <a:off x="150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2" name="Group 36"/>
              <p:cNvGrpSpPr>
                <a:grpSpLocks/>
              </p:cNvGrpSpPr>
              <p:nvPr/>
            </p:nvGrpSpPr>
            <p:grpSpPr bwMode="auto">
              <a:xfrm>
                <a:off x="2042" y="538"/>
                <a:ext cx="540" cy="413"/>
                <a:chOff x="2042" y="538"/>
                <a:chExt cx="540" cy="413"/>
              </a:xfrm>
            </p:grpSpPr>
            <p:sp>
              <p:nvSpPr>
                <p:cNvPr id="75937" name="Rectangle 37"/>
                <p:cNvSpPr>
                  <a:spLocks noChangeArrowheads="1"/>
                </p:cNvSpPr>
                <p:nvPr/>
              </p:nvSpPr>
              <p:spPr bwMode="auto">
                <a:xfrm>
                  <a:off x="208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94</a:t>
                  </a:r>
                </a:p>
                <a:p>
                  <a:pPr algn="ctr" eaLnBrk="0" hangingPunct="0"/>
                  <a:endParaRPr lang="sk-SK"/>
                </a:p>
              </p:txBody>
            </p:sp>
            <p:sp>
              <p:nvSpPr>
                <p:cNvPr id="75938" name="Rectangle 38"/>
                <p:cNvSpPr>
                  <a:spLocks noChangeArrowheads="1"/>
                </p:cNvSpPr>
                <p:nvPr/>
              </p:nvSpPr>
              <p:spPr bwMode="auto">
                <a:xfrm>
                  <a:off x="204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3" name="Group 39"/>
              <p:cNvGrpSpPr>
                <a:grpSpLocks/>
              </p:cNvGrpSpPr>
              <p:nvPr/>
            </p:nvGrpSpPr>
            <p:grpSpPr bwMode="auto">
              <a:xfrm>
                <a:off x="2582" y="538"/>
                <a:ext cx="540" cy="413"/>
                <a:chOff x="2582" y="538"/>
                <a:chExt cx="540" cy="413"/>
              </a:xfrm>
            </p:grpSpPr>
            <p:sp>
              <p:nvSpPr>
                <p:cNvPr id="75935" name="Rectangle 40"/>
                <p:cNvSpPr>
                  <a:spLocks noChangeArrowheads="1"/>
                </p:cNvSpPr>
                <p:nvPr/>
              </p:nvSpPr>
              <p:spPr bwMode="auto">
                <a:xfrm>
                  <a:off x="262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75</a:t>
                  </a:r>
                </a:p>
                <a:p>
                  <a:pPr algn="ctr" eaLnBrk="0" hangingPunct="0"/>
                  <a:endParaRPr lang="sk-SK"/>
                </a:p>
              </p:txBody>
            </p:sp>
            <p:sp>
              <p:nvSpPr>
                <p:cNvPr id="75936" name="Rectangle 41"/>
                <p:cNvSpPr>
                  <a:spLocks noChangeArrowheads="1"/>
                </p:cNvSpPr>
                <p:nvPr/>
              </p:nvSpPr>
              <p:spPr bwMode="auto">
                <a:xfrm>
                  <a:off x="258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4" name="Group 42"/>
              <p:cNvGrpSpPr>
                <a:grpSpLocks/>
              </p:cNvGrpSpPr>
              <p:nvPr/>
            </p:nvGrpSpPr>
            <p:grpSpPr bwMode="auto">
              <a:xfrm>
                <a:off x="3122" y="538"/>
                <a:ext cx="540" cy="413"/>
                <a:chOff x="3122" y="538"/>
                <a:chExt cx="540" cy="413"/>
              </a:xfrm>
            </p:grpSpPr>
            <p:sp>
              <p:nvSpPr>
                <p:cNvPr id="75933" name="Rectangle 43"/>
                <p:cNvSpPr>
                  <a:spLocks noChangeArrowheads="1"/>
                </p:cNvSpPr>
                <p:nvPr/>
              </p:nvSpPr>
              <p:spPr bwMode="auto">
                <a:xfrm>
                  <a:off x="316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934" name="Rectangle 44"/>
                <p:cNvSpPr>
                  <a:spLocks noChangeArrowheads="1"/>
                </p:cNvSpPr>
                <p:nvPr/>
              </p:nvSpPr>
              <p:spPr bwMode="auto">
                <a:xfrm>
                  <a:off x="312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5" name="Group 45"/>
              <p:cNvGrpSpPr>
                <a:grpSpLocks/>
              </p:cNvGrpSpPr>
              <p:nvPr/>
            </p:nvGrpSpPr>
            <p:grpSpPr bwMode="auto">
              <a:xfrm>
                <a:off x="3662" y="538"/>
                <a:ext cx="540" cy="413"/>
                <a:chOff x="3662" y="538"/>
                <a:chExt cx="540" cy="413"/>
              </a:xfrm>
            </p:grpSpPr>
            <p:sp>
              <p:nvSpPr>
                <p:cNvPr id="75931" name="Rectangle 46"/>
                <p:cNvSpPr>
                  <a:spLocks noChangeArrowheads="1"/>
                </p:cNvSpPr>
                <p:nvPr/>
              </p:nvSpPr>
              <p:spPr bwMode="auto">
                <a:xfrm>
                  <a:off x="37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63</a:t>
                  </a:r>
                </a:p>
                <a:p>
                  <a:pPr algn="ctr" eaLnBrk="0" hangingPunct="0"/>
                  <a:endParaRPr lang="sk-SK"/>
                </a:p>
              </p:txBody>
            </p:sp>
            <p:sp>
              <p:nvSpPr>
                <p:cNvPr id="75932" name="Rectangle 47"/>
                <p:cNvSpPr>
                  <a:spLocks noChangeArrowheads="1"/>
                </p:cNvSpPr>
                <p:nvPr/>
              </p:nvSpPr>
              <p:spPr bwMode="auto">
                <a:xfrm>
                  <a:off x="36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6" name="Group 48"/>
              <p:cNvGrpSpPr>
                <a:grpSpLocks/>
              </p:cNvGrpSpPr>
              <p:nvPr/>
            </p:nvGrpSpPr>
            <p:grpSpPr bwMode="auto">
              <a:xfrm>
                <a:off x="962" y="951"/>
                <a:ext cx="540" cy="413"/>
                <a:chOff x="962" y="951"/>
                <a:chExt cx="540" cy="413"/>
              </a:xfrm>
            </p:grpSpPr>
            <p:sp>
              <p:nvSpPr>
                <p:cNvPr id="75929" name="Rectangle 49"/>
                <p:cNvSpPr>
                  <a:spLocks noChangeArrowheads="1"/>
                </p:cNvSpPr>
                <p:nvPr/>
              </p:nvSpPr>
              <p:spPr bwMode="auto">
                <a:xfrm>
                  <a:off x="10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2772</a:t>
                  </a:r>
                </a:p>
                <a:p>
                  <a:pPr algn="ctr" eaLnBrk="0" hangingPunct="0"/>
                  <a:endParaRPr lang="sk-SK"/>
                </a:p>
              </p:txBody>
            </p:sp>
            <p:sp>
              <p:nvSpPr>
                <p:cNvPr id="75930" name="Rectangle 50"/>
                <p:cNvSpPr>
                  <a:spLocks noChangeArrowheads="1"/>
                </p:cNvSpPr>
                <p:nvPr/>
              </p:nvSpPr>
              <p:spPr bwMode="auto">
                <a:xfrm>
                  <a:off x="9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7" name="Group 51"/>
              <p:cNvGrpSpPr>
                <a:grpSpLocks/>
              </p:cNvGrpSpPr>
              <p:nvPr/>
            </p:nvGrpSpPr>
            <p:grpSpPr bwMode="auto">
              <a:xfrm>
                <a:off x="1502" y="951"/>
                <a:ext cx="540" cy="413"/>
                <a:chOff x="1502" y="951"/>
                <a:chExt cx="540" cy="413"/>
              </a:xfrm>
            </p:grpSpPr>
            <p:sp>
              <p:nvSpPr>
                <p:cNvPr id="75927" name="Rectangle 52"/>
                <p:cNvSpPr>
                  <a:spLocks noChangeArrowheads="1"/>
                </p:cNvSpPr>
                <p:nvPr/>
              </p:nvSpPr>
              <p:spPr bwMode="auto">
                <a:xfrm>
                  <a:off x="154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4583</a:t>
                  </a:r>
                </a:p>
                <a:p>
                  <a:pPr algn="ctr" eaLnBrk="0" hangingPunct="0"/>
                  <a:endParaRPr lang="sk-SK"/>
                </a:p>
              </p:txBody>
            </p:sp>
            <p:sp>
              <p:nvSpPr>
                <p:cNvPr id="75928" name="Rectangle 53"/>
                <p:cNvSpPr>
                  <a:spLocks noChangeArrowheads="1"/>
                </p:cNvSpPr>
                <p:nvPr/>
              </p:nvSpPr>
              <p:spPr bwMode="auto">
                <a:xfrm>
                  <a:off x="150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8" name="Group 54"/>
              <p:cNvGrpSpPr>
                <a:grpSpLocks/>
              </p:cNvGrpSpPr>
              <p:nvPr/>
            </p:nvGrpSpPr>
            <p:grpSpPr bwMode="auto">
              <a:xfrm>
                <a:off x="2042" y="951"/>
                <a:ext cx="540" cy="413"/>
                <a:chOff x="2042" y="951"/>
                <a:chExt cx="540" cy="413"/>
              </a:xfrm>
            </p:grpSpPr>
            <p:sp>
              <p:nvSpPr>
                <p:cNvPr id="75925" name="Rectangle 55"/>
                <p:cNvSpPr>
                  <a:spLocks noChangeArrowheads="1"/>
                </p:cNvSpPr>
                <p:nvPr/>
              </p:nvSpPr>
              <p:spPr bwMode="auto">
                <a:xfrm>
                  <a:off x="208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3387</a:t>
                  </a:r>
                </a:p>
                <a:p>
                  <a:pPr algn="ctr" eaLnBrk="0" hangingPunct="0"/>
                  <a:endParaRPr lang="sk-SK"/>
                </a:p>
              </p:txBody>
            </p:sp>
            <p:sp>
              <p:nvSpPr>
                <p:cNvPr id="75926" name="Rectangle 56"/>
                <p:cNvSpPr>
                  <a:spLocks noChangeArrowheads="1"/>
                </p:cNvSpPr>
                <p:nvPr/>
              </p:nvSpPr>
              <p:spPr bwMode="auto">
                <a:xfrm>
                  <a:off x="204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9" name="Group 57"/>
              <p:cNvGrpSpPr>
                <a:grpSpLocks/>
              </p:cNvGrpSpPr>
              <p:nvPr/>
            </p:nvGrpSpPr>
            <p:grpSpPr bwMode="auto">
              <a:xfrm>
                <a:off x="2582" y="951"/>
                <a:ext cx="540" cy="413"/>
                <a:chOff x="2582" y="951"/>
                <a:chExt cx="540" cy="413"/>
              </a:xfrm>
            </p:grpSpPr>
            <p:sp>
              <p:nvSpPr>
                <p:cNvPr id="75923" name="Rectangle 58"/>
                <p:cNvSpPr>
                  <a:spLocks noChangeArrowheads="1"/>
                </p:cNvSpPr>
                <p:nvPr/>
              </p:nvSpPr>
              <p:spPr bwMode="auto">
                <a:xfrm>
                  <a:off x="262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2866</a:t>
                  </a:r>
                </a:p>
                <a:p>
                  <a:pPr algn="ctr" eaLnBrk="0" hangingPunct="0"/>
                  <a:endParaRPr lang="sk-SK"/>
                </a:p>
              </p:txBody>
            </p:sp>
            <p:sp>
              <p:nvSpPr>
                <p:cNvPr id="75924" name="Rectangle 59"/>
                <p:cNvSpPr>
                  <a:spLocks noChangeArrowheads="1"/>
                </p:cNvSpPr>
                <p:nvPr/>
              </p:nvSpPr>
              <p:spPr bwMode="auto">
                <a:xfrm>
                  <a:off x="258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0" name="Group 60"/>
              <p:cNvGrpSpPr>
                <a:grpSpLocks/>
              </p:cNvGrpSpPr>
              <p:nvPr/>
            </p:nvGrpSpPr>
            <p:grpSpPr bwMode="auto">
              <a:xfrm>
                <a:off x="3122" y="951"/>
                <a:ext cx="540" cy="413"/>
                <a:chOff x="3122" y="951"/>
                <a:chExt cx="540" cy="413"/>
              </a:xfrm>
            </p:grpSpPr>
            <p:sp>
              <p:nvSpPr>
                <p:cNvPr id="75921" name="Rectangle 61"/>
                <p:cNvSpPr>
                  <a:spLocks noChangeArrowheads="1"/>
                </p:cNvSpPr>
                <p:nvPr/>
              </p:nvSpPr>
              <p:spPr bwMode="auto">
                <a:xfrm>
                  <a:off x="316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2831</a:t>
                  </a:r>
                </a:p>
                <a:p>
                  <a:pPr algn="ctr" eaLnBrk="0" hangingPunct="0"/>
                  <a:endParaRPr lang="sk-SK"/>
                </a:p>
              </p:txBody>
            </p:sp>
            <p:sp>
              <p:nvSpPr>
                <p:cNvPr id="75922" name="Rectangle 62"/>
                <p:cNvSpPr>
                  <a:spLocks noChangeArrowheads="1"/>
                </p:cNvSpPr>
                <p:nvPr/>
              </p:nvSpPr>
              <p:spPr bwMode="auto">
                <a:xfrm>
                  <a:off x="312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1" name="Group 63"/>
              <p:cNvGrpSpPr>
                <a:grpSpLocks/>
              </p:cNvGrpSpPr>
              <p:nvPr/>
            </p:nvGrpSpPr>
            <p:grpSpPr bwMode="auto">
              <a:xfrm>
                <a:off x="3662" y="951"/>
                <a:ext cx="540" cy="413"/>
                <a:chOff x="3662" y="951"/>
                <a:chExt cx="540" cy="413"/>
              </a:xfrm>
            </p:grpSpPr>
            <p:sp>
              <p:nvSpPr>
                <p:cNvPr id="75919" name="Rectangle 64"/>
                <p:cNvSpPr>
                  <a:spLocks noChangeArrowheads="1"/>
                </p:cNvSpPr>
                <p:nvPr/>
              </p:nvSpPr>
              <p:spPr bwMode="auto">
                <a:xfrm>
                  <a:off x="37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3319</a:t>
                  </a:r>
                </a:p>
                <a:p>
                  <a:pPr algn="ctr" eaLnBrk="0" hangingPunct="0"/>
                  <a:endParaRPr lang="sk-SK"/>
                </a:p>
              </p:txBody>
            </p:sp>
            <p:sp>
              <p:nvSpPr>
                <p:cNvPr id="75920" name="Rectangle 65"/>
                <p:cNvSpPr>
                  <a:spLocks noChangeArrowheads="1"/>
                </p:cNvSpPr>
                <p:nvPr/>
              </p:nvSpPr>
              <p:spPr bwMode="auto">
                <a:xfrm>
                  <a:off x="36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2" name="Group 66"/>
              <p:cNvGrpSpPr>
                <a:grpSpLocks/>
              </p:cNvGrpSpPr>
              <p:nvPr/>
            </p:nvGrpSpPr>
            <p:grpSpPr bwMode="auto">
              <a:xfrm>
                <a:off x="0" y="1364"/>
                <a:ext cx="962" cy="826"/>
                <a:chOff x="0" y="1364"/>
                <a:chExt cx="962" cy="826"/>
              </a:xfrm>
            </p:grpSpPr>
            <p:sp>
              <p:nvSpPr>
                <p:cNvPr id="75917" name="Rectangle 67"/>
                <p:cNvSpPr>
                  <a:spLocks noChangeArrowheads="1"/>
                </p:cNvSpPr>
                <p:nvPr/>
              </p:nvSpPr>
              <p:spPr bwMode="auto">
                <a:xfrm>
                  <a:off x="43" y="1364"/>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Džúdó a karate</a:t>
                  </a:r>
                </a:p>
                <a:p>
                  <a:pPr algn="just" eaLnBrk="0" hangingPunct="0"/>
                  <a:endParaRPr lang="sk-SK"/>
                </a:p>
              </p:txBody>
            </p:sp>
            <p:sp>
              <p:nvSpPr>
                <p:cNvPr id="75918" name="Rectangle 68"/>
                <p:cNvSpPr>
                  <a:spLocks noChangeArrowheads="1"/>
                </p:cNvSpPr>
                <p:nvPr/>
              </p:nvSpPr>
              <p:spPr bwMode="auto">
                <a:xfrm>
                  <a:off x="0" y="1364"/>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3" name="Group 69"/>
              <p:cNvGrpSpPr>
                <a:grpSpLocks/>
              </p:cNvGrpSpPr>
              <p:nvPr/>
            </p:nvGrpSpPr>
            <p:grpSpPr bwMode="auto">
              <a:xfrm>
                <a:off x="962" y="1364"/>
                <a:ext cx="540" cy="413"/>
                <a:chOff x="962" y="1364"/>
                <a:chExt cx="540" cy="413"/>
              </a:xfrm>
            </p:grpSpPr>
            <p:sp>
              <p:nvSpPr>
                <p:cNvPr id="75915" name="Rectangle 70"/>
                <p:cNvSpPr>
                  <a:spLocks noChangeArrowheads="1"/>
                </p:cNvSpPr>
                <p:nvPr/>
              </p:nvSpPr>
              <p:spPr bwMode="auto">
                <a:xfrm>
                  <a:off x="10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41</a:t>
                  </a:r>
                </a:p>
                <a:p>
                  <a:pPr algn="ctr" eaLnBrk="0" hangingPunct="0"/>
                  <a:endParaRPr lang="sk-SK"/>
                </a:p>
              </p:txBody>
            </p:sp>
            <p:sp>
              <p:nvSpPr>
                <p:cNvPr id="75916" name="Rectangle 71"/>
                <p:cNvSpPr>
                  <a:spLocks noChangeArrowheads="1"/>
                </p:cNvSpPr>
                <p:nvPr/>
              </p:nvSpPr>
              <p:spPr bwMode="auto">
                <a:xfrm>
                  <a:off x="9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4" name="Group 72"/>
              <p:cNvGrpSpPr>
                <a:grpSpLocks/>
              </p:cNvGrpSpPr>
              <p:nvPr/>
            </p:nvGrpSpPr>
            <p:grpSpPr bwMode="auto">
              <a:xfrm>
                <a:off x="1502" y="1364"/>
                <a:ext cx="540" cy="413"/>
                <a:chOff x="1502" y="1364"/>
                <a:chExt cx="540" cy="413"/>
              </a:xfrm>
            </p:grpSpPr>
            <p:sp>
              <p:nvSpPr>
                <p:cNvPr id="75913" name="Rectangle 73"/>
                <p:cNvSpPr>
                  <a:spLocks noChangeArrowheads="1"/>
                </p:cNvSpPr>
                <p:nvPr/>
              </p:nvSpPr>
              <p:spPr bwMode="auto">
                <a:xfrm>
                  <a:off x="154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914" name="Rectangle 74"/>
                <p:cNvSpPr>
                  <a:spLocks noChangeArrowheads="1"/>
                </p:cNvSpPr>
                <p:nvPr/>
              </p:nvSpPr>
              <p:spPr bwMode="auto">
                <a:xfrm>
                  <a:off x="150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5" name="Group 75"/>
              <p:cNvGrpSpPr>
                <a:grpSpLocks/>
              </p:cNvGrpSpPr>
              <p:nvPr/>
            </p:nvGrpSpPr>
            <p:grpSpPr bwMode="auto">
              <a:xfrm>
                <a:off x="2042" y="1364"/>
                <a:ext cx="540" cy="413"/>
                <a:chOff x="2042" y="1364"/>
                <a:chExt cx="540" cy="413"/>
              </a:xfrm>
            </p:grpSpPr>
            <p:sp>
              <p:nvSpPr>
                <p:cNvPr id="75911" name="Rectangle 76"/>
                <p:cNvSpPr>
                  <a:spLocks noChangeArrowheads="1"/>
                </p:cNvSpPr>
                <p:nvPr/>
              </p:nvSpPr>
              <p:spPr bwMode="auto">
                <a:xfrm>
                  <a:off x="208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112</a:t>
                  </a:r>
                </a:p>
                <a:p>
                  <a:pPr algn="ctr" eaLnBrk="0" hangingPunct="0"/>
                  <a:endParaRPr lang="sk-SK"/>
                </a:p>
              </p:txBody>
            </p:sp>
            <p:sp>
              <p:nvSpPr>
                <p:cNvPr id="75912" name="Rectangle 77"/>
                <p:cNvSpPr>
                  <a:spLocks noChangeArrowheads="1"/>
                </p:cNvSpPr>
                <p:nvPr/>
              </p:nvSpPr>
              <p:spPr bwMode="auto">
                <a:xfrm>
                  <a:off x="204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6" name="Group 78"/>
              <p:cNvGrpSpPr>
                <a:grpSpLocks/>
              </p:cNvGrpSpPr>
              <p:nvPr/>
            </p:nvGrpSpPr>
            <p:grpSpPr bwMode="auto">
              <a:xfrm>
                <a:off x="2582" y="1364"/>
                <a:ext cx="540" cy="413"/>
                <a:chOff x="2582" y="1364"/>
                <a:chExt cx="540" cy="413"/>
              </a:xfrm>
            </p:grpSpPr>
            <p:sp>
              <p:nvSpPr>
                <p:cNvPr id="75909" name="Rectangle 79"/>
                <p:cNvSpPr>
                  <a:spLocks noChangeArrowheads="1"/>
                </p:cNvSpPr>
                <p:nvPr/>
              </p:nvSpPr>
              <p:spPr bwMode="auto">
                <a:xfrm>
                  <a:off x="262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116</a:t>
                  </a:r>
                </a:p>
                <a:p>
                  <a:pPr algn="ctr" eaLnBrk="0" hangingPunct="0"/>
                  <a:endParaRPr lang="sk-SK"/>
                </a:p>
              </p:txBody>
            </p:sp>
            <p:sp>
              <p:nvSpPr>
                <p:cNvPr id="75910" name="Rectangle 80"/>
                <p:cNvSpPr>
                  <a:spLocks noChangeArrowheads="1"/>
                </p:cNvSpPr>
                <p:nvPr/>
              </p:nvSpPr>
              <p:spPr bwMode="auto">
                <a:xfrm>
                  <a:off x="258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7" name="Group 81"/>
              <p:cNvGrpSpPr>
                <a:grpSpLocks/>
              </p:cNvGrpSpPr>
              <p:nvPr/>
            </p:nvGrpSpPr>
            <p:grpSpPr bwMode="auto">
              <a:xfrm>
                <a:off x="3122" y="1364"/>
                <a:ext cx="540" cy="413"/>
                <a:chOff x="3122" y="1364"/>
                <a:chExt cx="540" cy="413"/>
              </a:xfrm>
            </p:grpSpPr>
            <p:sp>
              <p:nvSpPr>
                <p:cNvPr id="75907" name="Rectangle 82"/>
                <p:cNvSpPr>
                  <a:spLocks noChangeArrowheads="1"/>
                </p:cNvSpPr>
                <p:nvPr/>
              </p:nvSpPr>
              <p:spPr bwMode="auto">
                <a:xfrm>
                  <a:off x="316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08" name="Rectangle 83"/>
                <p:cNvSpPr>
                  <a:spLocks noChangeArrowheads="1"/>
                </p:cNvSpPr>
                <p:nvPr/>
              </p:nvSpPr>
              <p:spPr bwMode="auto">
                <a:xfrm>
                  <a:off x="312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8" name="Group 84"/>
              <p:cNvGrpSpPr>
                <a:grpSpLocks/>
              </p:cNvGrpSpPr>
              <p:nvPr/>
            </p:nvGrpSpPr>
            <p:grpSpPr bwMode="auto">
              <a:xfrm>
                <a:off x="3662" y="1364"/>
                <a:ext cx="540" cy="413"/>
                <a:chOff x="3662" y="1364"/>
                <a:chExt cx="540" cy="413"/>
              </a:xfrm>
            </p:grpSpPr>
            <p:sp>
              <p:nvSpPr>
                <p:cNvPr id="75905" name="Rectangle 85"/>
                <p:cNvSpPr>
                  <a:spLocks noChangeArrowheads="1"/>
                </p:cNvSpPr>
                <p:nvPr/>
              </p:nvSpPr>
              <p:spPr bwMode="auto">
                <a:xfrm>
                  <a:off x="37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230</a:t>
                  </a:r>
                </a:p>
                <a:p>
                  <a:pPr algn="ctr" eaLnBrk="0" hangingPunct="0"/>
                  <a:endParaRPr lang="sk-SK"/>
                </a:p>
              </p:txBody>
            </p:sp>
            <p:sp>
              <p:nvSpPr>
                <p:cNvPr id="75906" name="Rectangle 86"/>
                <p:cNvSpPr>
                  <a:spLocks noChangeArrowheads="1"/>
                </p:cNvSpPr>
                <p:nvPr/>
              </p:nvSpPr>
              <p:spPr bwMode="auto">
                <a:xfrm>
                  <a:off x="36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9" name="Group 87"/>
              <p:cNvGrpSpPr>
                <a:grpSpLocks/>
              </p:cNvGrpSpPr>
              <p:nvPr/>
            </p:nvGrpSpPr>
            <p:grpSpPr bwMode="auto">
              <a:xfrm>
                <a:off x="962" y="1777"/>
                <a:ext cx="540" cy="413"/>
                <a:chOff x="962" y="1777"/>
                <a:chExt cx="540" cy="413"/>
              </a:xfrm>
            </p:grpSpPr>
            <p:sp>
              <p:nvSpPr>
                <p:cNvPr id="75903" name="Rectangle 88"/>
                <p:cNvSpPr>
                  <a:spLocks noChangeArrowheads="1"/>
                </p:cNvSpPr>
                <p:nvPr/>
              </p:nvSpPr>
              <p:spPr bwMode="auto">
                <a:xfrm>
                  <a:off x="10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1158</a:t>
                  </a:r>
                </a:p>
                <a:p>
                  <a:pPr algn="ctr" eaLnBrk="0" hangingPunct="0"/>
                  <a:endParaRPr lang="sk-SK"/>
                </a:p>
              </p:txBody>
            </p:sp>
            <p:sp>
              <p:nvSpPr>
                <p:cNvPr id="75904" name="Rectangle 89"/>
                <p:cNvSpPr>
                  <a:spLocks noChangeArrowheads="1"/>
                </p:cNvSpPr>
                <p:nvPr/>
              </p:nvSpPr>
              <p:spPr bwMode="auto">
                <a:xfrm>
                  <a:off x="9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0" name="Group 90"/>
              <p:cNvGrpSpPr>
                <a:grpSpLocks/>
              </p:cNvGrpSpPr>
              <p:nvPr/>
            </p:nvGrpSpPr>
            <p:grpSpPr bwMode="auto">
              <a:xfrm>
                <a:off x="1502" y="1777"/>
                <a:ext cx="540" cy="413"/>
                <a:chOff x="1502" y="1777"/>
                <a:chExt cx="540" cy="413"/>
              </a:xfrm>
            </p:grpSpPr>
            <p:sp>
              <p:nvSpPr>
                <p:cNvPr id="75901" name="Rectangle 91"/>
                <p:cNvSpPr>
                  <a:spLocks noChangeArrowheads="1"/>
                </p:cNvSpPr>
                <p:nvPr/>
              </p:nvSpPr>
              <p:spPr bwMode="auto">
                <a:xfrm>
                  <a:off x="154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3150</a:t>
                  </a:r>
                </a:p>
                <a:p>
                  <a:pPr algn="ctr" eaLnBrk="0" hangingPunct="0"/>
                  <a:endParaRPr lang="sk-SK"/>
                </a:p>
              </p:txBody>
            </p:sp>
            <p:sp>
              <p:nvSpPr>
                <p:cNvPr id="75902" name="Rectangle 92"/>
                <p:cNvSpPr>
                  <a:spLocks noChangeArrowheads="1"/>
                </p:cNvSpPr>
                <p:nvPr/>
              </p:nvSpPr>
              <p:spPr bwMode="auto">
                <a:xfrm>
                  <a:off x="150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1" name="Group 93"/>
              <p:cNvGrpSpPr>
                <a:grpSpLocks/>
              </p:cNvGrpSpPr>
              <p:nvPr/>
            </p:nvGrpSpPr>
            <p:grpSpPr bwMode="auto">
              <a:xfrm>
                <a:off x="2042" y="1777"/>
                <a:ext cx="540" cy="413"/>
                <a:chOff x="2042" y="1777"/>
                <a:chExt cx="540" cy="413"/>
              </a:xfrm>
            </p:grpSpPr>
            <p:sp>
              <p:nvSpPr>
                <p:cNvPr id="75899" name="Rectangle 94"/>
                <p:cNvSpPr>
                  <a:spLocks noChangeArrowheads="1"/>
                </p:cNvSpPr>
                <p:nvPr/>
              </p:nvSpPr>
              <p:spPr bwMode="auto">
                <a:xfrm>
                  <a:off x="208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4907</a:t>
                  </a:r>
                </a:p>
                <a:p>
                  <a:pPr algn="ctr" eaLnBrk="0" hangingPunct="0"/>
                  <a:endParaRPr lang="sk-SK"/>
                </a:p>
              </p:txBody>
            </p:sp>
            <p:sp>
              <p:nvSpPr>
                <p:cNvPr id="75900" name="Rectangle 95"/>
                <p:cNvSpPr>
                  <a:spLocks noChangeArrowheads="1"/>
                </p:cNvSpPr>
                <p:nvPr/>
              </p:nvSpPr>
              <p:spPr bwMode="auto">
                <a:xfrm>
                  <a:off x="204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2" name="Group 96"/>
              <p:cNvGrpSpPr>
                <a:grpSpLocks/>
              </p:cNvGrpSpPr>
              <p:nvPr/>
            </p:nvGrpSpPr>
            <p:grpSpPr bwMode="auto">
              <a:xfrm>
                <a:off x="2582" y="1777"/>
                <a:ext cx="540" cy="413"/>
                <a:chOff x="2582" y="1777"/>
                <a:chExt cx="540" cy="413"/>
              </a:xfrm>
            </p:grpSpPr>
            <p:sp>
              <p:nvSpPr>
                <p:cNvPr id="75897" name="Rectangle 97"/>
                <p:cNvSpPr>
                  <a:spLocks noChangeArrowheads="1"/>
                </p:cNvSpPr>
                <p:nvPr/>
              </p:nvSpPr>
              <p:spPr bwMode="auto">
                <a:xfrm>
                  <a:off x="262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4963</a:t>
                  </a:r>
                </a:p>
                <a:p>
                  <a:pPr algn="ctr" eaLnBrk="0" hangingPunct="0"/>
                  <a:endParaRPr lang="sk-SK"/>
                </a:p>
              </p:txBody>
            </p:sp>
            <p:sp>
              <p:nvSpPr>
                <p:cNvPr id="75898" name="Rectangle 98"/>
                <p:cNvSpPr>
                  <a:spLocks noChangeArrowheads="1"/>
                </p:cNvSpPr>
                <p:nvPr/>
              </p:nvSpPr>
              <p:spPr bwMode="auto">
                <a:xfrm>
                  <a:off x="258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3" name="Group 99"/>
              <p:cNvGrpSpPr>
                <a:grpSpLocks/>
              </p:cNvGrpSpPr>
              <p:nvPr/>
            </p:nvGrpSpPr>
            <p:grpSpPr bwMode="auto">
              <a:xfrm>
                <a:off x="3122" y="1777"/>
                <a:ext cx="540" cy="413"/>
                <a:chOff x="3122" y="1777"/>
                <a:chExt cx="540" cy="413"/>
              </a:xfrm>
            </p:grpSpPr>
            <p:sp>
              <p:nvSpPr>
                <p:cNvPr id="75895" name="Rectangle 100"/>
                <p:cNvSpPr>
                  <a:spLocks noChangeArrowheads="1"/>
                </p:cNvSpPr>
                <p:nvPr/>
              </p:nvSpPr>
              <p:spPr bwMode="auto">
                <a:xfrm>
                  <a:off x="316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7193</a:t>
                  </a:r>
                </a:p>
                <a:p>
                  <a:pPr algn="ctr" eaLnBrk="0" hangingPunct="0"/>
                  <a:endParaRPr lang="sk-SK"/>
                </a:p>
              </p:txBody>
            </p:sp>
            <p:sp>
              <p:nvSpPr>
                <p:cNvPr id="75896" name="Rectangle 101"/>
                <p:cNvSpPr>
                  <a:spLocks noChangeArrowheads="1"/>
                </p:cNvSpPr>
                <p:nvPr/>
              </p:nvSpPr>
              <p:spPr bwMode="auto">
                <a:xfrm>
                  <a:off x="312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4" name="Group 102"/>
              <p:cNvGrpSpPr>
                <a:grpSpLocks/>
              </p:cNvGrpSpPr>
              <p:nvPr/>
            </p:nvGrpSpPr>
            <p:grpSpPr bwMode="auto">
              <a:xfrm>
                <a:off x="3662" y="1777"/>
                <a:ext cx="540" cy="413"/>
                <a:chOff x="3662" y="1777"/>
                <a:chExt cx="540" cy="413"/>
              </a:xfrm>
            </p:grpSpPr>
            <p:sp>
              <p:nvSpPr>
                <p:cNvPr id="75893" name="Rectangle 103"/>
                <p:cNvSpPr>
                  <a:spLocks noChangeArrowheads="1"/>
                </p:cNvSpPr>
                <p:nvPr/>
              </p:nvSpPr>
              <p:spPr bwMode="auto">
                <a:xfrm>
                  <a:off x="37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15383</a:t>
                  </a:r>
                </a:p>
                <a:p>
                  <a:pPr algn="ctr" eaLnBrk="0" hangingPunct="0"/>
                  <a:endParaRPr lang="sk-SK"/>
                </a:p>
              </p:txBody>
            </p:sp>
            <p:sp>
              <p:nvSpPr>
                <p:cNvPr id="75894" name="Rectangle 104"/>
                <p:cNvSpPr>
                  <a:spLocks noChangeArrowheads="1"/>
                </p:cNvSpPr>
                <p:nvPr/>
              </p:nvSpPr>
              <p:spPr bwMode="auto">
                <a:xfrm>
                  <a:off x="36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5" name="Group 105"/>
              <p:cNvGrpSpPr>
                <a:grpSpLocks/>
              </p:cNvGrpSpPr>
              <p:nvPr/>
            </p:nvGrpSpPr>
            <p:grpSpPr bwMode="auto">
              <a:xfrm>
                <a:off x="0" y="2190"/>
                <a:ext cx="962" cy="826"/>
                <a:chOff x="0" y="2190"/>
                <a:chExt cx="962" cy="826"/>
              </a:xfrm>
            </p:grpSpPr>
            <p:sp>
              <p:nvSpPr>
                <p:cNvPr id="75891" name="Rectangle 106"/>
                <p:cNvSpPr>
                  <a:spLocks noChangeArrowheads="1"/>
                </p:cNvSpPr>
                <p:nvPr/>
              </p:nvSpPr>
              <p:spPr bwMode="auto">
                <a:xfrm>
                  <a:off x="43" y="2190"/>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Šerm</a:t>
                  </a:r>
                </a:p>
                <a:p>
                  <a:pPr algn="just" eaLnBrk="0" hangingPunct="0"/>
                  <a:endParaRPr lang="sk-SK"/>
                </a:p>
              </p:txBody>
            </p:sp>
            <p:sp>
              <p:nvSpPr>
                <p:cNvPr id="75892" name="Rectangle 107"/>
                <p:cNvSpPr>
                  <a:spLocks noChangeArrowheads="1"/>
                </p:cNvSpPr>
                <p:nvPr/>
              </p:nvSpPr>
              <p:spPr bwMode="auto">
                <a:xfrm>
                  <a:off x="0" y="2190"/>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6" name="Group 108"/>
              <p:cNvGrpSpPr>
                <a:grpSpLocks/>
              </p:cNvGrpSpPr>
              <p:nvPr/>
            </p:nvGrpSpPr>
            <p:grpSpPr bwMode="auto">
              <a:xfrm>
                <a:off x="962" y="2190"/>
                <a:ext cx="540" cy="413"/>
                <a:chOff x="962" y="2190"/>
                <a:chExt cx="540" cy="413"/>
              </a:xfrm>
            </p:grpSpPr>
            <p:sp>
              <p:nvSpPr>
                <p:cNvPr id="75889" name="Rectangle 109"/>
                <p:cNvSpPr>
                  <a:spLocks noChangeArrowheads="1"/>
                </p:cNvSpPr>
                <p:nvPr/>
              </p:nvSpPr>
              <p:spPr bwMode="auto">
                <a:xfrm>
                  <a:off x="10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a:t>
                  </a:r>
                </a:p>
                <a:p>
                  <a:pPr algn="ctr" eaLnBrk="0" hangingPunct="0"/>
                  <a:endParaRPr lang="sk-SK"/>
                </a:p>
              </p:txBody>
            </p:sp>
            <p:sp>
              <p:nvSpPr>
                <p:cNvPr id="75890" name="Rectangle 110"/>
                <p:cNvSpPr>
                  <a:spLocks noChangeArrowheads="1"/>
                </p:cNvSpPr>
                <p:nvPr/>
              </p:nvSpPr>
              <p:spPr bwMode="auto">
                <a:xfrm>
                  <a:off x="9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7" name="Group 111"/>
              <p:cNvGrpSpPr>
                <a:grpSpLocks/>
              </p:cNvGrpSpPr>
              <p:nvPr/>
            </p:nvGrpSpPr>
            <p:grpSpPr bwMode="auto">
              <a:xfrm>
                <a:off x="1502" y="2190"/>
                <a:ext cx="540" cy="413"/>
                <a:chOff x="1502" y="2190"/>
                <a:chExt cx="540" cy="413"/>
              </a:xfrm>
            </p:grpSpPr>
            <p:sp>
              <p:nvSpPr>
                <p:cNvPr id="75887" name="Rectangle 112"/>
                <p:cNvSpPr>
                  <a:spLocks noChangeArrowheads="1"/>
                </p:cNvSpPr>
                <p:nvPr/>
              </p:nvSpPr>
              <p:spPr bwMode="auto">
                <a:xfrm>
                  <a:off x="154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8" name="Rectangle 113"/>
                <p:cNvSpPr>
                  <a:spLocks noChangeArrowheads="1"/>
                </p:cNvSpPr>
                <p:nvPr/>
              </p:nvSpPr>
              <p:spPr bwMode="auto">
                <a:xfrm>
                  <a:off x="150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8" name="Group 114"/>
              <p:cNvGrpSpPr>
                <a:grpSpLocks/>
              </p:cNvGrpSpPr>
              <p:nvPr/>
            </p:nvGrpSpPr>
            <p:grpSpPr bwMode="auto">
              <a:xfrm>
                <a:off x="2042" y="2190"/>
                <a:ext cx="540" cy="413"/>
                <a:chOff x="2042" y="2190"/>
                <a:chExt cx="540" cy="413"/>
              </a:xfrm>
            </p:grpSpPr>
            <p:sp>
              <p:nvSpPr>
                <p:cNvPr id="75885" name="Rectangle 115"/>
                <p:cNvSpPr>
                  <a:spLocks noChangeArrowheads="1"/>
                </p:cNvSpPr>
                <p:nvPr/>
              </p:nvSpPr>
              <p:spPr bwMode="auto">
                <a:xfrm>
                  <a:off x="208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77</a:t>
                  </a:r>
                </a:p>
                <a:p>
                  <a:pPr algn="ctr" eaLnBrk="0" hangingPunct="0"/>
                  <a:endParaRPr lang="sk-SK"/>
                </a:p>
              </p:txBody>
            </p:sp>
            <p:sp>
              <p:nvSpPr>
                <p:cNvPr id="75886" name="Rectangle 116"/>
                <p:cNvSpPr>
                  <a:spLocks noChangeArrowheads="1"/>
                </p:cNvSpPr>
                <p:nvPr/>
              </p:nvSpPr>
              <p:spPr bwMode="auto">
                <a:xfrm>
                  <a:off x="204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9" name="Group 117"/>
              <p:cNvGrpSpPr>
                <a:grpSpLocks/>
              </p:cNvGrpSpPr>
              <p:nvPr/>
            </p:nvGrpSpPr>
            <p:grpSpPr bwMode="auto">
              <a:xfrm>
                <a:off x="2582" y="2190"/>
                <a:ext cx="540" cy="413"/>
                <a:chOff x="2582" y="2190"/>
                <a:chExt cx="540" cy="413"/>
              </a:xfrm>
            </p:grpSpPr>
            <p:sp>
              <p:nvSpPr>
                <p:cNvPr id="75883" name="Rectangle 118"/>
                <p:cNvSpPr>
                  <a:spLocks noChangeArrowheads="1"/>
                </p:cNvSpPr>
                <p:nvPr/>
              </p:nvSpPr>
              <p:spPr bwMode="auto">
                <a:xfrm>
                  <a:off x="262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4" name="Rectangle 119"/>
                <p:cNvSpPr>
                  <a:spLocks noChangeArrowheads="1"/>
                </p:cNvSpPr>
                <p:nvPr/>
              </p:nvSpPr>
              <p:spPr bwMode="auto">
                <a:xfrm>
                  <a:off x="258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0" name="Group 120"/>
              <p:cNvGrpSpPr>
                <a:grpSpLocks/>
              </p:cNvGrpSpPr>
              <p:nvPr/>
            </p:nvGrpSpPr>
            <p:grpSpPr bwMode="auto">
              <a:xfrm>
                <a:off x="3122" y="2190"/>
                <a:ext cx="540" cy="413"/>
                <a:chOff x="3122" y="2190"/>
                <a:chExt cx="540" cy="413"/>
              </a:xfrm>
            </p:grpSpPr>
            <p:sp>
              <p:nvSpPr>
                <p:cNvPr id="75881" name="Rectangle 121"/>
                <p:cNvSpPr>
                  <a:spLocks noChangeArrowheads="1"/>
                </p:cNvSpPr>
                <p:nvPr/>
              </p:nvSpPr>
              <p:spPr bwMode="auto">
                <a:xfrm>
                  <a:off x="316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882" name="Rectangle 122"/>
                <p:cNvSpPr>
                  <a:spLocks noChangeArrowheads="1"/>
                </p:cNvSpPr>
                <p:nvPr/>
              </p:nvSpPr>
              <p:spPr bwMode="auto">
                <a:xfrm>
                  <a:off x="312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1" name="Group 123"/>
              <p:cNvGrpSpPr>
                <a:grpSpLocks/>
              </p:cNvGrpSpPr>
              <p:nvPr/>
            </p:nvGrpSpPr>
            <p:grpSpPr bwMode="auto">
              <a:xfrm>
                <a:off x="3662" y="2190"/>
                <a:ext cx="540" cy="413"/>
                <a:chOff x="3662" y="2190"/>
                <a:chExt cx="540" cy="413"/>
              </a:xfrm>
            </p:grpSpPr>
            <p:sp>
              <p:nvSpPr>
                <p:cNvPr id="75879" name="Rectangle 124"/>
                <p:cNvSpPr>
                  <a:spLocks noChangeArrowheads="1"/>
                </p:cNvSpPr>
                <p:nvPr/>
              </p:nvSpPr>
              <p:spPr bwMode="auto">
                <a:xfrm>
                  <a:off x="37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51</a:t>
                  </a:r>
                </a:p>
                <a:p>
                  <a:pPr algn="ctr" eaLnBrk="0" hangingPunct="0"/>
                  <a:endParaRPr lang="sk-SK"/>
                </a:p>
              </p:txBody>
            </p:sp>
            <p:sp>
              <p:nvSpPr>
                <p:cNvPr id="75880" name="Rectangle 125"/>
                <p:cNvSpPr>
                  <a:spLocks noChangeArrowheads="1"/>
                </p:cNvSpPr>
                <p:nvPr/>
              </p:nvSpPr>
              <p:spPr bwMode="auto">
                <a:xfrm>
                  <a:off x="36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2" name="Group 126"/>
              <p:cNvGrpSpPr>
                <a:grpSpLocks/>
              </p:cNvGrpSpPr>
              <p:nvPr/>
            </p:nvGrpSpPr>
            <p:grpSpPr bwMode="auto">
              <a:xfrm>
                <a:off x="962" y="2603"/>
                <a:ext cx="540" cy="413"/>
                <a:chOff x="962" y="2603"/>
                <a:chExt cx="540" cy="413"/>
              </a:xfrm>
            </p:grpSpPr>
            <p:sp>
              <p:nvSpPr>
                <p:cNvPr id="75877" name="Rectangle 127"/>
                <p:cNvSpPr>
                  <a:spLocks noChangeArrowheads="1"/>
                </p:cNvSpPr>
                <p:nvPr/>
              </p:nvSpPr>
              <p:spPr bwMode="auto">
                <a:xfrm>
                  <a:off x="10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1083</a:t>
                  </a:r>
                </a:p>
                <a:p>
                  <a:pPr algn="ctr" eaLnBrk="0" hangingPunct="0"/>
                  <a:endParaRPr lang="sk-SK"/>
                </a:p>
              </p:txBody>
            </p:sp>
            <p:sp>
              <p:nvSpPr>
                <p:cNvPr id="75878" name="Rectangle 128"/>
                <p:cNvSpPr>
                  <a:spLocks noChangeArrowheads="1"/>
                </p:cNvSpPr>
                <p:nvPr/>
              </p:nvSpPr>
              <p:spPr bwMode="auto">
                <a:xfrm>
                  <a:off x="9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3" name="Group 129"/>
              <p:cNvGrpSpPr>
                <a:grpSpLocks/>
              </p:cNvGrpSpPr>
              <p:nvPr/>
            </p:nvGrpSpPr>
            <p:grpSpPr bwMode="auto">
              <a:xfrm>
                <a:off x="1502" y="2603"/>
                <a:ext cx="540" cy="413"/>
                <a:chOff x="1502" y="2603"/>
                <a:chExt cx="540" cy="413"/>
              </a:xfrm>
            </p:grpSpPr>
            <p:sp>
              <p:nvSpPr>
                <p:cNvPr id="75875" name="Rectangle 130"/>
                <p:cNvSpPr>
                  <a:spLocks noChangeArrowheads="1"/>
                </p:cNvSpPr>
                <p:nvPr/>
              </p:nvSpPr>
              <p:spPr bwMode="auto">
                <a:xfrm>
                  <a:off x="154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2060</a:t>
                  </a:r>
                </a:p>
                <a:p>
                  <a:pPr algn="ctr" eaLnBrk="0" hangingPunct="0"/>
                  <a:endParaRPr lang="sk-SK"/>
                </a:p>
              </p:txBody>
            </p:sp>
            <p:sp>
              <p:nvSpPr>
                <p:cNvPr id="75876" name="Rectangle 131"/>
                <p:cNvSpPr>
                  <a:spLocks noChangeArrowheads="1"/>
                </p:cNvSpPr>
                <p:nvPr/>
              </p:nvSpPr>
              <p:spPr bwMode="auto">
                <a:xfrm>
                  <a:off x="150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4" name="Group 132"/>
              <p:cNvGrpSpPr>
                <a:grpSpLocks/>
              </p:cNvGrpSpPr>
              <p:nvPr/>
            </p:nvGrpSpPr>
            <p:grpSpPr bwMode="auto">
              <a:xfrm>
                <a:off x="2042" y="2603"/>
                <a:ext cx="540" cy="413"/>
                <a:chOff x="2042" y="2603"/>
                <a:chExt cx="540" cy="413"/>
              </a:xfrm>
            </p:grpSpPr>
            <p:sp>
              <p:nvSpPr>
                <p:cNvPr id="75873" name="Rectangle 133"/>
                <p:cNvSpPr>
                  <a:spLocks noChangeArrowheads="1"/>
                </p:cNvSpPr>
                <p:nvPr/>
              </p:nvSpPr>
              <p:spPr bwMode="auto">
                <a:xfrm>
                  <a:off x="208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2789</a:t>
                  </a:r>
                </a:p>
                <a:p>
                  <a:pPr algn="ctr" eaLnBrk="0" hangingPunct="0"/>
                  <a:endParaRPr lang="sk-SK"/>
                </a:p>
              </p:txBody>
            </p:sp>
            <p:sp>
              <p:nvSpPr>
                <p:cNvPr id="75874" name="Rectangle 134"/>
                <p:cNvSpPr>
                  <a:spLocks noChangeArrowheads="1"/>
                </p:cNvSpPr>
                <p:nvPr/>
              </p:nvSpPr>
              <p:spPr bwMode="auto">
                <a:xfrm>
                  <a:off x="204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5" name="Group 135"/>
              <p:cNvGrpSpPr>
                <a:grpSpLocks/>
              </p:cNvGrpSpPr>
              <p:nvPr/>
            </p:nvGrpSpPr>
            <p:grpSpPr bwMode="auto">
              <a:xfrm>
                <a:off x="2582" y="2603"/>
                <a:ext cx="540" cy="413"/>
                <a:chOff x="2582" y="2603"/>
                <a:chExt cx="540" cy="413"/>
              </a:xfrm>
            </p:grpSpPr>
            <p:sp>
              <p:nvSpPr>
                <p:cNvPr id="75871" name="Rectangle 136"/>
                <p:cNvSpPr>
                  <a:spLocks noChangeArrowheads="1"/>
                </p:cNvSpPr>
                <p:nvPr/>
              </p:nvSpPr>
              <p:spPr bwMode="auto">
                <a:xfrm>
                  <a:off x="262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2106</a:t>
                  </a:r>
                </a:p>
                <a:p>
                  <a:pPr algn="ctr" eaLnBrk="0" hangingPunct="0"/>
                  <a:endParaRPr lang="sk-SK"/>
                </a:p>
              </p:txBody>
            </p:sp>
            <p:sp>
              <p:nvSpPr>
                <p:cNvPr id="75872" name="Rectangle 137"/>
                <p:cNvSpPr>
                  <a:spLocks noChangeArrowheads="1"/>
                </p:cNvSpPr>
                <p:nvPr/>
              </p:nvSpPr>
              <p:spPr bwMode="auto">
                <a:xfrm>
                  <a:off x="258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6" name="Group 138"/>
              <p:cNvGrpSpPr>
                <a:grpSpLocks/>
              </p:cNvGrpSpPr>
              <p:nvPr/>
            </p:nvGrpSpPr>
            <p:grpSpPr bwMode="auto">
              <a:xfrm>
                <a:off x="3122" y="2603"/>
                <a:ext cx="540" cy="413"/>
                <a:chOff x="3122" y="2603"/>
                <a:chExt cx="540" cy="413"/>
              </a:xfrm>
            </p:grpSpPr>
            <p:sp>
              <p:nvSpPr>
                <p:cNvPr id="75869" name="Rectangle 139"/>
                <p:cNvSpPr>
                  <a:spLocks noChangeArrowheads="1"/>
                </p:cNvSpPr>
                <p:nvPr/>
              </p:nvSpPr>
              <p:spPr bwMode="auto">
                <a:xfrm>
                  <a:off x="316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1985</a:t>
                  </a:r>
                </a:p>
                <a:p>
                  <a:pPr algn="ctr" eaLnBrk="0" hangingPunct="0"/>
                  <a:endParaRPr lang="sk-SK"/>
                </a:p>
              </p:txBody>
            </p:sp>
            <p:sp>
              <p:nvSpPr>
                <p:cNvPr id="75870" name="Rectangle 140"/>
                <p:cNvSpPr>
                  <a:spLocks noChangeArrowheads="1"/>
                </p:cNvSpPr>
                <p:nvPr/>
              </p:nvSpPr>
              <p:spPr bwMode="auto">
                <a:xfrm>
                  <a:off x="312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7" name="Group 141"/>
              <p:cNvGrpSpPr>
                <a:grpSpLocks/>
              </p:cNvGrpSpPr>
              <p:nvPr/>
            </p:nvGrpSpPr>
            <p:grpSpPr bwMode="auto">
              <a:xfrm>
                <a:off x="3662" y="2603"/>
                <a:ext cx="540" cy="413"/>
                <a:chOff x="3662" y="2603"/>
                <a:chExt cx="540" cy="413"/>
              </a:xfrm>
            </p:grpSpPr>
            <p:sp>
              <p:nvSpPr>
                <p:cNvPr id="75867" name="Rectangle 142"/>
                <p:cNvSpPr>
                  <a:spLocks noChangeArrowheads="1"/>
                </p:cNvSpPr>
                <p:nvPr/>
              </p:nvSpPr>
              <p:spPr bwMode="auto">
                <a:xfrm>
                  <a:off x="37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2002</a:t>
                  </a:r>
                </a:p>
                <a:p>
                  <a:pPr algn="ctr" eaLnBrk="0" hangingPunct="0"/>
                  <a:endParaRPr lang="sk-SK"/>
                </a:p>
              </p:txBody>
            </p:sp>
            <p:sp>
              <p:nvSpPr>
                <p:cNvPr id="75868" name="Rectangle 143"/>
                <p:cNvSpPr>
                  <a:spLocks noChangeArrowheads="1"/>
                </p:cNvSpPr>
                <p:nvPr/>
              </p:nvSpPr>
              <p:spPr bwMode="auto">
                <a:xfrm>
                  <a:off x="36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8" name="Group 144"/>
              <p:cNvGrpSpPr>
                <a:grpSpLocks/>
              </p:cNvGrpSpPr>
              <p:nvPr/>
            </p:nvGrpSpPr>
            <p:grpSpPr bwMode="auto">
              <a:xfrm>
                <a:off x="0" y="3016"/>
                <a:ext cx="962" cy="826"/>
                <a:chOff x="0" y="3016"/>
                <a:chExt cx="962" cy="826"/>
              </a:xfrm>
            </p:grpSpPr>
            <p:sp>
              <p:nvSpPr>
                <p:cNvPr id="75865" name="Rectangle 145"/>
                <p:cNvSpPr>
                  <a:spLocks noChangeArrowheads="1"/>
                </p:cNvSpPr>
                <p:nvPr/>
              </p:nvSpPr>
              <p:spPr bwMode="auto">
                <a:xfrm>
                  <a:off x="43" y="3016"/>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Zápas</a:t>
                  </a:r>
                  <a:endParaRPr lang="sk-SK"/>
                </a:p>
              </p:txBody>
            </p:sp>
            <p:sp>
              <p:nvSpPr>
                <p:cNvPr id="75866" name="Rectangle 146"/>
                <p:cNvSpPr>
                  <a:spLocks noChangeArrowheads="1"/>
                </p:cNvSpPr>
                <p:nvPr/>
              </p:nvSpPr>
              <p:spPr bwMode="auto">
                <a:xfrm>
                  <a:off x="0" y="3016"/>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9" name="Group 147"/>
              <p:cNvGrpSpPr>
                <a:grpSpLocks/>
              </p:cNvGrpSpPr>
              <p:nvPr/>
            </p:nvGrpSpPr>
            <p:grpSpPr bwMode="auto">
              <a:xfrm>
                <a:off x="962" y="3016"/>
                <a:ext cx="540" cy="413"/>
                <a:chOff x="962" y="3016"/>
                <a:chExt cx="540" cy="413"/>
              </a:xfrm>
            </p:grpSpPr>
            <p:sp>
              <p:nvSpPr>
                <p:cNvPr id="75863" name="Rectangle 148"/>
                <p:cNvSpPr>
                  <a:spLocks noChangeArrowheads="1"/>
                </p:cNvSpPr>
                <p:nvPr/>
              </p:nvSpPr>
              <p:spPr bwMode="auto">
                <a:xfrm>
                  <a:off x="10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79</a:t>
                  </a:r>
                </a:p>
                <a:p>
                  <a:pPr algn="ctr" eaLnBrk="0" hangingPunct="0"/>
                  <a:endParaRPr lang="sk-SK"/>
                </a:p>
              </p:txBody>
            </p:sp>
            <p:sp>
              <p:nvSpPr>
                <p:cNvPr id="75864" name="Rectangle 149"/>
                <p:cNvSpPr>
                  <a:spLocks noChangeArrowheads="1"/>
                </p:cNvSpPr>
                <p:nvPr/>
              </p:nvSpPr>
              <p:spPr bwMode="auto">
                <a:xfrm>
                  <a:off x="9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0" name="Group 150"/>
              <p:cNvGrpSpPr>
                <a:grpSpLocks/>
              </p:cNvGrpSpPr>
              <p:nvPr/>
            </p:nvGrpSpPr>
            <p:grpSpPr bwMode="auto">
              <a:xfrm>
                <a:off x="1502" y="3016"/>
                <a:ext cx="540" cy="413"/>
                <a:chOff x="1502" y="3016"/>
                <a:chExt cx="540" cy="413"/>
              </a:xfrm>
            </p:grpSpPr>
            <p:sp>
              <p:nvSpPr>
                <p:cNvPr id="75861" name="Rectangle 151"/>
                <p:cNvSpPr>
                  <a:spLocks noChangeArrowheads="1"/>
                </p:cNvSpPr>
                <p:nvPr/>
              </p:nvSpPr>
              <p:spPr bwMode="auto">
                <a:xfrm>
                  <a:off x="154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119</a:t>
                  </a:r>
                </a:p>
                <a:p>
                  <a:pPr algn="ctr" eaLnBrk="0" hangingPunct="0"/>
                  <a:endParaRPr lang="sk-SK"/>
                </a:p>
              </p:txBody>
            </p:sp>
            <p:sp>
              <p:nvSpPr>
                <p:cNvPr id="75862" name="Rectangle 152"/>
                <p:cNvSpPr>
                  <a:spLocks noChangeArrowheads="1"/>
                </p:cNvSpPr>
                <p:nvPr/>
              </p:nvSpPr>
              <p:spPr bwMode="auto">
                <a:xfrm>
                  <a:off x="150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1" name="Group 153"/>
              <p:cNvGrpSpPr>
                <a:grpSpLocks/>
              </p:cNvGrpSpPr>
              <p:nvPr/>
            </p:nvGrpSpPr>
            <p:grpSpPr bwMode="auto">
              <a:xfrm>
                <a:off x="2042" y="3016"/>
                <a:ext cx="540" cy="413"/>
                <a:chOff x="2042" y="3016"/>
                <a:chExt cx="540" cy="413"/>
              </a:xfrm>
            </p:grpSpPr>
            <p:sp>
              <p:nvSpPr>
                <p:cNvPr id="75859" name="Rectangle 154"/>
                <p:cNvSpPr>
                  <a:spLocks noChangeArrowheads="1"/>
                </p:cNvSpPr>
                <p:nvPr/>
              </p:nvSpPr>
              <p:spPr bwMode="auto">
                <a:xfrm>
                  <a:off x="208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103</a:t>
                  </a:r>
                </a:p>
                <a:p>
                  <a:pPr algn="ctr" eaLnBrk="0" hangingPunct="0"/>
                  <a:endParaRPr lang="sk-SK"/>
                </a:p>
              </p:txBody>
            </p:sp>
            <p:sp>
              <p:nvSpPr>
                <p:cNvPr id="75860" name="Rectangle 155"/>
                <p:cNvSpPr>
                  <a:spLocks noChangeArrowheads="1"/>
                </p:cNvSpPr>
                <p:nvPr/>
              </p:nvSpPr>
              <p:spPr bwMode="auto">
                <a:xfrm>
                  <a:off x="204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2" name="Group 156"/>
              <p:cNvGrpSpPr>
                <a:grpSpLocks/>
              </p:cNvGrpSpPr>
              <p:nvPr/>
            </p:nvGrpSpPr>
            <p:grpSpPr bwMode="auto">
              <a:xfrm>
                <a:off x="2582" y="3016"/>
                <a:ext cx="540" cy="413"/>
                <a:chOff x="2582" y="3016"/>
                <a:chExt cx="540" cy="413"/>
              </a:xfrm>
            </p:grpSpPr>
            <p:sp>
              <p:nvSpPr>
                <p:cNvPr id="75857" name="Rectangle 157"/>
                <p:cNvSpPr>
                  <a:spLocks noChangeArrowheads="1"/>
                </p:cNvSpPr>
                <p:nvPr/>
              </p:nvSpPr>
              <p:spPr bwMode="auto">
                <a:xfrm>
                  <a:off x="262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8" name="Rectangle 158"/>
                <p:cNvSpPr>
                  <a:spLocks noChangeArrowheads="1"/>
                </p:cNvSpPr>
                <p:nvPr/>
              </p:nvSpPr>
              <p:spPr bwMode="auto">
                <a:xfrm>
                  <a:off x="258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3" name="Group 159"/>
              <p:cNvGrpSpPr>
                <a:grpSpLocks/>
              </p:cNvGrpSpPr>
              <p:nvPr/>
            </p:nvGrpSpPr>
            <p:grpSpPr bwMode="auto">
              <a:xfrm>
                <a:off x="3122" y="3016"/>
                <a:ext cx="540" cy="413"/>
                <a:chOff x="3122" y="3016"/>
                <a:chExt cx="540" cy="413"/>
              </a:xfrm>
            </p:grpSpPr>
            <p:sp>
              <p:nvSpPr>
                <p:cNvPr id="75855" name="Rectangle 160"/>
                <p:cNvSpPr>
                  <a:spLocks noChangeArrowheads="1"/>
                </p:cNvSpPr>
                <p:nvPr/>
              </p:nvSpPr>
              <p:spPr bwMode="auto">
                <a:xfrm>
                  <a:off x="316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6" name="Rectangle 161"/>
                <p:cNvSpPr>
                  <a:spLocks noChangeArrowheads="1"/>
                </p:cNvSpPr>
                <p:nvPr/>
              </p:nvSpPr>
              <p:spPr bwMode="auto">
                <a:xfrm>
                  <a:off x="312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4" name="Group 162"/>
              <p:cNvGrpSpPr>
                <a:grpSpLocks/>
              </p:cNvGrpSpPr>
              <p:nvPr/>
            </p:nvGrpSpPr>
            <p:grpSpPr bwMode="auto">
              <a:xfrm>
                <a:off x="3662" y="3016"/>
                <a:ext cx="540" cy="413"/>
                <a:chOff x="3662" y="3016"/>
                <a:chExt cx="540" cy="413"/>
              </a:xfrm>
            </p:grpSpPr>
            <p:sp>
              <p:nvSpPr>
                <p:cNvPr id="75853" name="Rectangle 163"/>
                <p:cNvSpPr>
                  <a:spLocks noChangeArrowheads="1"/>
                </p:cNvSpPr>
                <p:nvPr/>
              </p:nvSpPr>
              <p:spPr bwMode="auto">
                <a:xfrm>
                  <a:off x="37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854" name="Rectangle 164"/>
                <p:cNvSpPr>
                  <a:spLocks noChangeArrowheads="1"/>
                </p:cNvSpPr>
                <p:nvPr/>
              </p:nvSpPr>
              <p:spPr bwMode="auto">
                <a:xfrm>
                  <a:off x="36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5" name="Group 165"/>
              <p:cNvGrpSpPr>
                <a:grpSpLocks/>
              </p:cNvGrpSpPr>
              <p:nvPr/>
            </p:nvGrpSpPr>
            <p:grpSpPr bwMode="auto">
              <a:xfrm>
                <a:off x="962" y="3429"/>
                <a:ext cx="540" cy="413"/>
                <a:chOff x="962" y="3429"/>
                <a:chExt cx="540" cy="413"/>
              </a:xfrm>
            </p:grpSpPr>
            <p:sp>
              <p:nvSpPr>
                <p:cNvPr id="75851" name="Rectangle 166"/>
                <p:cNvSpPr>
                  <a:spLocks noChangeArrowheads="1"/>
                </p:cNvSpPr>
                <p:nvPr/>
              </p:nvSpPr>
              <p:spPr bwMode="auto">
                <a:xfrm>
                  <a:off x="10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1856</a:t>
                  </a:r>
                </a:p>
                <a:p>
                  <a:pPr algn="ctr" eaLnBrk="0" hangingPunct="0"/>
                  <a:endParaRPr lang="sk-SK"/>
                </a:p>
              </p:txBody>
            </p:sp>
            <p:sp>
              <p:nvSpPr>
                <p:cNvPr id="75852" name="Rectangle 167"/>
                <p:cNvSpPr>
                  <a:spLocks noChangeArrowheads="1"/>
                </p:cNvSpPr>
                <p:nvPr/>
              </p:nvSpPr>
              <p:spPr bwMode="auto">
                <a:xfrm>
                  <a:off x="9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6" name="Group 168"/>
              <p:cNvGrpSpPr>
                <a:grpSpLocks/>
              </p:cNvGrpSpPr>
              <p:nvPr/>
            </p:nvGrpSpPr>
            <p:grpSpPr bwMode="auto">
              <a:xfrm>
                <a:off x="1502" y="3429"/>
                <a:ext cx="540" cy="413"/>
                <a:chOff x="1502" y="3429"/>
                <a:chExt cx="540" cy="413"/>
              </a:xfrm>
            </p:grpSpPr>
            <p:sp>
              <p:nvSpPr>
                <p:cNvPr id="75849" name="Rectangle 169"/>
                <p:cNvSpPr>
                  <a:spLocks noChangeArrowheads="1"/>
                </p:cNvSpPr>
                <p:nvPr/>
              </p:nvSpPr>
              <p:spPr bwMode="auto">
                <a:xfrm>
                  <a:off x="154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4068</a:t>
                  </a:r>
                </a:p>
                <a:p>
                  <a:pPr algn="ctr" eaLnBrk="0" hangingPunct="0"/>
                  <a:endParaRPr lang="sk-SK"/>
                </a:p>
              </p:txBody>
            </p:sp>
            <p:sp>
              <p:nvSpPr>
                <p:cNvPr id="75850" name="Rectangle 170"/>
                <p:cNvSpPr>
                  <a:spLocks noChangeArrowheads="1"/>
                </p:cNvSpPr>
                <p:nvPr/>
              </p:nvSpPr>
              <p:spPr bwMode="auto">
                <a:xfrm>
                  <a:off x="150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7" name="Group 171"/>
              <p:cNvGrpSpPr>
                <a:grpSpLocks/>
              </p:cNvGrpSpPr>
              <p:nvPr/>
            </p:nvGrpSpPr>
            <p:grpSpPr bwMode="auto">
              <a:xfrm>
                <a:off x="2042" y="3429"/>
                <a:ext cx="540" cy="413"/>
                <a:chOff x="2042" y="3429"/>
                <a:chExt cx="540" cy="413"/>
              </a:xfrm>
            </p:grpSpPr>
            <p:sp>
              <p:nvSpPr>
                <p:cNvPr id="75847" name="Rectangle 172"/>
                <p:cNvSpPr>
                  <a:spLocks noChangeArrowheads="1"/>
                </p:cNvSpPr>
                <p:nvPr/>
              </p:nvSpPr>
              <p:spPr bwMode="auto">
                <a:xfrm>
                  <a:off x="208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4289</a:t>
                  </a:r>
                </a:p>
                <a:p>
                  <a:pPr algn="ctr" eaLnBrk="0" hangingPunct="0"/>
                  <a:endParaRPr lang="sk-SK"/>
                </a:p>
              </p:txBody>
            </p:sp>
            <p:sp>
              <p:nvSpPr>
                <p:cNvPr id="75848" name="Rectangle 173"/>
                <p:cNvSpPr>
                  <a:spLocks noChangeArrowheads="1"/>
                </p:cNvSpPr>
                <p:nvPr/>
              </p:nvSpPr>
              <p:spPr bwMode="auto">
                <a:xfrm>
                  <a:off x="204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8" name="Group 174"/>
              <p:cNvGrpSpPr>
                <a:grpSpLocks/>
              </p:cNvGrpSpPr>
              <p:nvPr/>
            </p:nvGrpSpPr>
            <p:grpSpPr bwMode="auto">
              <a:xfrm>
                <a:off x="2582" y="3429"/>
                <a:ext cx="540" cy="413"/>
                <a:chOff x="2582" y="3429"/>
                <a:chExt cx="540" cy="413"/>
              </a:xfrm>
            </p:grpSpPr>
            <p:sp>
              <p:nvSpPr>
                <p:cNvPr id="75845" name="Rectangle 175"/>
                <p:cNvSpPr>
                  <a:spLocks noChangeArrowheads="1"/>
                </p:cNvSpPr>
                <p:nvPr/>
              </p:nvSpPr>
              <p:spPr bwMode="auto">
                <a:xfrm>
                  <a:off x="262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3449</a:t>
                  </a:r>
                </a:p>
                <a:p>
                  <a:pPr algn="ctr" eaLnBrk="0" hangingPunct="0"/>
                  <a:endParaRPr lang="sk-SK"/>
                </a:p>
              </p:txBody>
            </p:sp>
            <p:sp>
              <p:nvSpPr>
                <p:cNvPr id="75846" name="Rectangle 176"/>
                <p:cNvSpPr>
                  <a:spLocks noChangeArrowheads="1"/>
                </p:cNvSpPr>
                <p:nvPr/>
              </p:nvSpPr>
              <p:spPr bwMode="auto">
                <a:xfrm>
                  <a:off x="258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9" name="Group 177"/>
              <p:cNvGrpSpPr>
                <a:grpSpLocks/>
              </p:cNvGrpSpPr>
              <p:nvPr/>
            </p:nvGrpSpPr>
            <p:grpSpPr bwMode="auto">
              <a:xfrm>
                <a:off x="3122" y="3429"/>
                <a:ext cx="540" cy="413"/>
                <a:chOff x="3122" y="3429"/>
                <a:chExt cx="540" cy="413"/>
              </a:xfrm>
            </p:grpSpPr>
            <p:sp>
              <p:nvSpPr>
                <p:cNvPr id="75843" name="Rectangle 178"/>
                <p:cNvSpPr>
                  <a:spLocks noChangeArrowheads="1"/>
                </p:cNvSpPr>
                <p:nvPr/>
              </p:nvSpPr>
              <p:spPr bwMode="auto">
                <a:xfrm>
                  <a:off x="316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3914</a:t>
                  </a:r>
                </a:p>
                <a:p>
                  <a:pPr algn="ctr" eaLnBrk="0" hangingPunct="0"/>
                  <a:endParaRPr lang="sk-SK"/>
                </a:p>
              </p:txBody>
            </p:sp>
            <p:sp>
              <p:nvSpPr>
                <p:cNvPr id="75844" name="Rectangle 179"/>
                <p:cNvSpPr>
                  <a:spLocks noChangeArrowheads="1"/>
                </p:cNvSpPr>
                <p:nvPr/>
              </p:nvSpPr>
              <p:spPr bwMode="auto">
                <a:xfrm>
                  <a:off x="312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40" name="Group 180"/>
              <p:cNvGrpSpPr>
                <a:grpSpLocks/>
              </p:cNvGrpSpPr>
              <p:nvPr/>
            </p:nvGrpSpPr>
            <p:grpSpPr bwMode="auto">
              <a:xfrm>
                <a:off x="3662" y="3429"/>
                <a:ext cx="540" cy="413"/>
                <a:chOff x="3662" y="3429"/>
                <a:chExt cx="540" cy="413"/>
              </a:xfrm>
            </p:grpSpPr>
            <p:sp>
              <p:nvSpPr>
                <p:cNvPr id="75841" name="Rectangle 181"/>
                <p:cNvSpPr>
                  <a:spLocks noChangeArrowheads="1"/>
                </p:cNvSpPr>
                <p:nvPr/>
              </p:nvSpPr>
              <p:spPr bwMode="auto">
                <a:xfrm>
                  <a:off x="37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5096</a:t>
                  </a:r>
                </a:p>
                <a:p>
                  <a:pPr algn="ctr" eaLnBrk="0" hangingPunct="0"/>
                  <a:endParaRPr lang="sk-SK"/>
                </a:p>
              </p:txBody>
            </p:sp>
            <p:sp>
              <p:nvSpPr>
                <p:cNvPr id="75842" name="Rectangle 182"/>
                <p:cNvSpPr>
                  <a:spLocks noChangeArrowheads="1"/>
                </p:cNvSpPr>
                <p:nvPr/>
              </p:nvSpPr>
              <p:spPr bwMode="auto">
                <a:xfrm>
                  <a:off x="36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sp>
          <p:nvSpPr>
            <p:cNvPr id="75781" name="Rectangle 183"/>
            <p:cNvSpPr>
              <a:spLocks noChangeArrowheads="1"/>
            </p:cNvSpPr>
            <p:nvPr/>
          </p:nvSpPr>
          <p:spPr bwMode="auto">
            <a:xfrm>
              <a:off x="-3" y="-226"/>
              <a:ext cx="4208" cy="3848"/>
            </a:xfrm>
            <a:prstGeom prst="rect">
              <a:avLst/>
            </a:prstGeom>
            <a:noFill/>
            <a:ln w="9525" cap="sq">
              <a:solidFill>
                <a:srgbClr val="A0A0A0"/>
              </a:solidFill>
              <a:miter lim="800000"/>
              <a:headEnd type="none" w="sm" len="sm"/>
              <a:tailEnd type="none" w="sm" len="sm"/>
            </a:ln>
          </p:spPr>
          <p:txBody>
            <a:bodyPr wrap="none"/>
            <a:lstStyle/>
            <a:p>
              <a:endParaRPr lang="cs-CZ"/>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b="1" smtClean="0"/>
              <a:t>Po roce 1989</a:t>
            </a:r>
            <a:endParaRPr lang="cs-CZ" b="1" smtClean="0"/>
          </a:p>
        </p:txBody>
      </p:sp>
      <p:sp>
        <p:nvSpPr>
          <p:cNvPr id="76803" name="Rectangle 3"/>
          <p:cNvSpPr>
            <a:spLocks noGrp="1" noChangeArrowheads="1"/>
          </p:cNvSpPr>
          <p:nvPr>
            <p:ph type="body" idx="1"/>
          </p:nvPr>
        </p:nvSpPr>
        <p:spPr/>
        <p:txBody>
          <a:bodyPr/>
          <a:lstStyle/>
          <a:p>
            <a:pPr eaLnBrk="1" hangingPunct="1"/>
            <a:r>
              <a:rPr lang="sk-SK" smtClean="0"/>
              <a:t>Snížená podpora státu</a:t>
            </a:r>
          </a:p>
          <a:p>
            <a:pPr eaLnBrk="1" hangingPunct="1"/>
            <a:r>
              <a:rPr lang="sk-SK" smtClean="0"/>
              <a:t>Vícezdrojové financování</a:t>
            </a:r>
          </a:p>
          <a:p>
            <a:pPr eaLnBrk="1" hangingPunct="1"/>
            <a:r>
              <a:rPr lang="sk-SK" smtClean="0"/>
              <a:t>Rozvoj nových úpolových sportů</a:t>
            </a:r>
          </a:p>
          <a:p>
            <a:pPr eaLnBrk="1" hangingPunct="1"/>
            <a:r>
              <a:rPr lang="sk-SK" smtClean="0"/>
              <a:t>Decentralizace sportovního hnutí</a:t>
            </a:r>
            <a:endParaRPr lang="cs-CZ"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1143000"/>
            <a:ext cx="8534400" cy="1143000"/>
          </a:xfrm>
        </p:spPr>
        <p:txBody>
          <a:bodyPr/>
          <a:lstStyle/>
          <a:p>
            <a:pPr eaLnBrk="1" hangingPunct="1"/>
            <a:r>
              <a:rPr lang="sk-SK" sz="4300" smtClean="0">
                <a:latin typeface="Times New Roman" pitchFamily="18" charset="0"/>
              </a:rPr>
              <a:t>Úpolové sporty v </a:t>
            </a:r>
            <a:r>
              <a:rPr lang="cs-CZ" sz="4300" smtClean="0">
                <a:latin typeface="Times New Roman" pitchFamily="18" charset="0"/>
              </a:rPr>
              <a:t>o</a:t>
            </a:r>
            <a:r>
              <a:rPr lang="sk-SK" sz="4300" smtClean="0">
                <a:latin typeface="Times New Roman" pitchFamily="18" charset="0"/>
              </a:rPr>
              <a:t>lympijském hnutí</a:t>
            </a:r>
            <a:endParaRPr lang="en-US" sz="4300" smtClean="0">
              <a:latin typeface="Times New Roman" pitchFamily="18" charset="0"/>
            </a:endParaRPr>
          </a:p>
        </p:txBody>
      </p:sp>
      <p:sp>
        <p:nvSpPr>
          <p:cNvPr id="77827" name="Rectangle 3"/>
          <p:cNvSpPr>
            <a:spLocks noGrp="1" noChangeArrowheads="1"/>
          </p:cNvSpPr>
          <p:nvPr>
            <p:ph type="subTitle" idx="1"/>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78851"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smtClean="0">
                <a:latin typeface="Times New Roman" pitchFamily="18" charset="0"/>
                <a:cs typeface="Times New Roman" pitchFamily="18" charset="0"/>
              </a:rPr>
              <a:t>Olympijské hnutí </a:t>
            </a:r>
            <a:endParaRPr lang="en-US" smtClean="0">
              <a:latin typeface="Times New Roman" pitchFamily="18" charset="0"/>
              <a:cs typeface="Times New Roman" pitchFamily="18" charset="0"/>
            </a:endParaRPr>
          </a:p>
        </p:txBody>
      </p:sp>
      <p:sp>
        <p:nvSpPr>
          <p:cNvPr id="79875" name="Rectangle 3"/>
          <p:cNvSpPr>
            <a:spLocks noGrp="1" noChangeArrowheads="1"/>
          </p:cNvSpPr>
          <p:nvPr>
            <p:ph type="body" idx="1"/>
          </p:nvPr>
        </p:nvSpPr>
        <p:spPr/>
        <p:txBody>
          <a:bodyPr/>
          <a:lstStyle/>
          <a:p>
            <a:pPr eaLnBrk="1" hangingPunct="1"/>
            <a:r>
              <a:rPr lang="sk-SK" smtClean="0">
                <a:latin typeface="Times New Roman" pitchFamily="18" charset="0"/>
                <a:cs typeface="Times New Roman" pitchFamily="18" charset="0"/>
              </a:rPr>
              <a:t>Mezinárodní olympijský výbor</a:t>
            </a:r>
            <a:r>
              <a:rPr lang="sk-SK" smtClean="0">
                <a:latin typeface="Times New Roman" pitchFamily="18" charset="0"/>
              </a:rPr>
              <a:t> </a:t>
            </a:r>
            <a:r>
              <a:rPr lang="sk-SK" smtClean="0">
                <a:latin typeface="Times New Roman" pitchFamily="18" charset="0"/>
                <a:cs typeface="Times New Roman" pitchFamily="18" charset="0"/>
              </a:rPr>
              <a:t>(IOC)</a:t>
            </a:r>
            <a:endParaRPr lang="sk-SK" smtClean="0">
              <a:latin typeface="Times New Roman" pitchFamily="18" charset="0"/>
            </a:endParaRPr>
          </a:p>
          <a:p>
            <a:pPr eaLnBrk="1" hangingPunct="1"/>
            <a:r>
              <a:rPr lang="sk-SK" smtClean="0">
                <a:latin typeface="Times New Roman" pitchFamily="18" charset="0"/>
                <a:cs typeface="Times New Roman" pitchFamily="18" charset="0"/>
              </a:rPr>
              <a:t>Organizační výbory olympijských her</a:t>
            </a:r>
            <a:endParaRPr lang="sk-SK" smtClean="0">
              <a:solidFill>
                <a:srgbClr val="000000"/>
              </a:solidFill>
              <a:latin typeface="Times New Roman" pitchFamily="18" charset="0"/>
            </a:endParaRPr>
          </a:p>
          <a:p>
            <a:pPr eaLnBrk="1" hangingPunct="1"/>
            <a:r>
              <a:rPr lang="sk-SK" smtClean="0">
                <a:latin typeface="Times New Roman" pitchFamily="18" charset="0"/>
                <a:cs typeface="Times New Roman" pitchFamily="18" charset="0"/>
              </a:rPr>
              <a:t>Národní olympijsk</a:t>
            </a:r>
            <a:r>
              <a:rPr lang="sk-SK" smtClean="0">
                <a:latin typeface="Times New Roman" pitchFamily="18" charset="0"/>
              </a:rPr>
              <a:t>é</a:t>
            </a:r>
            <a:r>
              <a:rPr lang="sk-SK" smtClean="0">
                <a:latin typeface="Times New Roman" pitchFamily="18" charset="0"/>
                <a:cs typeface="Times New Roman" pitchFamily="18" charset="0"/>
              </a:rPr>
              <a:t> výbory</a:t>
            </a:r>
            <a:endParaRPr lang="sk-SK" smtClean="0">
              <a:latin typeface="Times New Roman" pitchFamily="18" charset="0"/>
            </a:endParaRPr>
          </a:p>
          <a:p>
            <a:pPr eaLnBrk="1" hangingPunct="1"/>
            <a:r>
              <a:rPr lang="sk-SK" smtClean="0">
                <a:latin typeface="Times New Roman" pitchFamily="18" charset="0"/>
              </a:rPr>
              <a:t>M</a:t>
            </a:r>
            <a:r>
              <a:rPr lang="sk-SK" smtClean="0">
                <a:latin typeface="Times New Roman" pitchFamily="18" charset="0"/>
                <a:cs typeface="Times New Roman" pitchFamily="18" charset="0"/>
              </a:rPr>
              <a:t>ezinárodní federace</a:t>
            </a:r>
            <a:endParaRPr lang="sk-SK" smtClean="0">
              <a:latin typeface="Times New Roman" pitchFamily="18" charset="0"/>
            </a:endParaRPr>
          </a:p>
          <a:p>
            <a:pPr eaLnBrk="1" hangingPunct="1"/>
            <a:r>
              <a:rPr lang="en-US" smtClean="0">
                <a:latin typeface="Times New Roman" pitchFamily="18" charset="0"/>
                <a:cs typeface="Times New Roman" pitchFamily="18" charset="0"/>
              </a:rPr>
              <a:t>N</a:t>
            </a:r>
            <a:r>
              <a:rPr lang="sk-SK" smtClean="0">
                <a:latin typeface="Times New Roman" pitchFamily="18" charset="0"/>
                <a:cs typeface="Times New Roman" pitchFamily="18" charset="0"/>
              </a:rPr>
              <a:t>árodní organizace</a:t>
            </a:r>
            <a:endParaRPr lang="sk-SK" smtClean="0">
              <a:latin typeface="Times New Roman" pitchFamily="18" charset="0"/>
            </a:endParaRPr>
          </a:p>
          <a:p>
            <a:pPr eaLnBrk="1" hangingPunct="1"/>
            <a:r>
              <a:rPr lang="sk-SK" smtClean="0">
                <a:latin typeface="Times New Roman" pitchFamily="18" charset="0"/>
                <a:cs typeface="Times New Roman" pitchFamily="18" charset="0"/>
              </a:rPr>
              <a:t>Kluby</a:t>
            </a:r>
            <a:endParaRPr lang="sk-SK" smtClean="0">
              <a:latin typeface="Times New Roman" pitchFamily="18" charset="0"/>
            </a:endParaRPr>
          </a:p>
          <a:p>
            <a:pPr eaLnBrk="1" hangingPunct="1"/>
            <a:r>
              <a:rPr lang="sk-SK" smtClean="0">
                <a:latin typeface="Times New Roman" pitchFamily="18" charset="0"/>
                <a:cs typeface="Times New Roman" pitchFamily="18" charset="0"/>
              </a:rPr>
              <a:t>Samotn</a:t>
            </a:r>
            <a:r>
              <a:rPr lang="sk-SK" smtClean="0">
                <a:latin typeface="Times New Roman" pitchFamily="18" charset="0"/>
              </a:rPr>
              <a:t>í </a:t>
            </a:r>
            <a:r>
              <a:rPr lang="sk-SK" smtClean="0">
                <a:latin typeface="Times New Roman" pitchFamily="18" charset="0"/>
                <a:cs typeface="Times New Roman" pitchFamily="18" charset="0"/>
              </a:rPr>
              <a:t>sportovci</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533400"/>
            <a:ext cx="7772400" cy="1143000"/>
          </a:xfrm>
        </p:spPr>
        <p:txBody>
          <a:bodyPr/>
          <a:lstStyle/>
          <a:p>
            <a:pPr eaLnBrk="1" hangingPunct="1"/>
            <a:r>
              <a:rPr lang="sk-SK" smtClean="0">
                <a:latin typeface="Times New Roman" pitchFamily="18" charset="0"/>
              </a:rPr>
              <a:t>V </a:t>
            </a:r>
            <a:r>
              <a:rPr lang="cs-CZ" smtClean="0">
                <a:latin typeface="Times New Roman" pitchFamily="18" charset="0"/>
              </a:rPr>
              <a:t>současnosti v </a:t>
            </a:r>
            <a:r>
              <a:rPr lang="sk-SK" smtClean="0">
                <a:latin typeface="Times New Roman" pitchFamily="18" charset="0"/>
              </a:rPr>
              <a:t>programu OH</a:t>
            </a:r>
            <a:endParaRPr lang="en-US" smtClean="0">
              <a:latin typeface="Times New Roman" pitchFamily="18" charset="0"/>
            </a:endParaRPr>
          </a:p>
        </p:txBody>
      </p:sp>
      <p:sp>
        <p:nvSpPr>
          <p:cNvPr id="80899" name="Rectangle 3"/>
          <p:cNvSpPr>
            <a:spLocks noGrp="1" noChangeArrowheads="1"/>
          </p:cNvSpPr>
          <p:nvPr>
            <p:ph type="body" idx="1"/>
          </p:nvPr>
        </p:nvSpPr>
        <p:spPr/>
        <p:txBody>
          <a:bodyPr/>
          <a:lstStyle/>
          <a:p>
            <a:pPr algn="just" eaLnBrk="1" hangingPunct="1">
              <a:lnSpc>
                <a:spcPct val="90000"/>
              </a:lnSpc>
              <a:buFontTx/>
              <a:buNone/>
            </a:pPr>
            <a:r>
              <a:rPr lang="sk-SK" sz="2800" b="1" smtClean="0">
                <a:latin typeface="Times New Roman" pitchFamily="18" charset="0"/>
                <a:cs typeface="Times New Roman" pitchFamily="18" charset="0"/>
              </a:rPr>
              <a:t>Šerm</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smtClean="0">
                <a:latin typeface="Times New Roman" pitchFamily="18" charset="0"/>
                <a:cs typeface="Times New Roman" pitchFamily="18" charset="0"/>
              </a:rPr>
              <a:t> </a:t>
            </a:r>
          </a:p>
          <a:p>
            <a:pPr algn="just" eaLnBrk="1" hangingPunct="1">
              <a:lnSpc>
                <a:spcPct val="90000"/>
              </a:lnSpc>
              <a:buFontTx/>
              <a:buNone/>
            </a:pPr>
            <a:r>
              <a:rPr lang="sk-SK" sz="2800" b="1" smtClean="0">
                <a:latin typeface="Times New Roman" pitchFamily="18" charset="0"/>
                <a:cs typeface="Times New Roman" pitchFamily="18" charset="0"/>
              </a:rPr>
              <a:t>Zápas</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Box</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1904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Džúdó</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964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eaLnBrk="1" hangingPunct="1">
              <a:lnSpc>
                <a:spcPct val="90000"/>
              </a:lnSpc>
              <a:buFontTx/>
              <a:buNone/>
            </a:pPr>
            <a:r>
              <a:rPr lang="sk-SK" sz="2800" b="1" smtClean="0">
                <a:latin typeface="Times New Roman" pitchFamily="18" charset="0"/>
                <a:cs typeface="Times New Roman" pitchFamily="18" charset="0"/>
              </a:rPr>
              <a:t>Taekwondo</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2000</a:t>
            </a:r>
            <a:r>
              <a:rPr lang="sk-SK" sz="2800" smtClean="0">
                <a:latin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76200"/>
            <a:ext cx="8229600" cy="714375"/>
          </a:xfrm>
        </p:spPr>
        <p:txBody>
          <a:bodyPr/>
          <a:lstStyle/>
          <a:p>
            <a:pPr eaLnBrk="1" hangingPunct="1"/>
            <a:r>
              <a:rPr lang="cs-CZ" sz="2800" smtClean="0">
                <a:latin typeface="Times New Roman" pitchFamily="18" charset="0"/>
                <a:cs typeface="Times New Roman" pitchFamily="18" charset="0"/>
              </a:rPr>
              <a:t>Úpolové sporty na novodobých </a:t>
            </a:r>
            <a:r>
              <a:rPr lang="cs-CZ" sz="2800" smtClean="0">
                <a:latin typeface="Times New Roman" pitchFamily="18" charset="0"/>
              </a:rPr>
              <a:t>o</a:t>
            </a:r>
            <a:r>
              <a:rPr lang="cs-CZ" sz="2800" smtClean="0">
                <a:latin typeface="Times New Roman" pitchFamily="18" charset="0"/>
                <a:cs typeface="Times New Roman" pitchFamily="18" charset="0"/>
              </a:rPr>
              <a:t>lympijských hrách</a:t>
            </a:r>
            <a:endParaRPr lang="sk-SK" sz="2800" smtClean="0">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323850" y="836613"/>
          <a:ext cx="8424937" cy="5641805"/>
        </p:xfrm>
        <a:graphic>
          <a:graphicData uri="http://schemas.openxmlformats.org/drawingml/2006/table">
            <a:tbl>
              <a:tblPr/>
              <a:tblGrid>
                <a:gridCol w="1695436"/>
                <a:gridCol w="1258937"/>
                <a:gridCol w="1049957"/>
                <a:gridCol w="1049957"/>
                <a:gridCol w="1049957"/>
                <a:gridCol w="1049957"/>
                <a:gridCol w="1270736"/>
              </a:tblGrid>
              <a:tr h="389090">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Šerm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Zápas</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Přetahování lanem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Box</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Džúdó</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Taekwondo</a:t>
                      </a: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1896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1900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1904 St. Louis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1912 Stockholm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1920 Antverpy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1924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1928 Amsterdam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1932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1936 Berlín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1948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1952 Helsinky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1956 Melbourne</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1960 Řím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1964 Tokio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1968 Mexiko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1972 Mnichov</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1976 Montreal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1980 Moskva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1984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1988 Soul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1992 Barcelona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1996 Atlanta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2000 Sydney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2004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2008 Peking</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2012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dirty="0" err="1">
                          <a:solidFill>
                            <a:srgbClr val="FFFF00"/>
                          </a:solidFill>
                          <a:latin typeface="Calibri"/>
                          <a:ea typeface="Calibri"/>
                          <a:cs typeface="Times New Roman"/>
                        </a:rPr>
                        <a:t>xxxxxxx</a:t>
                      </a:r>
                      <a:endParaRPr lang="cs-CZ" sz="1000" dirty="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06060"/>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350"/>
            <a:ext cx="7772400" cy="1143000"/>
          </a:xfrm>
        </p:spPr>
        <p:txBody>
          <a:bodyPr>
            <a:normAutofit fontScale="90000"/>
          </a:bodyPr>
          <a:lstStyle/>
          <a:p>
            <a:pPr>
              <a:defRPr/>
            </a:pPr>
            <a:r>
              <a:rPr lang="cs-CZ" sz="3600" dirty="0" smtClean="0"/>
              <a:t>Porovnání tradičního a olympijského džuda</a:t>
            </a:r>
            <a:endParaRPr lang="cs-CZ" dirty="0"/>
          </a:p>
        </p:txBody>
      </p:sp>
      <p:graphicFrame>
        <p:nvGraphicFramePr>
          <p:cNvPr id="4" name="Zástupný symbol pro obsah 3"/>
          <p:cNvGraphicFramePr>
            <a:graphicFrameLocks noGrp="1"/>
          </p:cNvGraphicFramePr>
          <p:nvPr>
            <p:ph idx="1"/>
          </p:nvPr>
        </p:nvGraphicFramePr>
        <p:xfrm>
          <a:off x="71438" y="1484313"/>
          <a:ext cx="9036496" cy="5463606"/>
        </p:xfrm>
        <a:graphic>
          <a:graphicData uri="http://schemas.openxmlformats.org/drawingml/2006/table">
            <a:tbl>
              <a:tblPr/>
              <a:tblGrid>
                <a:gridCol w="1689823"/>
                <a:gridCol w="3549536"/>
                <a:gridCol w="3797137"/>
              </a:tblGrid>
              <a:tr h="434187">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895536">
                <a:tc>
                  <a:txBody>
                    <a:bodyPr/>
                    <a:lstStyle/>
                    <a:p>
                      <a:pPr>
                        <a:lnSpc>
                          <a:spcPct val="115000"/>
                        </a:lnSpc>
                        <a:spcAft>
                          <a:spcPts val="0"/>
                        </a:spcAft>
                      </a:pPr>
                      <a:r>
                        <a:rPr lang="cs-CZ" sz="2000" b="1" dirty="0">
                          <a:solidFill>
                            <a:srgbClr val="FFFFFF"/>
                          </a:solidFill>
                          <a:latin typeface="Calibri"/>
                          <a:ea typeface="Calibri"/>
                          <a:cs typeface="Times New Roman"/>
                        </a:rPr>
                        <a:t>Cíle </a:t>
                      </a:r>
                      <a:r>
                        <a:rPr lang="cs-CZ" sz="2000" b="1" dirty="0" smtClean="0">
                          <a:solidFill>
                            <a:srgbClr val="FFFFFF"/>
                          </a:solidFill>
                          <a:latin typeface="Calibri"/>
                          <a:ea typeface="Calibri"/>
                          <a:cs typeface="Times New Roman"/>
                        </a:rPr>
                        <a:t>džuda</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latin typeface="Calibri"/>
                          <a:ea typeface="Calibri"/>
                          <a:cs typeface="Times New Roman"/>
                        </a:rPr>
                        <a:t>Mravní </a:t>
                      </a:r>
                      <a:r>
                        <a:rPr lang="cs-CZ" sz="2000" dirty="0">
                          <a:latin typeface="Calibri"/>
                          <a:ea typeface="Calibri"/>
                          <a:cs typeface="Times New Roman"/>
                        </a:rPr>
                        <a:t>výchova, tělesná výchova, branná výchova</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Maximalizace sportovního výkonu a </a:t>
                      </a:r>
                      <a:r>
                        <a:rPr lang="cs-CZ" sz="2000" dirty="0" smtClean="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895536">
                <a:tc>
                  <a:txBody>
                    <a:bodyPr/>
                    <a:lstStyle/>
                    <a:p>
                      <a:pPr>
                        <a:lnSpc>
                          <a:spcPct val="115000"/>
                        </a:lnSpc>
                        <a:spcAft>
                          <a:spcPts val="0"/>
                        </a:spcAft>
                      </a:pPr>
                      <a:r>
                        <a:rPr lang="cs-CZ" sz="2000" b="1">
                          <a:solidFill>
                            <a:srgbClr val="FFFFFF"/>
                          </a:solidFill>
                          <a:latin typeface="Calibri"/>
                          <a:ea typeface="Calibri"/>
                          <a:cs typeface="Times New Roman"/>
                        </a:rPr>
                        <a:t>Džúdóka</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Člověk přísahou potvrzující chovat se morálně, jít příkladem</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Sportovec snažící se o maximalizaci sportovního výkonu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34187">
                <a:tc>
                  <a:txBody>
                    <a:bodyPr/>
                    <a:lstStyle/>
                    <a:p>
                      <a:pPr>
                        <a:lnSpc>
                          <a:spcPct val="115000"/>
                        </a:lnSpc>
                        <a:spcAft>
                          <a:spcPts val="0"/>
                        </a:spcAft>
                      </a:pPr>
                      <a:r>
                        <a:rPr lang="cs-CZ" sz="2000" b="1">
                          <a:solidFill>
                            <a:srgbClr val="FFFFFF"/>
                          </a:solidFill>
                          <a:latin typeface="Calibri"/>
                          <a:ea typeface="Calibri"/>
                          <a:cs typeface="Times New Roman"/>
                        </a:rPr>
                        <a:t>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Pouze </a:t>
                      </a:r>
                      <a:r>
                        <a:rPr lang="cs-CZ" sz="2000" dirty="0">
                          <a:solidFill>
                            <a:srgbClr val="000000"/>
                          </a:solidFill>
                          <a:latin typeface="Calibri"/>
                          <a:ea typeface="Calibri"/>
                          <a:cs typeface="Times New Roman"/>
                        </a:rPr>
                        <a:t>jedna z metod cvičení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a:solidFill>
                            <a:srgbClr val="000000"/>
                          </a:solidFill>
                          <a:latin typeface="Calibri"/>
                          <a:ea typeface="Calibri"/>
                          <a:cs typeface="Times New Roman"/>
                        </a:rPr>
                        <a:t>Cíl a smysl cvičení</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Cíl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Zlepšit </a:t>
                      </a:r>
                      <a:r>
                        <a:rPr lang="cs-CZ" sz="2000" dirty="0">
                          <a:solidFill>
                            <a:srgbClr val="000000"/>
                          </a:solidFill>
                          <a:latin typeface="Calibri"/>
                          <a:ea typeface="Calibri"/>
                          <a:cs typeface="Times New Roman"/>
                        </a:rPr>
                        <a:t>svou a pomoci zlepšovat soupeřovu schopnost aplikovat techniky dle principů Kódókan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Randori je ztotožněno se šiai. Cílem je vyhrát nad soupeřem jakýmkoli způsobem neodporujícím pravidlům</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Kategorie v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Žádné</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Váhové kategorie po vzoru západních úpolových sportů, zrušení kategorie open na olympijských hrách</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41313"/>
            <a:ext cx="7772400" cy="1143000"/>
          </a:xfrm>
        </p:spPr>
        <p:txBody>
          <a:bodyPr>
            <a:normAutofit fontScale="90000"/>
          </a:bodyPr>
          <a:lstStyle/>
          <a:p>
            <a:pPr>
              <a:defRPr/>
            </a:pPr>
            <a:r>
              <a:rPr lang="cs-CZ" sz="3600" dirty="0" smtClean="0"/>
              <a:t>Porovnání tradičního a olympijského džúdó</a:t>
            </a:r>
            <a:endParaRPr lang="cs-CZ" dirty="0"/>
          </a:p>
        </p:txBody>
      </p:sp>
      <p:graphicFrame>
        <p:nvGraphicFramePr>
          <p:cNvPr id="4" name="Zástupný symbol pro obsah 3"/>
          <p:cNvGraphicFramePr>
            <a:graphicFrameLocks noGrp="1"/>
          </p:cNvGraphicFramePr>
          <p:nvPr>
            <p:ph idx="1"/>
          </p:nvPr>
        </p:nvGraphicFramePr>
        <p:xfrm>
          <a:off x="71438" y="1557338"/>
          <a:ext cx="9036496" cy="5301208"/>
        </p:xfrm>
        <a:graphic>
          <a:graphicData uri="http://schemas.openxmlformats.org/drawingml/2006/table">
            <a:tbl>
              <a:tblPr/>
              <a:tblGrid>
                <a:gridCol w="1689823"/>
                <a:gridCol w="3549536"/>
                <a:gridCol w="3797137"/>
              </a:tblGrid>
              <a:tr h="466026">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61205">
                <a:tc>
                  <a:txBody>
                    <a:bodyPr/>
                    <a:lstStyle/>
                    <a:p>
                      <a:pPr>
                        <a:lnSpc>
                          <a:spcPct val="115000"/>
                        </a:lnSpc>
                        <a:spcAft>
                          <a:spcPts val="0"/>
                        </a:spcAft>
                      </a:pPr>
                      <a:r>
                        <a:rPr lang="cs-CZ" sz="2000" b="1" dirty="0">
                          <a:solidFill>
                            <a:srgbClr val="FFFFFF"/>
                          </a:solidFill>
                          <a:latin typeface="Calibri"/>
                          <a:ea typeface="Calibri"/>
                          <a:cs typeface="Times New Roman"/>
                        </a:rPr>
                        <a:t>Ohodnocení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Ippon, vítězství čistou technikou</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Juko</a:t>
                      </a:r>
                      <a:r>
                        <a:rPr lang="cs-CZ" sz="2000" dirty="0">
                          <a:solidFill>
                            <a:srgbClr val="000000"/>
                          </a:solidFill>
                          <a:latin typeface="Calibri"/>
                          <a:ea typeface="Calibri"/>
                          <a:cs typeface="Times New Roman"/>
                        </a:rPr>
                        <a:t>, koka, vítězství </a:t>
                      </a:r>
                      <a:r>
                        <a:rPr lang="cs-CZ" sz="2000" dirty="0" smtClean="0">
                          <a:solidFill>
                            <a:srgbClr val="000000"/>
                          </a:solidFill>
                          <a:latin typeface="Calibri"/>
                          <a:ea typeface="Calibri"/>
                          <a:cs typeface="Times New Roman"/>
                        </a:rPr>
                        <a:t>málo bodovanými </a:t>
                      </a:r>
                      <a:r>
                        <a:rPr lang="cs-CZ" sz="2000" dirty="0">
                          <a:solidFill>
                            <a:srgbClr val="000000"/>
                          </a:solidFill>
                          <a:latin typeface="Calibri"/>
                          <a:ea typeface="Calibri"/>
                          <a:cs typeface="Times New Roman"/>
                        </a:rPr>
                        <a:t>technikami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Olympijské hry v Tokiu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1940 - ukázky komplexu japonských bojových umění bez snahy o zařazení džúdó do programu</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1964 – zařazení džúdó jako soutěžní disciplíny</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Organizace</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Žádná, v Japonsku rozšiřování ve vzdělávacích institucích, neformální rozšiřování ve světě</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a:solidFill>
                            <a:srgbClr val="000000"/>
                          </a:solidFill>
                          <a:latin typeface="Calibri"/>
                          <a:ea typeface="Calibri"/>
                          <a:cs typeface="Times New Roman"/>
                        </a:rPr>
                        <a:t>Struktura národních, kontinentálních </a:t>
                      </a:r>
                      <a:r>
                        <a:rPr lang="cs-CZ" sz="2000" dirty="0" smtClean="0">
                          <a:solidFill>
                            <a:srgbClr val="000000"/>
                          </a:solidFill>
                          <a:latin typeface="Calibri"/>
                          <a:ea typeface="Calibri"/>
                          <a:cs typeface="Times New Roman"/>
                        </a:rPr>
                        <a:t> organizací a</a:t>
                      </a:r>
                      <a:r>
                        <a:rPr lang="cs-CZ" sz="2000" dirty="0">
                          <a:solidFill>
                            <a:srgbClr val="000000"/>
                          </a:solidFill>
                          <a:latin typeface="Calibri"/>
                          <a:ea typeface="Calibri"/>
                          <a:cs typeface="Times New Roman"/>
                        </a:rPr>
                        <a:t> celosvětové organizace</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961205">
                <a:tc>
                  <a:txBody>
                    <a:bodyPr/>
                    <a:lstStyle/>
                    <a:p>
                      <a:pPr>
                        <a:lnSpc>
                          <a:spcPct val="115000"/>
                        </a:lnSpc>
                        <a:spcAft>
                          <a:spcPts val="0"/>
                        </a:spcAft>
                      </a:pPr>
                      <a:r>
                        <a:rPr lang="cs-CZ" sz="2000" b="1">
                          <a:solidFill>
                            <a:srgbClr val="FFFFFF"/>
                          </a:solidFill>
                          <a:latin typeface="Calibri"/>
                          <a:ea typeface="Calibri"/>
                          <a:cs typeface="Times New Roman"/>
                        </a:rPr>
                        <a:t>Výkonové měřítko</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Stupeň (dan)</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Středověk</a:t>
            </a:r>
          </a:p>
        </p:txBody>
      </p:sp>
      <p:sp>
        <p:nvSpPr>
          <p:cNvPr id="11267" name="Zástupný symbol pro obsah 2"/>
          <p:cNvSpPr>
            <a:spLocks noGrp="1"/>
          </p:cNvSpPr>
          <p:nvPr>
            <p:ph idx="1"/>
          </p:nvPr>
        </p:nvSpPr>
        <p:spPr/>
        <p:txBody>
          <a:bodyPr/>
          <a:lstStyle/>
          <a:p>
            <a:r>
              <a:rPr lang="cs-CZ" dirty="0" smtClean="0"/>
              <a:t>Raný středověk 5. - 11. století</a:t>
            </a:r>
          </a:p>
          <a:p>
            <a:r>
              <a:rPr lang="cs-CZ" dirty="0" smtClean="0"/>
              <a:t>Vrcholný středověk 11. - 14. století</a:t>
            </a:r>
          </a:p>
          <a:p>
            <a:r>
              <a:rPr lang="cs-CZ" dirty="0" smtClean="0"/>
              <a:t>Pozdní středověk 14. - 15. století</a:t>
            </a:r>
          </a:p>
          <a:p>
            <a:endParaRPr 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r>
              <a:rPr lang="cs-CZ" smtClean="0"/>
              <a:t>Formy džúdó</a:t>
            </a:r>
          </a:p>
        </p:txBody>
      </p:sp>
      <p:sp>
        <p:nvSpPr>
          <p:cNvPr id="3" name="Zástupný symbol pro obsah 2"/>
          <p:cNvSpPr>
            <a:spLocks noGrp="1"/>
          </p:cNvSpPr>
          <p:nvPr>
            <p:ph idx="1"/>
          </p:nvPr>
        </p:nvSpPr>
        <p:spPr/>
        <p:txBody>
          <a:bodyPr>
            <a:normAutofit fontScale="92500" lnSpcReduction="20000"/>
          </a:bodyPr>
          <a:lstStyle/>
          <a:p>
            <a:pPr>
              <a:defRPr/>
            </a:pPr>
            <a:r>
              <a:rPr lang="cs-CZ" sz="3600" b="1" dirty="0" smtClean="0"/>
              <a:t>Tradiční džúdó</a:t>
            </a:r>
            <a:r>
              <a:rPr lang="cs-CZ" sz="3600" dirty="0" smtClean="0"/>
              <a:t> </a:t>
            </a:r>
            <a:r>
              <a:rPr lang="cs-CZ" dirty="0" smtClean="0"/>
              <a:t>– původní, v podstatě již zaniklý </a:t>
            </a:r>
            <a:r>
              <a:rPr lang="cs-CZ" b="1" i="1" dirty="0" smtClean="0"/>
              <a:t>výchovný systém </a:t>
            </a:r>
            <a:r>
              <a:rPr lang="cs-CZ" dirty="0" smtClean="0"/>
              <a:t>zakladatele Džigora Kana</a:t>
            </a:r>
          </a:p>
          <a:p>
            <a:pPr>
              <a:defRPr/>
            </a:pPr>
            <a:r>
              <a:rPr lang="cs-CZ" sz="3600" b="1" dirty="0" smtClean="0"/>
              <a:t>Kódókan džúdó</a:t>
            </a:r>
            <a:r>
              <a:rPr lang="cs-CZ" sz="3600" dirty="0" smtClean="0"/>
              <a:t> </a:t>
            </a:r>
            <a:r>
              <a:rPr lang="cs-CZ" dirty="0" smtClean="0"/>
              <a:t>– </a:t>
            </a:r>
            <a:r>
              <a:rPr lang="cs-CZ" dirty="0" err="1" smtClean="0"/>
              <a:t>džúdó</a:t>
            </a:r>
            <a:r>
              <a:rPr lang="cs-CZ" dirty="0" smtClean="0"/>
              <a:t> vyučované v instituci Kódókan, stojí na pomezí mezi tradičním a olympijským džúdó</a:t>
            </a:r>
          </a:p>
          <a:p>
            <a:pPr>
              <a:defRPr/>
            </a:pPr>
            <a:r>
              <a:rPr lang="cs-CZ" sz="3600" b="1" dirty="0" smtClean="0"/>
              <a:t>Olympijské (sportovní) džúdó </a:t>
            </a:r>
            <a:r>
              <a:rPr lang="cs-CZ" dirty="0" smtClean="0"/>
              <a:t>– moderní </a:t>
            </a:r>
            <a:r>
              <a:rPr lang="cs-CZ" b="1" i="1" dirty="0" smtClean="0"/>
              <a:t>sportovní </a:t>
            </a:r>
            <a:r>
              <a:rPr lang="cs-CZ" dirty="0" smtClean="0"/>
              <a:t>(komerční) </a:t>
            </a:r>
            <a:r>
              <a:rPr lang="cs-CZ" b="1" i="1" dirty="0" smtClean="0"/>
              <a:t>disciplína</a:t>
            </a:r>
            <a:r>
              <a:rPr lang="cs-CZ" dirty="0" smtClean="0"/>
              <a:t>, řízená Mezinárodní federaci džúdó</a:t>
            </a:r>
          </a:p>
          <a:p>
            <a:pPr>
              <a:defRPr/>
            </a:pP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smtClean="0">
                <a:latin typeface="Times New Roman" pitchFamily="18" charset="0"/>
              </a:rPr>
              <a:t>Otázky k ženským úpolovým disciplínám</a:t>
            </a:r>
          </a:p>
        </p:txBody>
      </p:sp>
      <p:sp>
        <p:nvSpPr>
          <p:cNvPr id="91139" name="Rectangle 3"/>
          <p:cNvSpPr>
            <a:spLocks noGrp="1" noChangeArrowheads="1"/>
          </p:cNvSpPr>
          <p:nvPr>
            <p:ph type="body" idx="1"/>
          </p:nvPr>
        </p:nvSpPr>
        <p:spPr/>
        <p:txBody>
          <a:bodyPr/>
          <a:lstStyle/>
          <a:p>
            <a:pPr eaLnBrk="1" hangingPunct="1">
              <a:lnSpc>
                <a:spcPct val="90000"/>
              </a:lnSpc>
            </a:pPr>
            <a:r>
              <a:rPr lang="cs-CZ" smtClean="0">
                <a:latin typeface="Times New Roman" pitchFamily="18" charset="0"/>
              </a:rPr>
              <a:t>Jaká je historie ženských úpolových disciplín na OH?</a:t>
            </a: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Co zjistíme z porovnání ženských a mužských disciplín</a:t>
            </a:r>
            <a:r>
              <a:rPr lang="en-GB" smtClean="0">
                <a:latin typeface="Times New Roman" pitchFamily="18" charset="0"/>
              </a:rPr>
              <a:t>?</a:t>
            </a:r>
            <a:endParaRPr lang="cs-CZ" smtClean="0">
              <a:latin typeface="Times New Roman" pitchFamily="18" charset="0"/>
            </a:endParaRP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Jaká je současná situace a co očekáváme v budocnosti</a:t>
            </a:r>
            <a:r>
              <a:rPr lang="en-GB" smtClean="0">
                <a:latin typeface="Times New Roman" pitchFamily="18" charset="0"/>
              </a:rPr>
              <a:t>?</a:t>
            </a:r>
            <a:r>
              <a:rPr lang="cs-CZ" smtClean="0">
                <a:latin typeface="Times New Roman" pitchFamily="18"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cs-CZ" sz="4000" b="1" smtClean="0">
                <a:latin typeface="Times New Roman" pitchFamily="18" charset="0"/>
              </a:rPr>
              <a:t>Ženské úpolové disciplíny</a:t>
            </a:r>
            <a:endParaRPr lang="cs-CZ" sz="40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cs-CZ" smtClean="0">
              <a:latin typeface="Times New Roman" pitchFamily="18" charset="0"/>
            </a:endParaRPr>
          </a:p>
          <a:p>
            <a:pPr eaLnBrk="1" hangingPunct="1"/>
            <a:r>
              <a:rPr lang="cs-CZ" smtClean="0">
                <a:latin typeface="Times New Roman" pitchFamily="18" charset="0"/>
              </a:rPr>
              <a:t>Šerm </a:t>
            </a:r>
            <a:r>
              <a:rPr lang="en-GB" smtClean="0">
                <a:latin typeface="Times New Roman" pitchFamily="18" charset="0"/>
              </a:rPr>
              <a:t>(</a:t>
            </a:r>
            <a:r>
              <a:rPr lang="cs-CZ" smtClean="0">
                <a:latin typeface="Times New Roman" pitchFamily="18" charset="0"/>
              </a:rPr>
              <a:t>fleret</a:t>
            </a:r>
            <a:r>
              <a:rPr lang="en-GB" smtClean="0">
                <a:latin typeface="Times New Roman" pitchFamily="18" charset="0"/>
              </a:rPr>
              <a:t>)</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1</a:t>
            </a:r>
            <a:r>
              <a:rPr lang="en-GB" smtClean="0">
                <a:latin typeface="Times New Roman" pitchFamily="18" charset="0"/>
              </a:rPr>
              <a:t>924</a:t>
            </a:r>
            <a:r>
              <a:rPr lang="cs-CZ" smtClean="0">
                <a:latin typeface="Times New Roman" pitchFamily="18" charset="0"/>
              </a:rPr>
              <a:t>, Paris</a:t>
            </a:r>
          </a:p>
          <a:p>
            <a:pPr eaLnBrk="1" hangingPunct="1"/>
            <a:r>
              <a:rPr lang="cs-CZ" smtClean="0">
                <a:latin typeface="Times New Roman" pitchFamily="18" charset="0"/>
              </a:rPr>
              <a:t>Džúdó, </a:t>
            </a:r>
            <a:r>
              <a:rPr lang="en-GB" smtClean="0">
                <a:latin typeface="Times New Roman" pitchFamily="18" charset="0"/>
              </a:rPr>
              <a:t>1992</a:t>
            </a:r>
            <a:r>
              <a:rPr lang="cs-CZ" smtClean="0">
                <a:latin typeface="Times New Roman" pitchFamily="18" charset="0"/>
              </a:rPr>
              <a:t>,</a:t>
            </a:r>
            <a:r>
              <a:rPr lang="en-GB" smtClean="0">
                <a:latin typeface="Times New Roman" pitchFamily="18" charset="0"/>
              </a:rPr>
              <a:t> Barcelona</a:t>
            </a:r>
            <a:endParaRPr lang="cs-CZ" smtClean="0">
              <a:latin typeface="Times New Roman" pitchFamily="18" charset="0"/>
            </a:endParaRPr>
          </a:p>
          <a:p>
            <a:pPr eaLnBrk="1" hangingPunct="1"/>
            <a:r>
              <a:rPr lang="en-GB" smtClean="0">
                <a:latin typeface="Times New Roman" pitchFamily="18" charset="0"/>
              </a:rPr>
              <a:t>Taekwondo</a:t>
            </a:r>
            <a:r>
              <a:rPr lang="cs-CZ" smtClean="0">
                <a:latin typeface="Times New Roman" pitchFamily="18" charset="0"/>
              </a:rPr>
              <a:t>,</a:t>
            </a:r>
            <a:r>
              <a:rPr lang="en-GB" smtClean="0">
                <a:latin typeface="Times New Roman" pitchFamily="18" charset="0"/>
              </a:rPr>
              <a:t> 2000</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Sydney</a:t>
            </a:r>
            <a:r>
              <a:rPr lang="en-GB" smtClean="0">
                <a:latin typeface="Times New Roman" pitchFamily="18" charset="0"/>
              </a:rPr>
              <a:t> </a:t>
            </a:r>
            <a:endParaRPr lang="cs-CZ" smtClean="0">
              <a:latin typeface="Times New Roman" pitchFamily="18" charset="0"/>
            </a:endParaRPr>
          </a:p>
          <a:p>
            <a:pPr eaLnBrk="1" hangingPunct="1"/>
            <a:r>
              <a:rPr lang="cs-CZ" smtClean="0">
                <a:latin typeface="Times New Roman" pitchFamily="18" charset="0"/>
              </a:rPr>
              <a:t>Zápas,</a:t>
            </a:r>
            <a:r>
              <a:rPr lang="en-GB" smtClean="0">
                <a:latin typeface="Times New Roman" pitchFamily="18" charset="0"/>
              </a:rPr>
              <a:t> 2004</a:t>
            </a:r>
            <a:r>
              <a:rPr lang="cs-CZ" smtClean="0">
                <a:latin typeface="Times New Roman" pitchFamily="18" charset="0"/>
              </a:rPr>
              <a:t>, Athens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sz="4000" smtClean="0">
                <a:latin typeface="Times New Roman" pitchFamily="18" charset="0"/>
              </a:rPr>
              <a:t>Časový odstup zařazení ženských a mužských úpolových disciplín</a:t>
            </a:r>
          </a:p>
        </p:txBody>
      </p:sp>
      <p:graphicFrame>
        <p:nvGraphicFramePr>
          <p:cNvPr id="66" name="Tabulka 65"/>
          <p:cNvGraphicFramePr>
            <a:graphicFrameLocks noGrp="1"/>
          </p:cNvGraphicFramePr>
          <p:nvPr/>
        </p:nvGraphicFramePr>
        <p:xfrm>
          <a:off x="539750" y="3043238"/>
          <a:ext cx="8136905" cy="1682496"/>
        </p:xfrm>
        <a:graphic>
          <a:graphicData uri="http://schemas.openxmlformats.org/drawingml/2006/table">
            <a:tbl>
              <a:tblPr/>
              <a:tblGrid>
                <a:gridCol w="1873993"/>
                <a:gridCol w="934779"/>
                <a:gridCol w="1009074"/>
                <a:gridCol w="1067845"/>
                <a:gridCol w="1615628"/>
                <a:gridCol w="1635586"/>
              </a:tblGrid>
              <a:tr h="0">
                <a:tc>
                  <a:txBody>
                    <a:bodyPr/>
                    <a:lstStyle/>
                    <a:p>
                      <a:pPr algn="l">
                        <a:lnSpc>
                          <a:spcPct val="115000"/>
                        </a:lnSpc>
                        <a:spcAft>
                          <a:spcPts val="0"/>
                        </a:spcAft>
                      </a:pP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ct val="115000"/>
                        </a:lnSpc>
                        <a:spcAft>
                          <a:spcPts val="0"/>
                        </a:spcAft>
                      </a:pPr>
                      <a:r>
                        <a:rPr lang="cs-CZ" sz="2400">
                          <a:solidFill>
                            <a:srgbClr val="FFFFFF"/>
                          </a:solidFill>
                          <a:latin typeface="Calibri"/>
                          <a:ea typeface="Calibri"/>
                          <a:cs typeface="Times New Roman"/>
                        </a:rPr>
                        <a:t>šerm</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zápas</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Džúdó</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taekwondo</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box</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mužů</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1964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b="1">
                          <a:latin typeface="Calibri"/>
                          <a:ea typeface="Calibri"/>
                          <a:cs typeface="Times New Roman"/>
                        </a:rPr>
                        <a:t>1904</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žen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1924</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1992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b="1">
                          <a:latin typeface="Calibri"/>
                          <a:ea typeface="Calibri"/>
                          <a:cs typeface="Times New Roman"/>
                        </a:rPr>
                        <a:t>2012</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r>
              <a:tr h="0">
                <a:tc>
                  <a:txBody>
                    <a:bodyPr/>
                    <a:lstStyle/>
                    <a:p>
                      <a:pPr algn="l">
                        <a:lnSpc>
                          <a:spcPct val="115000"/>
                        </a:lnSpc>
                        <a:spcAft>
                          <a:spcPts val="0"/>
                        </a:spcAft>
                      </a:pPr>
                      <a:r>
                        <a:rPr lang="cs-CZ" sz="2400">
                          <a:solidFill>
                            <a:srgbClr val="FFFFFF"/>
                          </a:solidFill>
                          <a:latin typeface="Calibri"/>
                          <a:ea typeface="Calibri"/>
                          <a:cs typeface="Times New Roman"/>
                        </a:rPr>
                        <a:t>časový posun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dirty="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smtClean="0">
                <a:latin typeface="Times New Roman" pitchFamily="18" charset="0"/>
              </a:rPr>
              <a:t>Ženské úpolové disciplíny</a:t>
            </a:r>
          </a:p>
        </p:txBody>
      </p:sp>
      <p:sp>
        <p:nvSpPr>
          <p:cNvPr id="94211" name="Rectangle 3"/>
          <p:cNvSpPr>
            <a:spLocks noGrp="1" noChangeArrowheads="1"/>
          </p:cNvSpPr>
          <p:nvPr>
            <p:ph type="body" idx="1"/>
          </p:nvPr>
        </p:nvSpPr>
        <p:spPr/>
        <p:txBody>
          <a:bodyPr/>
          <a:lstStyle/>
          <a:p>
            <a:pPr eaLnBrk="1" hangingPunct="1">
              <a:lnSpc>
                <a:spcPct val="80000"/>
              </a:lnSpc>
            </a:pPr>
            <a:r>
              <a:rPr lang="cs-CZ" sz="1800" smtClean="0">
                <a:latin typeface="Times New Roman" pitchFamily="18" charset="0"/>
              </a:rPr>
              <a:t>Olympijské disciplíny jsou pouze soubojové. </a:t>
            </a:r>
            <a:r>
              <a:rPr lang="en-GB" sz="1800" smtClean="0">
                <a:latin typeface="Times New Roman" pitchFamily="18" charset="0"/>
              </a:rPr>
              <a:t> </a:t>
            </a:r>
            <a:r>
              <a:rPr lang="cs-CZ" sz="1800" smtClean="0">
                <a:latin typeface="Times New Roman" pitchFamily="18" charset="0"/>
              </a:rPr>
              <a:t>Byly jako sportovní disciplíny vytvořeny muži pro muže.</a:t>
            </a:r>
          </a:p>
          <a:p>
            <a:pPr eaLnBrk="1" hangingPunct="1">
              <a:lnSpc>
                <a:spcPct val="80000"/>
              </a:lnSpc>
            </a:pPr>
            <a:r>
              <a:rPr lang="cs-CZ" sz="1800" smtClean="0">
                <a:latin typeface="Times New Roman" pitchFamily="18" charset="0"/>
              </a:rPr>
              <a:t>Otázka zařazení nesoubojových disciplín umožňujících hodnocení estetiky pohybu, uměleckého dojmu, plynulosti pohybu atd.:</a:t>
            </a:r>
          </a:p>
          <a:p>
            <a:pPr lvl="1" eaLnBrk="1" hangingPunct="1">
              <a:lnSpc>
                <a:spcPct val="80000"/>
              </a:lnSpc>
            </a:pPr>
            <a:r>
              <a:rPr lang="cs-CZ" sz="1400" smtClean="0">
                <a:latin typeface="Times New Roman" pitchFamily="18" charset="0"/>
              </a:rPr>
              <a:t>Taekwondo (poomse)</a:t>
            </a:r>
          </a:p>
          <a:p>
            <a:pPr lvl="1" eaLnBrk="1" hangingPunct="1">
              <a:lnSpc>
                <a:spcPct val="80000"/>
              </a:lnSpc>
            </a:pPr>
            <a:r>
              <a:rPr lang="en-GB" sz="1400" smtClean="0">
                <a:latin typeface="Times New Roman" pitchFamily="18" charset="0"/>
              </a:rPr>
              <a:t>karate (kata)</a:t>
            </a:r>
            <a:endParaRPr lang="cs-CZ" sz="1400" smtClean="0">
              <a:latin typeface="Times New Roman" pitchFamily="18" charset="0"/>
            </a:endParaRPr>
          </a:p>
          <a:p>
            <a:pPr lvl="1" eaLnBrk="1" hangingPunct="1">
              <a:lnSpc>
                <a:spcPct val="80000"/>
              </a:lnSpc>
            </a:pPr>
            <a:r>
              <a:rPr lang="en-GB" sz="1400" smtClean="0">
                <a:latin typeface="Times New Roman" pitchFamily="18" charset="0"/>
              </a:rPr>
              <a:t>wushu (taolu)</a:t>
            </a:r>
            <a:endParaRPr lang="cs-CZ" sz="1400" smtClean="0">
              <a:latin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sk-SK" smtClean="0">
                <a:latin typeface="Times New Roman" pitchFamily="18" charset="0"/>
              </a:rPr>
              <a:t>Uznané IOC, ale nezařazené</a:t>
            </a:r>
            <a:endParaRPr lang="en-US" smtClean="0">
              <a:latin typeface="Times New Roman" pitchFamily="18" charset="0"/>
            </a:endParaRPr>
          </a:p>
        </p:txBody>
      </p:sp>
      <p:sp>
        <p:nvSpPr>
          <p:cNvPr id="95235" name="Rectangle 3"/>
          <p:cNvSpPr>
            <a:spLocks noGrp="1" noChangeArrowheads="1"/>
          </p:cNvSpPr>
          <p:nvPr>
            <p:ph type="body" idx="1"/>
          </p:nvPr>
        </p:nvSpPr>
        <p:spPr/>
        <p:txBody>
          <a:bodyPr/>
          <a:lstStyle/>
          <a:p>
            <a:pPr algn="just" eaLnBrk="1" hangingPunct="1">
              <a:buFontTx/>
              <a:buNone/>
            </a:pPr>
            <a:r>
              <a:rPr lang="sk-SK" sz="2800" b="1" smtClean="0">
                <a:latin typeface="Times New Roman" pitchFamily="18" charset="0"/>
                <a:cs typeface="Times New Roman" pitchFamily="18" charset="0"/>
              </a:rPr>
              <a:t>Karate</a:t>
            </a:r>
            <a:r>
              <a:rPr lang="sk-SK" sz="2800" smtClean="0">
                <a:latin typeface="Times New Roman" pitchFamily="18" charset="0"/>
                <a:cs typeface="Times New Roman" pitchFamily="18" charset="0"/>
              </a:rPr>
              <a:t> (World Karate Federation, WKF).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Přetahování lanem</a:t>
            </a:r>
            <a:r>
              <a:rPr lang="sk-SK" sz="2800" smtClean="0">
                <a:latin typeface="Times New Roman" pitchFamily="18" charset="0"/>
                <a:cs typeface="Times New Roman" pitchFamily="18" charset="0"/>
              </a:rPr>
              <a:t> (Tug of War International Federation, TWIF)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Sumó</a:t>
            </a:r>
            <a:r>
              <a:rPr lang="sk-SK" sz="2800" smtClean="0">
                <a:latin typeface="Times New Roman" pitchFamily="18" charset="0"/>
                <a:cs typeface="Times New Roman" pitchFamily="18" charset="0"/>
              </a:rPr>
              <a:t> (International Sumó Federation, ISF)</a:t>
            </a:r>
          </a:p>
          <a:p>
            <a:pPr algn="just" eaLnBrk="1" hangingPunct="1">
              <a:buFontTx/>
              <a:buNone/>
            </a:pPr>
            <a:r>
              <a:rPr lang="sk-SK" sz="2800" smtClean="0">
                <a:latin typeface="Times New Roman" pitchFamily="18" charset="0"/>
                <a:cs typeface="Times New Roman" pitchFamily="18" charset="0"/>
              </a:rPr>
              <a:t> </a:t>
            </a:r>
          </a:p>
          <a:p>
            <a:pPr eaLnBrk="1" hangingPunct="1">
              <a:buFontTx/>
              <a:buNone/>
            </a:pPr>
            <a:r>
              <a:rPr lang="sk-SK" sz="2800" b="1" smtClean="0">
                <a:latin typeface="Times New Roman" pitchFamily="18" charset="0"/>
                <a:cs typeface="Times New Roman" pitchFamily="18" charset="0"/>
              </a:rPr>
              <a:t>Wušu</a:t>
            </a:r>
            <a:r>
              <a:rPr lang="sk-SK" sz="2800" smtClean="0">
                <a:latin typeface="Times New Roman" pitchFamily="18" charset="0"/>
                <a:cs typeface="Times New Roman" pitchFamily="18" charset="0"/>
              </a:rPr>
              <a:t> (International Wushu Federation</a:t>
            </a:r>
            <a:r>
              <a:rPr lang="en-US" sz="2800" smtClean="0">
                <a:latin typeface="Times New Roman" pitchFamily="18" charset="0"/>
                <a:cs typeface="Times New Roman" pitchFamily="18" charset="0"/>
              </a:rPr>
              <a:t>, IWF</a:t>
            </a:r>
            <a:r>
              <a:rPr lang="sk-SK" sz="2800" smtClean="0">
                <a:latin typeface="Times New Roman" pitchFamily="18" charset="0"/>
                <a:cs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905000"/>
          </a:xfrm>
        </p:spPr>
        <p:txBody>
          <a:bodyPr/>
          <a:lstStyle/>
          <a:p>
            <a:pPr eaLnBrk="1" hangingPunct="1"/>
            <a:r>
              <a:rPr lang="cs-CZ" smtClean="0">
                <a:latin typeface="Times New Roman" pitchFamily="18" charset="0"/>
                <a:cs typeface="Times New Roman" pitchFamily="18" charset="0"/>
              </a:rPr>
              <a:t>Pr</a:t>
            </a:r>
            <a:r>
              <a:rPr lang="cs-CZ" smtClean="0">
                <a:latin typeface="Times New Roman" pitchFamily="18" charset="0"/>
              </a:rPr>
              <a:t>o</a:t>
            </a:r>
            <a:r>
              <a:rPr lang="cs-CZ" smtClean="0">
                <a:latin typeface="Times New Roman" pitchFamily="18" charset="0"/>
                <a:cs typeface="Times New Roman" pitchFamily="18" charset="0"/>
              </a:rPr>
              <a:t>centuální podíl úpolových sportů na olympijských a světových hrách</a:t>
            </a:r>
            <a:r>
              <a:rPr lang="en-US" smtClean="0">
                <a:latin typeface="Times New Roman" pitchFamily="18" charset="0"/>
              </a:rPr>
              <a:t> </a:t>
            </a:r>
          </a:p>
        </p:txBody>
      </p:sp>
      <p:graphicFrame>
        <p:nvGraphicFramePr>
          <p:cNvPr id="604163" name="Group 3"/>
          <p:cNvGraphicFramePr>
            <a:graphicFrameLocks noGrp="1"/>
          </p:cNvGraphicFramePr>
          <p:nvPr/>
        </p:nvGraphicFramePr>
        <p:xfrm>
          <a:off x="457200" y="2438400"/>
          <a:ext cx="8077200" cy="2971800"/>
        </p:xfrm>
        <a:graphic>
          <a:graphicData uri="http://schemas.openxmlformats.org/drawingml/2006/table">
            <a:tbl>
              <a:tblPr/>
              <a:tblGrid>
                <a:gridCol w="2667000"/>
                <a:gridCol w="1981200"/>
                <a:gridCol w="1981200"/>
                <a:gridCol w="1447800"/>
              </a:tblGrid>
              <a:tr h="10668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a:t>
                      </a:r>
                      <a:endParaRPr kumimoji="0" lang="en-US" sz="28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2"/>
                      </a:solidFill>
                      <a:prstDash val="solid"/>
                      <a:round/>
                      <a:headEnd type="none" w="sm" len="sm"/>
                      <a:tailEnd type="none" w="sm" len="sm"/>
                    </a:lnR>
                    <a:lnT cap="flat">
                      <a:noFill/>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Celkem</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sportů</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Z toho</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úpolových</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podíl</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(letní) Olympijské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28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17,8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4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Světové hry</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32</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15</a:t>
                      </a:r>
                      <a:r>
                        <a:rPr kumimoji="0" lang="cs-CZ" sz="2800" b="0" i="0" u="none" strike="noStrike" cap="none" normalizeH="0" baseline="0" smtClean="0">
                          <a:ln>
                            <a:noFill/>
                          </a:ln>
                          <a:solidFill>
                            <a:schemeClr val="tx1"/>
                          </a:solidFill>
                          <a:effectLst/>
                          <a:latin typeface="Tahoma" pitchFamily="34" charset="0"/>
                        </a:rPr>
                        <a:t>,</a:t>
                      </a:r>
                      <a:r>
                        <a:rPr kumimoji="0" lang="cs-CZ" sz="2800" b="0" i="0" u="none" strike="noStrike" cap="none" normalizeH="0" baseline="0" smtClean="0">
                          <a:ln>
                            <a:noFill/>
                          </a:ln>
                          <a:solidFill>
                            <a:schemeClr val="tx1"/>
                          </a:solidFill>
                          <a:effectLst/>
                          <a:latin typeface="Tahoma" pitchFamily="34" charset="0"/>
                          <a:cs typeface="Times New Roman" charset="0"/>
                        </a:rPr>
                        <a:t>6</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sk-SK" smtClean="0"/>
              <a:t>Světové hry – předsíň OH</a:t>
            </a:r>
            <a:endParaRPr lang="en-US" smtClean="0"/>
          </a:p>
        </p:txBody>
      </p:sp>
      <p:sp>
        <p:nvSpPr>
          <p:cNvPr id="97283" name="Rectangle 3"/>
          <p:cNvSpPr>
            <a:spLocks noGrp="1" noChangeArrowheads="1"/>
          </p:cNvSpPr>
          <p:nvPr>
            <p:ph type="body" idx="1"/>
          </p:nvPr>
        </p:nvSpPr>
        <p:spPr/>
        <p:txBody>
          <a:bodyPr/>
          <a:lstStyle/>
          <a:p>
            <a:r>
              <a:rPr lang="sk-SK" smtClean="0"/>
              <a:t>Každé 4 roky, rok po OH (2013, Cali, Kolumbia)</a:t>
            </a:r>
          </a:p>
          <a:p>
            <a:r>
              <a:rPr lang="sk-SK" smtClean="0">
                <a:cs typeface="Times New Roman" pitchFamily="18" charset="0"/>
              </a:rPr>
              <a:t>organizuje Mezinárodní sdružení světových her (International World Games Association, IWGA)</a:t>
            </a:r>
            <a:endParaRPr lang="sk-SK" smtClean="0"/>
          </a:p>
          <a:p>
            <a:r>
              <a:rPr lang="sk-SK" smtClean="0">
                <a:cs typeface="Times New Roman" pitchFamily="18" charset="0"/>
              </a:rPr>
              <a:t>pod patronátem Mezinárodního olympijského výboru (IOC)</a:t>
            </a:r>
            <a:endParaRPr lang="sk-SK" smtClean="0"/>
          </a:p>
          <a:p>
            <a:r>
              <a:rPr lang="sk-SK" smtClean="0"/>
              <a:t>V současnosti 32 sportů</a:t>
            </a:r>
            <a:endParaRPr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sk-SK" smtClean="0"/>
              <a:t>Úpolové sporty v programu WG</a:t>
            </a:r>
            <a:endParaRPr lang="en-US" smtClean="0"/>
          </a:p>
        </p:txBody>
      </p:sp>
      <p:sp>
        <p:nvSpPr>
          <p:cNvPr id="28675" name="Rectangle 1027"/>
          <p:cNvSpPr>
            <a:spLocks noGrp="1" noChangeArrowheads="1"/>
          </p:cNvSpPr>
          <p:nvPr>
            <p:ph type="body" idx="1"/>
          </p:nvPr>
        </p:nvSpPr>
        <p:spPr/>
        <p:txBody>
          <a:bodyPr/>
          <a:lstStyle/>
          <a:p>
            <a:pPr algn="just">
              <a:lnSpc>
                <a:spcPct val="90000"/>
              </a:lnSpc>
              <a:buFontTx/>
              <a:buNone/>
              <a:defRPr/>
            </a:pPr>
            <a:r>
              <a:rPr lang="sk-SK" dirty="0" err="1">
                <a:latin typeface="+mj-lt"/>
                <a:cs typeface="Times New Roman" pitchFamily="18" charset="0"/>
              </a:rPr>
              <a:t>Aikidó</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Džúdžucu</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Karate</a:t>
            </a:r>
            <a:endParaRPr lang="sk-SK" dirty="0">
              <a:latin typeface="+mj-lt"/>
              <a:cs typeface="Times New Roman" pitchFamily="18" charset="0"/>
            </a:endParaRPr>
          </a:p>
          <a:p>
            <a:pPr algn="just">
              <a:lnSpc>
                <a:spcPct val="90000"/>
              </a:lnSpc>
              <a:buFontTx/>
              <a:buNone/>
              <a:defRPr/>
            </a:pPr>
            <a:r>
              <a:rPr lang="sk-SK" dirty="0" err="1" smtClean="0">
                <a:latin typeface="+mj-lt"/>
                <a:cs typeface="Times New Roman" pitchFamily="18" charset="0"/>
              </a:rPr>
              <a:t>Přetahování</a:t>
            </a:r>
            <a:r>
              <a:rPr lang="sk-SK" dirty="0" smtClean="0">
                <a:latin typeface="+mj-lt"/>
                <a:cs typeface="Times New Roman" pitchFamily="18" charset="0"/>
              </a:rPr>
              <a:t> </a:t>
            </a:r>
            <a:r>
              <a:rPr lang="sk-SK" smtClean="0">
                <a:latin typeface="+mj-lt"/>
                <a:cs typeface="Times New Roman" pitchFamily="18" charset="0"/>
              </a:rPr>
              <a:t>lanem</a:t>
            </a:r>
          </a:p>
          <a:p>
            <a:pPr algn="just">
              <a:lnSpc>
                <a:spcPct val="90000"/>
              </a:lnSpc>
              <a:buFontTx/>
              <a:buNone/>
              <a:defRPr/>
            </a:pPr>
            <a:r>
              <a:rPr lang="sk-SK" dirty="0" err="1" smtClean="0">
                <a:latin typeface="+mj-lt"/>
                <a:cs typeface="Times New Roman" pitchFamily="18" charset="0"/>
              </a:rPr>
              <a:t>Sumó</a:t>
            </a:r>
            <a:endParaRPr lang="sk-SK" dirty="0" smtClean="0">
              <a:latin typeface="+mj-lt"/>
              <a:cs typeface="Times New Roman" pitchFamily="18" charset="0"/>
            </a:endParaRPr>
          </a:p>
          <a:p>
            <a:pPr algn="just">
              <a:lnSpc>
                <a:spcPct val="90000"/>
              </a:lnSpc>
              <a:buFontTx/>
              <a:buNone/>
              <a:defRPr/>
            </a:pPr>
            <a:r>
              <a:rPr lang="sk-SK" dirty="0" smtClean="0">
                <a:latin typeface="+mj-lt"/>
                <a:cs typeface="Times New Roman" pitchFamily="18" charset="0"/>
              </a:rPr>
              <a:t>Wušu</a:t>
            </a:r>
            <a:endParaRPr lang="sk-SK" dirty="0">
              <a:latin typeface="+mj-lt"/>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pPr eaLnBrk="1" hangingPunct="1"/>
            <a:r>
              <a:rPr lang="sk-SK" smtClean="0">
                <a:latin typeface="Times New Roman" pitchFamily="18" charset="0"/>
              </a:rPr>
              <a:t>Formy úpolových sportů</a:t>
            </a:r>
            <a:endParaRPr lang="en-US" smtClean="0">
              <a:latin typeface="Times New Roman" pitchFamily="18" charset="0"/>
            </a:endParaRPr>
          </a:p>
        </p:txBody>
      </p:sp>
      <p:sp>
        <p:nvSpPr>
          <p:cNvPr id="99331" name="Rectangle 3"/>
          <p:cNvSpPr>
            <a:spLocks noGrp="1" noChangeArrowheads="1"/>
          </p:cNvSpPr>
          <p:nvPr>
            <p:ph type="body" idx="1"/>
          </p:nvPr>
        </p:nvSpPr>
        <p:spPr>
          <a:xfrm>
            <a:off x="381000" y="1641475"/>
            <a:ext cx="8382000" cy="4454525"/>
          </a:xfrm>
        </p:spPr>
        <p:txBody>
          <a:bodyPr/>
          <a:lstStyle/>
          <a:p>
            <a:pPr algn="just" eaLnBrk="1" hangingPunct="1">
              <a:lnSpc>
                <a:spcPct val="90000"/>
              </a:lnSpc>
              <a:buFontTx/>
              <a:buNone/>
            </a:pPr>
            <a:r>
              <a:rPr lang="cs-CZ" sz="2800" smtClean="0">
                <a:latin typeface="Times New Roman" pitchFamily="18" charset="0"/>
                <a:cs typeface="Times New Roman" pitchFamily="18" charset="0"/>
              </a:rPr>
              <a:t>individuální souboj dvou soupeřů s využitím: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hodů, držení apod. v boji v postoji i na zemi (džůdó, zápas, sumó)</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(box, karate (kumite), taekwondo)</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a hodů, držení atd. (wušu (sanšou))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se zbraněmi (šerm)</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skupinový souboj dvou družstev (přetahování lanem)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ukázky technik úpolového sportu se zbraněmi nebo beze zbraní:</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individuální (karate (kata), wušu (taolu))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skupinové (karate, wušu)</a:t>
            </a:r>
            <a:endParaRPr lang="cs-CZ" sz="2400" i="1" smtClean="0">
              <a:solidFill>
                <a:schemeClr val="tx2"/>
              </a:solidFill>
              <a:latin typeface="Times New Roman" pitchFamily="18" charset="0"/>
              <a:cs typeface="Times New Roman" pitchFamily="18" charset="0"/>
            </a:endParaRPr>
          </a:p>
          <a:p>
            <a:pPr eaLnBrk="1" hangingPunct="1">
              <a:lnSpc>
                <a:spcPct val="90000"/>
              </a:lnSpc>
              <a:buFontTx/>
              <a:buNone/>
            </a:pPr>
            <a:endParaRPr lang="en-US" sz="280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Novověk / moderní dějiny</a:t>
            </a:r>
          </a:p>
        </p:txBody>
      </p:sp>
      <p:sp>
        <p:nvSpPr>
          <p:cNvPr id="12291" name="Zástupný symbol pro obsah 2"/>
          <p:cNvSpPr>
            <a:spLocks noGrp="1"/>
          </p:cNvSpPr>
          <p:nvPr>
            <p:ph idx="1"/>
          </p:nvPr>
        </p:nvSpPr>
        <p:spPr/>
        <p:txBody>
          <a:bodyPr/>
          <a:lstStyle/>
          <a:p>
            <a:r>
              <a:rPr lang="cs-CZ" dirty="0" smtClean="0"/>
              <a:t>1492, objevení Ameriky.</a:t>
            </a:r>
          </a:p>
          <a:p>
            <a:r>
              <a:rPr lang="cs-CZ" dirty="0" smtClean="0"/>
              <a:t>1485, konec války Růží (Anglie)</a:t>
            </a:r>
          </a:p>
          <a:p>
            <a:r>
              <a:rPr lang="cs-CZ" dirty="0" smtClean="0"/>
              <a:t>1453, dobytí Konstantinopole Turky</a:t>
            </a:r>
          </a:p>
          <a:p>
            <a:r>
              <a:rPr lang="cs-CZ" dirty="0" smtClean="0"/>
              <a:t>1517, veřejné vystoupení M. </a:t>
            </a:r>
            <a:r>
              <a:rPr lang="cs-CZ" dirty="0" err="1" smtClean="0"/>
              <a:t>Luthera</a:t>
            </a:r>
            <a:endParaRPr lang="cs-CZ" dirty="0" smtClean="0"/>
          </a:p>
          <a:p>
            <a:r>
              <a:rPr lang="cs-CZ" dirty="0" smtClean="0"/>
              <a:t>atd.</a:t>
            </a:r>
          </a:p>
          <a:p>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81000"/>
            <a:ext cx="7772400" cy="1143000"/>
          </a:xfrm>
        </p:spPr>
        <p:txBody>
          <a:bodyPr/>
          <a:lstStyle/>
          <a:p>
            <a:pPr eaLnBrk="1" hangingPunct="1"/>
            <a:r>
              <a:rPr lang="cs-CZ" smtClean="0">
                <a:latin typeface="Times New Roman" pitchFamily="18" charset="0"/>
              </a:rPr>
              <a:t>Původ úpolových sportů</a:t>
            </a:r>
          </a:p>
        </p:txBody>
      </p:sp>
      <p:sp>
        <p:nvSpPr>
          <p:cNvPr id="100355" name="Rectangle 3"/>
          <p:cNvSpPr>
            <a:spLocks noGrp="1" noChangeArrowheads="1"/>
          </p:cNvSpPr>
          <p:nvPr>
            <p:ph type="body" idx="1"/>
          </p:nvPr>
        </p:nvSpPr>
        <p:spPr>
          <a:xfrm>
            <a:off x="685800" y="1641475"/>
            <a:ext cx="7989888" cy="4454525"/>
          </a:xfrm>
        </p:spPr>
        <p:txBody>
          <a:bodyPr/>
          <a:lstStyle/>
          <a:p>
            <a:pPr eaLnBrk="1" hangingPunct="1"/>
            <a:r>
              <a:rPr lang="cs-CZ" smtClean="0">
                <a:latin typeface="Times New Roman" pitchFamily="18" charset="0"/>
              </a:rPr>
              <a:t>evropské (přetahování lanem, šerm)</a:t>
            </a:r>
          </a:p>
          <a:p>
            <a:pPr eaLnBrk="1" hangingPunct="1"/>
            <a:r>
              <a:rPr lang="cs-CZ" smtClean="0">
                <a:latin typeface="Times New Roman" pitchFamily="18" charset="0"/>
              </a:rPr>
              <a:t>evroamerické (box, zápas)</a:t>
            </a:r>
          </a:p>
          <a:p>
            <a:pPr eaLnBrk="1" hangingPunct="1"/>
            <a:r>
              <a:rPr lang="cs-CZ" smtClean="0">
                <a:latin typeface="Times New Roman" pitchFamily="18" charset="0"/>
              </a:rPr>
              <a:t>asijské:</a:t>
            </a:r>
          </a:p>
          <a:p>
            <a:pPr lvl="1" eaLnBrk="1" hangingPunct="1"/>
            <a:r>
              <a:rPr lang="cs-CZ" smtClean="0">
                <a:latin typeface="Times New Roman" pitchFamily="18" charset="0"/>
              </a:rPr>
              <a:t>japonské (džúdó, karate, sumó)</a:t>
            </a:r>
          </a:p>
          <a:p>
            <a:pPr lvl="1" eaLnBrk="1" hangingPunct="1"/>
            <a:r>
              <a:rPr lang="cs-CZ" smtClean="0">
                <a:latin typeface="Times New Roman" pitchFamily="18" charset="0"/>
              </a:rPr>
              <a:t>korejské (taekwondo)</a:t>
            </a:r>
          </a:p>
          <a:p>
            <a:pPr lvl="1" eaLnBrk="1" hangingPunct="1"/>
            <a:r>
              <a:rPr lang="cs-CZ" smtClean="0">
                <a:latin typeface="Times New Roman" pitchFamily="18" charset="0"/>
              </a:rPr>
              <a:t>čínske (wušu)</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sk-SK" smtClean="0">
                <a:latin typeface="Times New Roman" pitchFamily="18" charset="0"/>
              </a:rPr>
              <a:t>Paralympijské úpolové sporty</a:t>
            </a:r>
            <a:endParaRPr lang="en-US" smtClean="0">
              <a:latin typeface="Times New Roman" pitchFamily="18" charset="0"/>
            </a:endParaRPr>
          </a:p>
        </p:txBody>
      </p:sp>
      <p:sp>
        <p:nvSpPr>
          <p:cNvPr id="101379" name="Rectangle 3"/>
          <p:cNvSpPr>
            <a:spLocks noGrp="1" noChangeArrowheads="1"/>
          </p:cNvSpPr>
          <p:nvPr>
            <p:ph type="body" idx="1"/>
          </p:nvPr>
        </p:nvSpPr>
        <p:spPr/>
        <p:txBody>
          <a:bodyPr/>
          <a:lstStyle/>
          <a:p>
            <a:pPr algn="just" eaLnBrk="1" hangingPunct="1">
              <a:buFontTx/>
              <a:buNone/>
            </a:pPr>
            <a:r>
              <a:rPr lang="sk-SK" b="1" smtClean="0">
                <a:latin typeface="Times New Roman" pitchFamily="18" charset="0"/>
                <a:cs typeface="Times New Roman" pitchFamily="18" charset="0"/>
              </a:rPr>
              <a:t>Šerm</a:t>
            </a:r>
            <a:r>
              <a:rPr lang="sk-SK" smtClean="0">
                <a:latin typeface="Times New Roman" pitchFamily="18" charset="0"/>
                <a:cs typeface="Times New Roman" pitchFamily="18" charset="0"/>
              </a:rPr>
              <a:t> vozíčkářů </a:t>
            </a:r>
            <a:r>
              <a:rPr lang="sk-SK" smtClean="0">
                <a:latin typeface="Times New Roman" pitchFamily="18" charset="0"/>
              </a:rPr>
              <a:t>(</a:t>
            </a:r>
            <a:r>
              <a:rPr lang="sk-SK" smtClean="0">
                <a:latin typeface="Times New Roman" pitchFamily="18" charset="0"/>
                <a:cs typeface="Times New Roman" pitchFamily="18" charset="0"/>
              </a:rPr>
              <a:t>1960</a:t>
            </a:r>
            <a:r>
              <a:rPr lang="sk-SK" smtClean="0">
                <a:latin typeface="Times New Roman" pitchFamily="18" charset="0"/>
              </a:rPr>
              <a:t>)</a:t>
            </a:r>
            <a:endParaRPr lang="sk-SK" smtClean="0">
              <a:latin typeface="Times New Roman" pitchFamily="18" charset="0"/>
              <a:cs typeface="Times New Roman" pitchFamily="18" charset="0"/>
            </a:endParaRPr>
          </a:p>
          <a:p>
            <a:pPr algn="just" eaLnBrk="1" hangingPunct="1">
              <a:buFontTx/>
              <a:buNone/>
            </a:pPr>
            <a:r>
              <a:rPr lang="sk-SK" smtClean="0">
                <a:latin typeface="Times New Roman" pitchFamily="18" charset="0"/>
                <a:cs typeface="Times New Roman" pitchFamily="18" charset="0"/>
              </a:rPr>
              <a:t> </a:t>
            </a:r>
          </a:p>
          <a:p>
            <a:pPr eaLnBrk="1" hangingPunct="1">
              <a:buFontTx/>
              <a:buNone/>
            </a:pPr>
            <a:r>
              <a:rPr lang="sk-SK" b="1" smtClean="0">
                <a:latin typeface="Times New Roman" pitchFamily="18" charset="0"/>
                <a:cs typeface="Times New Roman" pitchFamily="18" charset="0"/>
              </a:rPr>
              <a:t>Džúdó</a:t>
            </a:r>
            <a:r>
              <a:rPr lang="sk-SK" smtClean="0">
                <a:latin typeface="Times New Roman" pitchFamily="18" charset="0"/>
                <a:cs typeface="Times New Roman" pitchFamily="18" charset="0"/>
              </a:rPr>
              <a:t> pro zrakově postižené </a:t>
            </a:r>
            <a:r>
              <a:rPr lang="sk-SK" smtClean="0">
                <a:latin typeface="Times New Roman" pitchFamily="18" charset="0"/>
              </a:rPr>
              <a:t>(</a:t>
            </a:r>
            <a:r>
              <a:rPr lang="sk-SK" smtClean="0">
                <a:latin typeface="Times New Roman" pitchFamily="18" charset="0"/>
                <a:cs typeface="Times New Roman" pitchFamily="18" charset="0"/>
              </a:rPr>
              <a:t>1988</a:t>
            </a:r>
            <a:r>
              <a:rPr lang="sk-SK" smtClean="0">
                <a:latin typeface="Times New Roman" pitchFamily="18" charset="0"/>
              </a:rPr>
              <a:t>)</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smtClean="0"/>
              <a:t>Světové úpolové hry SportAccord</a:t>
            </a:r>
          </a:p>
        </p:txBody>
      </p:sp>
      <p:sp>
        <p:nvSpPr>
          <p:cNvPr id="3" name="Zástupný symbol pro obsah 2"/>
          <p:cNvSpPr>
            <a:spLocks noGrp="1"/>
          </p:cNvSpPr>
          <p:nvPr>
            <p:ph idx="1"/>
          </p:nvPr>
        </p:nvSpPr>
        <p:spPr/>
        <p:txBody>
          <a:bodyPr/>
          <a:lstStyle/>
          <a:p>
            <a:pPr>
              <a:defRPr/>
            </a:pPr>
            <a:r>
              <a:rPr lang="cs-CZ" dirty="0" smtClean="0">
                <a:hlinkClick r:id="rId2"/>
              </a:rPr>
              <a:t>SportAccord </a:t>
            </a:r>
            <a:r>
              <a:rPr lang="cs-CZ" dirty="0" err="1" smtClean="0">
                <a:hlinkClick r:id="rId2"/>
              </a:rPr>
              <a:t>World</a:t>
            </a:r>
            <a:r>
              <a:rPr lang="cs-CZ" dirty="0" smtClean="0">
                <a:hlinkClick r:id="rId2"/>
              </a:rPr>
              <a:t> </a:t>
            </a:r>
            <a:r>
              <a:rPr lang="cs-CZ" dirty="0" err="1" smtClean="0">
                <a:hlinkClick r:id="rId2"/>
              </a:rPr>
              <a:t>Combat</a:t>
            </a:r>
            <a:r>
              <a:rPr lang="cs-CZ" dirty="0" smtClean="0">
                <a:hlinkClick r:id="rId2"/>
              </a:rPr>
              <a:t> </a:t>
            </a:r>
            <a:r>
              <a:rPr lang="cs-CZ" dirty="0" err="1" smtClean="0">
                <a:hlinkClick r:id="rId2"/>
              </a:rPr>
              <a:t>Games</a:t>
            </a:r>
            <a:r>
              <a:rPr lang="cs-CZ" dirty="0" smtClean="0"/>
              <a:t> </a:t>
            </a:r>
          </a:p>
          <a:p>
            <a:pPr>
              <a:defRPr/>
            </a:pPr>
            <a:endParaRPr lang="cs-CZ" dirty="0" smtClean="0"/>
          </a:p>
          <a:p>
            <a:pPr>
              <a:defRPr/>
            </a:pPr>
            <a:r>
              <a:rPr lang="cs-CZ" dirty="0" smtClean="0"/>
              <a:t>SportAccord</a:t>
            </a:r>
          </a:p>
          <a:p>
            <a:pPr lvl="1">
              <a:defRPr/>
            </a:pPr>
            <a:r>
              <a:rPr lang="cs-CZ" dirty="0" smtClean="0"/>
              <a:t>nástupnická organizace </a:t>
            </a:r>
            <a:r>
              <a:rPr lang="cs-CZ" dirty="0" err="1" smtClean="0">
                <a:ea typeface="+mn-ea"/>
                <a:cs typeface="+mn-cs"/>
              </a:rPr>
              <a:t>General</a:t>
            </a:r>
            <a:r>
              <a:rPr lang="cs-CZ" dirty="0" smtClean="0">
                <a:ea typeface="+mn-ea"/>
                <a:cs typeface="+mn-cs"/>
              </a:rPr>
              <a:t> </a:t>
            </a:r>
            <a:r>
              <a:rPr lang="cs-CZ" dirty="0" err="1" smtClean="0">
                <a:ea typeface="+mn-ea"/>
                <a:cs typeface="+mn-cs"/>
              </a:rPr>
              <a:t>Association</a:t>
            </a:r>
            <a:r>
              <a:rPr lang="cs-CZ" dirty="0" smtClean="0">
                <a:ea typeface="+mn-ea"/>
                <a:cs typeface="+mn-cs"/>
              </a:rPr>
              <a:t> </a:t>
            </a:r>
            <a:r>
              <a:rPr lang="cs-CZ" dirty="0" err="1" smtClean="0">
                <a:ea typeface="+mn-ea"/>
                <a:cs typeface="+mn-cs"/>
              </a:rPr>
              <a:t>of</a:t>
            </a:r>
            <a:r>
              <a:rPr lang="cs-CZ" dirty="0" smtClean="0">
                <a:ea typeface="+mn-ea"/>
                <a:cs typeface="+mn-cs"/>
              </a:rPr>
              <a:t> </a:t>
            </a:r>
            <a:r>
              <a:rPr lang="cs-CZ" dirty="0" err="1" smtClean="0">
                <a:ea typeface="+mn-ea"/>
                <a:cs typeface="+mn-cs"/>
              </a:rPr>
              <a:t>International</a:t>
            </a:r>
            <a:r>
              <a:rPr lang="cs-CZ" dirty="0" smtClean="0">
                <a:ea typeface="+mn-ea"/>
                <a:cs typeface="+mn-cs"/>
              </a:rPr>
              <a:t> </a:t>
            </a:r>
            <a:r>
              <a:rPr lang="cs-CZ" dirty="0" err="1" smtClean="0">
                <a:ea typeface="+mn-ea"/>
                <a:cs typeface="+mn-cs"/>
              </a:rPr>
              <a:t>Sports</a:t>
            </a:r>
            <a:r>
              <a:rPr lang="cs-CZ" dirty="0" smtClean="0">
                <a:ea typeface="+mn-ea"/>
                <a:cs typeface="+mn-cs"/>
              </a:rPr>
              <a:t> </a:t>
            </a:r>
            <a:r>
              <a:rPr lang="cs-CZ" dirty="0" err="1" smtClean="0">
                <a:ea typeface="+mn-ea"/>
                <a:cs typeface="+mn-cs"/>
              </a:rPr>
              <a:t>Federations</a:t>
            </a:r>
            <a:r>
              <a:rPr lang="cs-CZ" dirty="0" smtClean="0">
                <a:ea typeface="+mn-ea"/>
                <a:cs typeface="+mn-cs"/>
              </a:rPr>
              <a:t> (GAISF)</a:t>
            </a:r>
          </a:p>
          <a:p>
            <a:pPr lvl="1">
              <a:defRPr/>
            </a:pPr>
            <a:r>
              <a:rPr lang="cs-CZ" dirty="0" smtClean="0"/>
              <a:t>Sdružuje různé olympijské i neolympijské sporty </a:t>
            </a:r>
            <a:endParaRPr lang="cs-CZ"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685800" y="260350"/>
            <a:ext cx="7772400" cy="1143000"/>
          </a:xfrm>
        </p:spPr>
        <p:txBody>
          <a:bodyPr/>
          <a:lstStyle/>
          <a:p>
            <a:r>
              <a:rPr lang="cs-CZ" smtClean="0">
                <a:hlinkClick r:id="rId2"/>
              </a:rPr>
              <a:t>Světové úpolové hry</a:t>
            </a:r>
            <a:endParaRPr lang="cs-CZ" smtClean="0"/>
          </a:p>
        </p:txBody>
      </p:sp>
      <p:sp>
        <p:nvSpPr>
          <p:cNvPr id="103427" name="Zástupný symbol pro obsah 2"/>
          <p:cNvSpPr>
            <a:spLocks noGrp="1"/>
          </p:cNvSpPr>
          <p:nvPr>
            <p:ph idx="1"/>
          </p:nvPr>
        </p:nvSpPr>
        <p:spPr>
          <a:xfrm>
            <a:off x="685800" y="1330325"/>
            <a:ext cx="7772400" cy="4114800"/>
          </a:xfrm>
        </p:spPr>
        <p:txBody>
          <a:bodyPr/>
          <a:lstStyle/>
          <a:p>
            <a:r>
              <a:rPr lang="cs-CZ" sz="1400" b="1" smtClean="0"/>
              <a:t>Aikidó</a:t>
            </a:r>
            <a:r>
              <a:rPr lang="cs-CZ" sz="1400" smtClean="0"/>
              <a:t>, reprezentováno Mezinárodní federací aikidó (International aikido federation, IAF)</a:t>
            </a:r>
          </a:p>
          <a:p>
            <a:r>
              <a:rPr lang="cs-CZ" sz="1400" b="1" smtClean="0"/>
              <a:t>Box, </a:t>
            </a:r>
            <a:r>
              <a:rPr lang="cs-CZ" sz="1400" smtClean="0"/>
              <a:t>reprezentován Mezinárodní asociací boxu (International Boxing Association, AIBA)</a:t>
            </a:r>
          </a:p>
          <a:p>
            <a:r>
              <a:rPr lang="cs-CZ" sz="1400" b="1" smtClean="0"/>
              <a:t>Džúdó</a:t>
            </a:r>
            <a:r>
              <a:rPr lang="cs-CZ" sz="1400" smtClean="0"/>
              <a:t>, reprezentováno Mezinárodní federací džúdó (International judo federation, IJF)</a:t>
            </a:r>
          </a:p>
          <a:p>
            <a:r>
              <a:rPr lang="cs-CZ" sz="1400" b="1" smtClean="0"/>
              <a:t>Džúdžucu</a:t>
            </a:r>
            <a:r>
              <a:rPr lang="cs-CZ" sz="1400" smtClean="0"/>
              <a:t>, reprezentováno mezinárodní federací džúdžucu (</a:t>
            </a:r>
            <a:r>
              <a:rPr lang="cs-CZ" sz="1400" b="1" smtClean="0"/>
              <a:t>Ju-Jitsu International Federation, JJIF)</a:t>
            </a:r>
            <a:endParaRPr lang="cs-CZ" sz="1400" smtClean="0"/>
          </a:p>
          <a:p>
            <a:r>
              <a:rPr lang="cs-CZ" sz="1400" b="1" smtClean="0"/>
              <a:t>Karate</a:t>
            </a:r>
            <a:r>
              <a:rPr lang="cs-CZ" sz="1400" smtClean="0"/>
              <a:t>, reprezentováno Světovou federací karate (World karate federation, WKF)</a:t>
            </a:r>
          </a:p>
          <a:p>
            <a:r>
              <a:rPr lang="cs-CZ" sz="1400" b="1" smtClean="0"/>
              <a:t>Kendó, </a:t>
            </a:r>
            <a:r>
              <a:rPr lang="cs-CZ" sz="1400" smtClean="0"/>
              <a:t>reprezentováno Mezinárodní federací kendó (International Kendo Federation, FIK)</a:t>
            </a:r>
          </a:p>
          <a:p>
            <a:r>
              <a:rPr lang="cs-CZ" sz="1400" b="1" smtClean="0"/>
              <a:t>Kickbox</a:t>
            </a:r>
            <a:r>
              <a:rPr lang="cs-CZ" sz="1400" smtClean="0"/>
              <a:t>, reprezentován Světovou asociací kickboxerských organizací (World Association of Kickboxing Organizations, WAKO)</a:t>
            </a:r>
          </a:p>
          <a:p>
            <a:r>
              <a:rPr lang="cs-CZ" sz="1400" b="1" smtClean="0"/>
              <a:t>Muaythai</a:t>
            </a:r>
            <a:r>
              <a:rPr lang="cs-CZ" sz="1400" smtClean="0"/>
              <a:t>, reprezentován Mezinárodní federací amatérského muaythai (International Federation of Muaythai Amateur IFMA)</a:t>
            </a:r>
          </a:p>
          <a:p>
            <a:r>
              <a:rPr lang="cs-CZ" sz="1400" b="1" smtClean="0"/>
              <a:t>Sambo</a:t>
            </a:r>
            <a:r>
              <a:rPr lang="cs-CZ" sz="1400" smtClean="0"/>
              <a:t>, reprezentováno Mezinárodní federací amatérského sambo (International Federation of Amateur Sambo, FIAS)</a:t>
            </a:r>
            <a:endParaRPr lang="en-US" sz="1400" smtClean="0"/>
          </a:p>
          <a:p>
            <a:r>
              <a:rPr lang="en-US" sz="1400" b="1" smtClean="0"/>
              <a:t>Savate</a:t>
            </a:r>
            <a:r>
              <a:rPr lang="en-US" sz="1400" smtClean="0"/>
              <a:t>, repre</a:t>
            </a:r>
            <a:r>
              <a:rPr lang="sk-SK" sz="1400" smtClean="0"/>
              <a:t>zentováno </a:t>
            </a:r>
            <a:r>
              <a:rPr lang="cs-CZ" sz="1400" smtClean="0"/>
              <a:t>Mezinárodní federací savate (Fédération internationale de savate, F.I.Sav.) </a:t>
            </a:r>
          </a:p>
          <a:p>
            <a:r>
              <a:rPr lang="cs-CZ" sz="1400" b="1" smtClean="0"/>
              <a:t>Sumó</a:t>
            </a:r>
            <a:r>
              <a:rPr lang="cs-CZ" sz="1400" smtClean="0"/>
              <a:t>, reprezentováno Mezinárodní federací sumó (International Sumó Federation, ISF)</a:t>
            </a:r>
          </a:p>
          <a:p>
            <a:r>
              <a:rPr lang="cs-CZ" sz="1400" b="1" smtClean="0"/>
              <a:t>Šerm, </a:t>
            </a:r>
            <a:r>
              <a:rPr lang="cs-CZ" sz="1400" smtClean="0"/>
              <a:t>reprezentován Mezinárodní šermířskou federací (Fédération internationale d</a:t>
            </a:r>
            <a:r>
              <a:rPr lang="en-US" sz="1400" smtClean="0"/>
              <a:t>’escrime, FIE]</a:t>
            </a:r>
            <a:endParaRPr lang="cs-CZ" sz="1400" b="1" smtClean="0"/>
          </a:p>
          <a:p>
            <a:r>
              <a:rPr lang="cs-CZ" sz="1400" b="1" smtClean="0"/>
              <a:t>Taekwondo</a:t>
            </a:r>
            <a:r>
              <a:rPr lang="cs-CZ" sz="1400" smtClean="0"/>
              <a:t>, reprezentováno Mezinárodní federací taekwondo (World Taekwondo Federation, WTF)</a:t>
            </a:r>
          </a:p>
          <a:p>
            <a:r>
              <a:rPr lang="cs-CZ" sz="1400" b="1" smtClean="0"/>
              <a:t>Wušu</a:t>
            </a:r>
            <a:r>
              <a:rPr lang="cs-CZ" sz="1400" smtClean="0"/>
              <a:t>, reprezentováno Mezinárodní federací wušu (International Wushu Federation)</a:t>
            </a:r>
          </a:p>
          <a:p>
            <a:r>
              <a:rPr lang="cs-CZ" sz="1400" b="1" smtClean="0"/>
              <a:t>Zápas</a:t>
            </a:r>
            <a:r>
              <a:rPr lang="cs-CZ" sz="1400" smtClean="0"/>
              <a:t>, reprezentován Mezinárodní federací přidružených stylů zápasu (International Federation of Associated Wrestling Styles, FILA)</a:t>
            </a:r>
          </a:p>
          <a:p>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adpis 1"/>
          <p:cNvSpPr>
            <a:spLocks noGrp="1"/>
          </p:cNvSpPr>
          <p:nvPr>
            <p:ph type="title"/>
          </p:nvPr>
        </p:nvSpPr>
        <p:spPr/>
        <p:txBody>
          <a:bodyPr/>
          <a:lstStyle/>
          <a:p>
            <a:r>
              <a:rPr lang="cs-CZ" smtClean="0"/>
              <a:t>International Martial Arts Games</a:t>
            </a:r>
          </a:p>
        </p:txBody>
      </p:sp>
      <p:sp>
        <p:nvSpPr>
          <p:cNvPr id="176131" name="Zástupný symbol pro obsah 2"/>
          <p:cNvSpPr>
            <a:spLocks noGrp="1"/>
          </p:cNvSpPr>
          <p:nvPr>
            <p:ph idx="1"/>
          </p:nvPr>
        </p:nvSpPr>
        <p:spPr/>
        <p:txBody>
          <a:bodyPr/>
          <a:lstStyle/>
          <a:p>
            <a:r>
              <a:rPr lang="cs-CZ" smtClean="0">
                <a:hlinkClick r:id="rId2"/>
              </a:rPr>
              <a:t>http://www.games2011.org/#/main</a:t>
            </a:r>
            <a:endParaRPr lang="cs-CZ"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Starov</a:t>
            </a:r>
            <a:r>
              <a:rPr lang="cs-CZ" smtClean="0"/>
              <a:t>ěké olympijské hry</a:t>
            </a:r>
            <a:endParaRPr lang="sk-SK" smtClean="0"/>
          </a:p>
        </p:txBody>
      </p:sp>
      <p:sp>
        <p:nvSpPr>
          <p:cNvPr id="104451" name="Rectangle 3"/>
          <p:cNvSpPr>
            <a:spLocks noGrp="1" noChangeArrowheads="1"/>
          </p:cNvSpPr>
          <p:nvPr>
            <p:ph type="body" idx="1"/>
          </p:nvPr>
        </p:nvSpPr>
        <p:spPr/>
        <p:txBody>
          <a:bodyPr/>
          <a:lstStyle/>
          <a:p>
            <a:pPr eaLnBrk="1" hangingPunct="1">
              <a:lnSpc>
                <a:spcPct val="90000"/>
              </a:lnSpc>
            </a:pPr>
            <a:r>
              <a:rPr lang="cs-CZ" sz="2800" smtClean="0"/>
              <a:t>Individuální soutěže hráli významnou roli ve starověkém Řecku</a:t>
            </a:r>
          </a:p>
          <a:p>
            <a:pPr eaLnBrk="1" hangingPunct="1">
              <a:lnSpc>
                <a:spcPct val="90000"/>
              </a:lnSpc>
            </a:pPr>
            <a:r>
              <a:rPr lang="cs-CZ" sz="2800" smtClean="0"/>
              <a:t>Mluvíme o období několika staletí</a:t>
            </a:r>
          </a:p>
          <a:p>
            <a:pPr eaLnBrk="1" hangingPunct="1">
              <a:lnSpc>
                <a:spcPct val="90000"/>
              </a:lnSpc>
            </a:pPr>
            <a:r>
              <a:rPr lang="cs-CZ" sz="2800" smtClean="0"/>
              <a:t>Mluvíme o území daleko přesahujícím dnešní Řecko</a:t>
            </a:r>
          </a:p>
          <a:p>
            <a:pPr eaLnBrk="1" hangingPunct="1">
              <a:lnSpc>
                <a:spcPct val="90000"/>
              </a:lnSpc>
            </a:pPr>
            <a:r>
              <a:rPr lang="cs-CZ" sz="2800" smtClean="0"/>
              <a:t>Mluvíme o městských státech s různou politikou</a:t>
            </a:r>
          </a:p>
          <a:p>
            <a:pPr eaLnBrk="1" hangingPunct="1">
              <a:lnSpc>
                <a:spcPct val="90000"/>
              </a:lnSpc>
            </a:pPr>
            <a:r>
              <a:rPr lang="cs-CZ" sz="2800" smtClean="0"/>
              <a:t>Mluvíme našim jazykem o starořeckých pojmech</a:t>
            </a:r>
          </a:p>
          <a:p>
            <a:pPr eaLnBrk="1" hangingPunct="1">
              <a:lnSpc>
                <a:spcPct val="90000"/>
              </a:lnSpc>
            </a:pPr>
            <a:r>
              <a:rPr lang="cs-CZ" sz="2800" smtClean="0"/>
              <a:t>Některá data jsou pouhé domněnky</a:t>
            </a:r>
          </a:p>
          <a:p>
            <a:pPr eaLnBrk="1" hangingPunct="1">
              <a:lnSpc>
                <a:spcPct val="90000"/>
              </a:lnSpc>
            </a:pPr>
            <a:endParaRPr lang="sk-SK" sz="28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smtClean="0"/>
              <a:t>Důležitá data</a:t>
            </a:r>
            <a:endParaRPr lang="sk-SK" smtClean="0"/>
          </a:p>
        </p:txBody>
      </p:sp>
      <p:sp>
        <p:nvSpPr>
          <p:cNvPr id="105475" name="Rectangle 3"/>
          <p:cNvSpPr>
            <a:spLocks noGrp="1" noChangeArrowheads="1"/>
          </p:cNvSpPr>
          <p:nvPr>
            <p:ph type="body" idx="1"/>
          </p:nvPr>
        </p:nvSpPr>
        <p:spPr/>
        <p:txBody>
          <a:bodyPr/>
          <a:lstStyle/>
          <a:p>
            <a:pPr eaLnBrk="1" hangingPunct="1"/>
            <a:r>
              <a:rPr lang="cs-CZ" smtClean="0"/>
              <a:t>Doba bronzová	2500-1100 pnl.</a:t>
            </a:r>
          </a:p>
          <a:p>
            <a:pPr eaLnBrk="1" hangingPunct="1"/>
            <a:r>
              <a:rPr lang="cs-CZ" smtClean="0"/>
              <a:t>Doba těmna 		1100-776 pnl.</a:t>
            </a:r>
          </a:p>
          <a:p>
            <a:pPr eaLnBrk="1" hangingPunct="1"/>
            <a:r>
              <a:rPr lang="cs-CZ" smtClean="0"/>
              <a:t>Archaická doba	776-480 pnl.</a:t>
            </a:r>
          </a:p>
          <a:p>
            <a:pPr eaLnBrk="1" hangingPunct="1"/>
            <a:r>
              <a:rPr lang="cs-CZ" smtClean="0"/>
              <a:t>Klasická doba	480-323 pnl.</a:t>
            </a:r>
          </a:p>
          <a:p>
            <a:pPr eaLnBrk="1" hangingPunct="1"/>
            <a:r>
              <a:rPr lang="cs-CZ" smtClean="0"/>
              <a:t>Helenistická doba	323-146 pnl.</a:t>
            </a:r>
          </a:p>
          <a:p>
            <a:pPr eaLnBrk="1" hangingPunct="1"/>
            <a:r>
              <a:rPr lang="cs-CZ" smtClean="0"/>
              <a:t>Římská doba		146 pnl. -</a:t>
            </a:r>
          </a:p>
          <a:p>
            <a:pPr eaLnBrk="1" hangingPunct="1">
              <a:buFontTx/>
              <a:buNone/>
            </a:pPr>
            <a:endParaRPr lang="sk-SK"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smtClean="0"/>
              <a:t>Doba bronzová	2500-1100 pnl.</a:t>
            </a:r>
            <a:endParaRPr lang="sk-SK" sz="4000" smtClean="0"/>
          </a:p>
        </p:txBody>
      </p:sp>
      <p:sp>
        <p:nvSpPr>
          <p:cNvPr id="106499" name="Rectangle 3"/>
          <p:cNvSpPr>
            <a:spLocks noGrp="1" noChangeArrowheads="1"/>
          </p:cNvSpPr>
          <p:nvPr>
            <p:ph type="body" idx="1"/>
          </p:nvPr>
        </p:nvSpPr>
        <p:spPr/>
        <p:txBody>
          <a:bodyPr/>
          <a:lstStyle/>
          <a:p>
            <a:pPr eaLnBrk="1" hangingPunct="1">
              <a:lnSpc>
                <a:spcPct val="90000"/>
              </a:lnSpc>
            </a:pPr>
            <a:r>
              <a:rPr lang="cs-CZ" smtClean="0"/>
              <a:t>2000 pnl. známé malby v Beni Hasan (Egypt)</a:t>
            </a:r>
          </a:p>
          <a:p>
            <a:pPr eaLnBrk="1" hangingPunct="1">
              <a:lnSpc>
                <a:spcPct val="90000"/>
              </a:lnSpc>
            </a:pPr>
            <a:r>
              <a:rPr lang="cs-CZ" smtClean="0"/>
              <a:t>1600 pnl. Fresky zachycující boxery (Akrotiri, Thera)</a:t>
            </a:r>
          </a:p>
          <a:p>
            <a:pPr eaLnBrk="1" hangingPunct="1">
              <a:lnSpc>
                <a:spcPct val="90000"/>
              </a:lnSpc>
            </a:pPr>
            <a:r>
              <a:rPr lang="cs-CZ" smtClean="0"/>
              <a:t>1500 pnl. Rytiny boxerů (Agia Triada, Kréta)</a:t>
            </a:r>
          </a:p>
          <a:p>
            <a:pPr eaLnBrk="1" hangingPunct="1">
              <a:lnSpc>
                <a:spcPct val="90000"/>
              </a:lnSpc>
            </a:pPr>
            <a:r>
              <a:rPr lang="cs-CZ" smtClean="0"/>
              <a:t>1200 pnl. Mykénské pohřebí slavnosti a hry</a:t>
            </a:r>
            <a:endParaRPr lang="sk-SK"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9525"/>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303213" y="5321300"/>
            <a:ext cx="8085137" cy="1187450"/>
          </a:xfrm>
          <a:prstGeom prst="rect">
            <a:avLst/>
          </a:prstGeom>
          <a:noFill/>
          <a:ln w="9525">
            <a:noFill/>
            <a:miter lim="800000"/>
            <a:headEnd/>
            <a:tailEnd/>
          </a:ln>
        </p:spPr>
        <p:txBody>
          <a:bodyPr>
            <a:spAutoFit/>
          </a:bodyPr>
          <a:lstStyle/>
          <a:p>
            <a:r>
              <a:rPr kumimoji="0" lang="cs-CZ"/>
              <a:t>Egypt, Beni Hasan</a:t>
            </a:r>
          </a:p>
          <a:p>
            <a:r>
              <a:rPr kumimoji="0" lang="cs-CZ"/>
              <a:t>Hrobka prince Chetiho</a:t>
            </a:r>
          </a:p>
          <a:p>
            <a:r>
              <a:rPr kumimoji="0" lang="cs-CZ"/>
              <a:t>2050 př.n.l.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smtClean="0"/>
              <a:t>Doba t</a:t>
            </a:r>
            <a:r>
              <a:rPr lang="en-US" sz="3600" smtClean="0"/>
              <a:t>e</a:t>
            </a:r>
            <a:r>
              <a:rPr lang="cs-CZ" sz="3600" smtClean="0"/>
              <a:t>mna 		1100-776 pnl.</a:t>
            </a:r>
            <a:endParaRPr lang="sk-SK" sz="3600" smtClean="0"/>
          </a:p>
        </p:txBody>
      </p:sp>
      <p:sp>
        <p:nvSpPr>
          <p:cNvPr id="108547" name="Rectangle 3"/>
          <p:cNvSpPr>
            <a:spLocks noGrp="1" noChangeArrowheads="1"/>
          </p:cNvSpPr>
          <p:nvPr>
            <p:ph type="body" idx="1"/>
          </p:nvPr>
        </p:nvSpPr>
        <p:spPr/>
        <p:txBody>
          <a:bodyPr/>
          <a:lstStyle/>
          <a:p>
            <a:pPr eaLnBrk="1" hangingPunct="1"/>
            <a:r>
              <a:rPr lang="cs-CZ" smtClean="0"/>
              <a:t>884 pnl. první olympijské hry (Eratostenes, cca 300 pnl.)</a:t>
            </a:r>
          </a:p>
          <a:p>
            <a:pPr eaLnBrk="1" hangingPunct="1"/>
            <a:r>
              <a:rPr lang="cs-CZ" smtClean="0"/>
              <a:t>776 pnl. první olympijské hry (Hippias, 400 pnl.)</a:t>
            </a:r>
          </a:p>
          <a:p>
            <a:pPr eaLnBrk="1" hangingPunct="1"/>
            <a:r>
              <a:rPr lang="cs-CZ" smtClean="0"/>
              <a:t>704 pnl. první olympijské hry (Mallwitz, 1988)</a:t>
            </a:r>
            <a:endParaRPr lang="sk-SK" smtClean="0"/>
          </a:p>
        </p:txBody>
      </p:sp>
      <p:sp>
        <p:nvSpPr>
          <p:cNvPr id="108548"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kumimoji="0" lang="sk-SK" sz="4400">
              <a:solidFill>
                <a:schemeClr val="tx2"/>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braz Sumi">
  <a:themeElements>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braz Sum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braz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Obraz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Obraz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Obraz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Designs\Obraz Sumi.pot</Template>
  <TotalTime>2255</TotalTime>
  <Words>3519</Words>
  <Application>Microsoft Office PowerPoint</Application>
  <PresentationFormat>Předvádění na obrazovce (4:3)</PresentationFormat>
  <Paragraphs>968</Paragraphs>
  <Slides>160</Slides>
  <Notes>0</Notes>
  <HiddenSlides>0</HiddenSlides>
  <MMClips>0</MMClips>
  <ScaleCrop>false</ScaleCrop>
  <HeadingPairs>
    <vt:vector size="4" baseType="variant">
      <vt:variant>
        <vt:lpstr>Motiv</vt:lpstr>
      </vt:variant>
      <vt:variant>
        <vt:i4>1</vt:i4>
      </vt:variant>
      <vt:variant>
        <vt:lpstr>Nadpisy snímků</vt:lpstr>
      </vt:variant>
      <vt:variant>
        <vt:i4>160</vt:i4>
      </vt:variant>
    </vt:vector>
  </HeadingPairs>
  <TitlesOfParts>
    <vt:vector size="161" baseType="lpstr">
      <vt:lpstr>Obraz Sumi</vt:lpstr>
      <vt:lpstr>Dějiny úpolových sportů</vt:lpstr>
      <vt:lpstr>Úkoly studia dějin úpolových sportů</vt:lpstr>
      <vt:lpstr>Obsah předmětu</vt:lpstr>
      <vt:lpstr>Vztah s jinými předměty (SEBS)</vt:lpstr>
      <vt:lpstr>Časová osa</vt:lpstr>
      <vt:lpstr>Pravěk</vt:lpstr>
      <vt:lpstr>Starověk</vt:lpstr>
      <vt:lpstr>Středověk</vt:lpstr>
      <vt:lpstr>Novověk / moderní dějiny</vt:lpstr>
      <vt:lpstr>Boj ve vývoji lidstva</vt:lpstr>
      <vt:lpstr>Prehistorie</vt:lpstr>
      <vt:lpstr>Prehistorie</vt:lpstr>
      <vt:lpstr>Snímek 13</vt:lpstr>
      <vt:lpstr>Efektivní dosah zbraní</vt:lpstr>
      <vt:lpstr>Snímek 15</vt:lpstr>
      <vt:lpstr>Iniciační obřady</vt:lpstr>
      <vt:lpstr>Války</vt:lpstr>
      <vt:lpstr>Lov</vt:lpstr>
      <vt:lpstr>Z historie úpolových činností</vt:lpstr>
      <vt:lpstr>Z historie úpolových činností</vt:lpstr>
      <vt:lpstr>Z historie úpolových činností</vt:lpstr>
      <vt:lpstr>Z historie úpolových činností</vt:lpstr>
      <vt:lpstr>Z historie úpolových činností</vt:lpstr>
      <vt:lpstr>Snímek 24</vt:lpstr>
      <vt:lpstr>Snímek 25</vt:lpstr>
      <vt:lpstr>Snímek 26</vt:lpstr>
      <vt:lpstr>Snímek 27</vt:lpstr>
      <vt:lpstr>Sociálně – historické aspekty</vt:lpstr>
      <vt:lpstr>Sociálně – historické aspekty</vt:lpstr>
      <vt:lpstr>Sociálně – historické aspekty</vt:lpstr>
      <vt:lpstr>Sakralizace (v průběhu dějin)</vt:lpstr>
      <vt:lpstr>Úpolové sporty na starořeckých olympijských hrách </vt:lpstr>
      <vt:lpstr>Snímek 33</vt:lpstr>
      <vt:lpstr>Snímek 34</vt:lpstr>
      <vt:lpstr>Snímek 35</vt:lpstr>
      <vt:lpstr>Řím – úpadek sportu?</vt:lpstr>
      <vt:lpstr>Řím – úpadek sportu?</vt:lpstr>
      <vt:lpstr>Gladiátoři</vt:lpstr>
      <vt:lpstr>Snímek 39</vt:lpstr>
      <vt:lpstr>Program her</vt:lpstr>
      <vt:lpstr>Snímek 41</vt:lpstr>
      <vt:lpstr>Začátek 15. století, manuskript</vt:lpstr>
      <vt:lpstr>Rytířství - etymologie</vt:lpstr>
      <vt:lpstr>Rytířství - vznik</vt:lpstr>
      <vt:lpstr>Snímek 45</vt:lpstr>
      <vt:lpstr>Snímek 46</vt:lpstr>
      <vt:lpstr>Rytíři - Evropa</vt:lpstr>
      <vt:lpstr>Rytíři – samurajové, Japonsko</vt:lpstr>
      <vt:lpstr>Rytířská výchova</vt:lpstr>
      <vt:lpstr>Praxe rytířů</vt:lpstr>
      <vt:lpstr>Praxe rytířů - turnaje</vt:lpstr>
      <vt:lpstr>Měšťanská a lidová kultura</vt:lpstr>
      <vt:lpstr>Sedm umění, ctností, snah</vt:lpstr>
      <vt:lpstr>Současná rytířská praxe</vt:lpstr>
      <vt:lpstr>Renaissance Martial Arts - the Web Documentary</vt:lpstr>
      <vt:lpstr>Rytířské akademie (17., 18. stol.)</vt:lpstr>
      <vt:lpstr>Snímek 57</vt:lpstr>
      <vt:lpstr>Úpoly v tělovýchovných systémech (19. stol.)</vt:lpstr>
      <vt:lpstr>Úpoly na našich územích</vt:lpstr>
      <vt:lpstr>Středověk</vt:lpstr>
      <vt:lpstr>Postupná institucionalizace</vt:lpstr>
      <vt:lpstr>Tělovýchovné ústavy v Česku</vt:lpstr>
      <vt:lpstr>Sokolská soustava 1862</vt:lpstr>
      <vt:lpstr>Sokolská soustava 1862</vt:lpstr>
      <vt:lpstr>Snímek 65</vt:lpstr>
      <vt:lpstr>Sokolská soustava 1862</vt:lpstr>
      <vt:lpstr>Rozvoj sportu</vt:lpstr>
      <vt:lpstr>První Československá republika</vt:lpstr>
      <vt:lpstr>2. Světová válka</vt:lpstr>
      <vt:lpstr>Socialistický sport</vt:lpstr>
      <vt:lpstr>Oddíly a jejich členové 1957-1978 </vt:lpstr>
      <vt:lpstr>Po roce 1989</vt:lpstr>
      <vt:lpstr>Úpolové sporty v olympijském hnutí</vt:lpstr>
      <vt:lpstr>Úpolové sporty na starořeckých olympijských hrách </vt:lpstr>
      <vt:lpstr>Olympijské hnutí </vt:lpstr>
      <vt:lpstr>V současnosti v programu OH</vt:lpstr>
      <vt:lpstr>Úpolové sporty na novodobých olympijských hrách</vt:lpstr>
      <vt:lpstr>Porovnání tradičního a olympijského džuda</vt:lpstr>
      <vt:lpstr>Porovnání tradičního a olympijského džúdó</vt:lpstr>
      <vt:lpstr>Formy džúdó</vt:lpstr>
      <vt:lpstr>Otázky k ženským úpolovým disciplínám</vt:lpstr>
      <vt:lpstr>Ženské úpolové disciplíny</vt:lpstr>
      <vt:lpstr>Časový odstup zařazení ženských a mužských úpolových disciplín</vt:lpstr>
      <vt:lpstr>Ženské úpolové disciplíny</vt:lpstr>
      <vt:lpstr>Uznané IOC, ale nezařazené</vt:lpstr>
      <vt:lpstr>Procentuální podíl úpolových sportů na olympijských a světových hrách </vt:lpstr>
      <vt:lpstr>Světové hry – předsíň OH</vt:lpstr>
      <vt:lpstr>Úpolové sporty v programu WG</vt:lpstr>
      <vt:lpstr>Formy úpolových sportů</vt:lpstr>
      <vt:lpstr>Původ úpolových sportů</vt:lpstr>
      <vt:lpstr>Paralympijské úpolové sporty</vt:lpstr>
      <vt:lpstr>Světové úpolové hry SportAccord</vt:lpstr>
      <vt:lpstr>Světové úpolové hry</vt:lpstr>
      <vt:lpstr>International Martial Arts Games</vt:lpstr>
      <vt:lpstr>Starověké olympijské hry</vt:lpstr>
      <vt:lpstr>Důležitá data</vt:lpstr>
      <vt:lpstr>Doba bronzová 2500-1100 pnl.</vt:lpstr>
      <vt:lpstr>Snímek 98</vt:lpstr>
      <vt:lpstr>Doba temna   1100-776 pnl.</vt:lpstr>
      <vt:lpstr>Archaická doba 776-480 pnl.</vt:lpstr>
      <vt:lpstr>Archaická doba 776-480 pnl.</vt:lpstr>
      <vt:lpstr>Snímek 102</vt:lpstr>
      <vt:lpstr>Snímek 103</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Snímek 111</vt:lpstr>
      <vt:lpstr>Snímek 112</vt:lpstr>
      <vt:lpstr>Zápas palé</vt:lpstr>
      <vt:lpstr>Snímek 114</vt:lpstr>
      <vt:lpstr>Snímek 115</vt:lpstr>
      <vt:lpstr>Snímek 116</vt:lpstr>
      <vt:lpstr>Snímek 117</vt:lpstr>
      <vt:lpstr>Snímek 118</vt:lpstr>
      <vt:lpstr>Box pygmé</vt:lpstr>
      <vt:lpstr>Box pygmé</vt:lpstr>
      <vt:lpstr>Snímek 121</vt:lpstr>
      <vt:lpstr>Snímek 122</vt:lpstr>
      <vt:lpstr>Snímek 123</vt:lpstr>
      <vt:lpstr>Snímek 124</vt:lpstr>
      <vt:lpstr>Snímek 125</vt:lpstr>
      <vt:lpstr>Snímek 126</vt:lpstr>
      <vt:lpstr>Snímek 127</vt:lpstr>
      <vt:lpstr>Snímek 128</vt:lpstr>
      <vt:lpstr>Snímek 129</vt:lpstr>
      <vt:lpstr>Snímek 130</vt:lpstr>
      <vt:lpstr>Snímek 131</vt:lpstr>
      <vt:lpstr>Snímek 132</vt:lpstr>
      <vt:lpstr>Snímek 133</vt:lpstr>
      <vt:lpstr>Snímek 134</vt:lpstr>
      <vt:lpstr>Snímek 135</vt:lpstr>
      <vt:lpstr>Snímek 136</vt:lpstr>
      <vt:lpstr>Snímek 137</vt:lpstr>
      <vt:lpstr>Snímek 138</vt:lpstr>
      <vt:lpstr>Snímek 139</vt:lpstr>
      <vt:lpstr>Pankration</vt:lpstr>
      <vt:lpstr>Snímek 141</vt:lpstr>
      <vt:lpstr>Pankration</vt:lpstr>
      <vt:lpstr>Snímek 143</vt:lpstr>
      <vt:lpstr>Snímek 144</vt:lpstr>
      <vt:lpstr>Snímek 145</vt:lpstr>
      <vt:lpstr>Snímek 146</vt:lpstr>
      <vt:lpstr>Snímek 147</vt:lpstr>
      <vt:lpstr>Snímek 148</vt:lpstr>
      <vt:lpstr>Snímek 149</vt:lpstr>
      <vt:lpstr>Snímek 150</vt:lpstr>
      <vt:lpstr>Snímek 151</vt:lpstr>
      <vt:lpstr>Novodobé olympijské hry</vt:lpstr>
      <vt:lpstr>Základní pojmy</vt:lpstr>
      <vt:lpstr>Exkluze a inkluze</vt:lpstr>
      <vt:lpstr>První postantické olympijské hry</vt:lpstr>
      <vt:lpstr>První postantické olympijské hry</vt:lpstr>
      <vt:lpstr>První postantické olympijské hry</vt:lpstr>
      <vt:lpstr>Paralympijské hry</vt:lpstr>
      <vt:lpstr>Sociální aspekty úpolových sportů na OH</vt:lpstr>
      <vt:lpstr>Budoucnost úpolových sportů na OH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Your User Name</cp:lastModifiedBy>
  <cp:revision>195</cp:revision>
  <cp:lastPrinted>1601-01-01T00:00:00Z</cp:lastPrinted>
  <dcterms:created xsi:type="dcterms:W3CDTF">2008-10-08T15:23:57Z</dcterms:created>
  <dcterms:modified xsi:type="dcterms:W3CDTF">2013-04-22T08:55:58Z</dcterms:modified>
</cp:coreProperties>
</file>