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85" r:id="rId4"/>
    <p:sldId id="298" r:id="rId5"/>
    <p:sldId id="286" r:id="rId6"/>
    <p:sldId id="258" r:id="rId7"/>
    <p:sldId id="271" r:id="rId8"/>
    <p:sldId id="259" r:id="rId9"/>
    <p:sldId id="260" r:id="rId10"/>
    <p:sldId id="296" r:id="rId11"/>
    <p:sldId id="266" r:id="rId12"/>
    <p:sldId id="295" r:id="rId13"/>
    <p:sldId id="272" r:id="rId14"/>
    <p:sldId id="307" r:id="rId15"/>
    <p:sldId id="299" r:id="rId16"/>
    <p:sldId id="304" r:id="rId17"/>
    <p:sldId id="261" r:id="rId18"/>
    <p:sldId id="262" r:id="rId19"/>
    <p:sldId id="309" r:id="rId20"/>
    <p:sldId id="308" r:id="rId21"/>
    <p:sldId id="263" r:id="rId22"/>
    <p:sldId id="264" r:id="rId23"/>
    <p:sldId id="265" r:id="rId24"/>
    <p:sldId id="301" r:id="rId25"/>
    <p:sldId id="267" r:id="rId26"/>
    <p:sldId id="303" r:id="rId27"/>
    <p:sldId id="302" r:id="rId28"/>
    <p:sldId id="268" r:id="rId29"/>
    <p:sldId id="269" r:id="rId30"/>
    <p:sldId id="270" r:id="rId31"/>
    <p:sldId id="293" r:id="rId32"/>
    <p:sldId id="297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300" r:id="rId46"/>
    <p:sldId id="291" r:id="rId47"/>
    <p:sldId id="292" r:id="rId48"/>
    <p:sldId id="288" r:id="rId49"/>
    <p:sldId id="290" r:id="rId50"/>
    <p:sldId id="294" r:id="rId51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04148-36F6-46D2-B33E-03CD4542668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8EBB0-0008-4841-9EF5-405850B20E4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0601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667F6-FCB0-4BF6-8DF2-7DF46A25975C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63009-CD67-4901-A2B3-FBE5024A5C4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202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157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542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5972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8714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320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0630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1489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1962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8419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384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760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127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4500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3488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8524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899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9423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4985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7717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1927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3489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262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0086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1083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4948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2852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7854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8797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4775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4DD0-4132-4CFD-8922-BB3F44FC3849}" type="slidenum">
              <a:rPr lang="sk-SK" smtClean="0"/>
              <a:pPr/>
              <a:t>36</a:t>
            </a:fld>
            <a:endParaRPr lang="sk-S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61285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1592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309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6464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5943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18011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08754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1682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44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67647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45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97160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46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8904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47</a:t>
            </a:fld>
            <a:endParaRPr lang="sk-SK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48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37176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49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0446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93002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50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458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015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196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0272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63009-CD67-4901-A2B3-FBE5024A5C48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514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CDD-89A9-450F-BFE9-14CE16B1A4C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1EB9-BA64-4FE8-8B41-B2E46B5781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CDD-89A9-450F-BFE9-14CE16B1A4C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1EB9-BA64-4FE8-8B41-B2E46B5781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CDD-89A9-450F-BFE9-14CE16B1A4C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1EB9-BA64-4FE8-8B41-B2E46B5781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CC029A-473C-45BD-B9A1-F2EC342ECCE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0DB958-7C1C-48E3-AF68-35068098473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CDD-89A9-450F-BFE9-14CE16B1A4C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1EB9-BA64-4FE8-8B41-B2E46B5781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CDD-89A9-450F-BFE9-14CE16B1A4C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1EB9-BA64-4FE8-8B41-B2E46B5781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CDD-89A9-450F-BFE9-14CE16B1A4C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1EB9-BA64-4FE8-8B41-B2E46B5781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CDD-89A9-450F-BFE9-14CE16B1A4C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1EB9-BA64-4FE8-8B41-B2E46B5781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CDD-89A9-450F-BFE9-14CE16B1A4C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1EB9-BA64-4FE8-8B41-B2E46B5781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CDD-89A9-450F-BFE9-14CE16B1A4C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1EB9-BA64-4FE8-8B41-B2E46B5781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CDD-89A9-450F-BFE9-14CE16B1A4C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1EB9-BA64-4FE8-8B41-B2E46B5781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CDD-89A9-450F-BFE9-14CE16B1A4C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1EB9-BA64-4FE8-8B41-B2E46B57818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ECDD-89A9-450F-BFE9-14CE16B1A4CB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1EB9-BA64-4FE8-8B41-B2E46B57818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pv.unipo.sk/cvt/statistika/stbasic8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imarcik.com/navigator/mr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imarcik.com/navigator/odhady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3.doc"/><Relationship Id="rId13" Type="http://schemas.openxmlformats.org/officeDocument/2006/relationships/image" Target="../media/image20.png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Microsoft_Word_97_-_2003_Document4.doc"/><Relationship Id="rId5" Type="http://schemas.openxmlformats.org/officeDocument/2006/relationships/oleObject" Target="../embeddings/Microsoft_Word_97_-_2003_Document2.doc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7.doc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Microsoft_Word_97_-_2003_Document6.doc"/><Relationship Id="rId10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10.doc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Microsoft_Word_97_-_2003_Document11.doc"/><Relationship Id="rId5" Type="http://schemas.openxmlformats.org/officeDocument/2006/relationships/oleObject" Target="../embeddings/Microsoft_Word_97_-_2003_Document9.doc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Microsoft_Word_97_-_2003_Document12.doc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2.jpe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3.jpeg"/><Relationship Id="rId4" Type="http://schemas.openxmlformats.org/officeDocument/2006/relationships/image" Target="../media/image31.jpe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Štatistika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je vedecký nástroj pre poznávanie objektívnej reality.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 je náuka ako získať informácie z numerických dát.  je veda...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339552" y="256490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 smtClean="0">
                <a:solidFill>
                  <a:srgbClr val="00B050"/>
                </a:solidFill>
              </a:rPr>
              <a:t>Mgr. Martin </a:t>
            </a:r>
            <a:r>
              <a:rPr lang="sk-SK" b="1" dirty="0" err="1" smtClean="0">
                <a:solidFill>
                  <a:srgbClr val="00B050"/>
                </a:solidFill>
              </a:rPr>
              <a:t>Vaváček</a:t>
            </a:r>
            <a:r>
              <a:rPr lang="sk-SK" b="1" dirty="0" smtClean="0">
                <a:solidFill>
                  <a:srgbClr val="00B050"/>
                </a:solidFill>
              </a:rPr>
              <a:t>, PhD.</a:t>
            </a:r>
            <a:endParaRPr lang="sk-SK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724150" cy="5540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911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sk-SK" sz="2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urier New"/>
                <a:cs typeface="Courier New"/>
              </a:rPr>
              <a:t>Štandardizácia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038600" y="381000"/>
            <a:ext cx="4283075" cy="7397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>
                <a:solidFill>
                  <a:srgbClr val="00FF00"/>
                </a:solidFill>
              </a:rPr>
              <a:t>STRED</a:t>
            </a:r>
            <a:r>
              <a:rPr lang="sk-SK" sz="2000">
                <a:solidFill>
                  <a:srgbClr val="00FF00"/>
                </a:solidFill>
              </a:rPr>
              <a:t>N</a:t>
            </a:r>
            <a:r>
              <a:rPr lang="cs-CZ" sz="2000">
                <a:solidFill>
                  <a:srgbClr val="00FF00"/>
                </a:solidFill>
              </a:rPr>
              <a:t>Á  CHYBA  TESTU</a:t>
            </a:r>
            <a:r>
              <a:rPr lang="cs-CZ" sz="2400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cs-CZ" sz="2400"/>
          </a:p>
          <a:p>
            <a:r>
              <a:rPr lang="cs-CZ">
                <a:latin typeface="Comic Sans MS" pitchFamily="66" charset="0"/>
              </a:rPr>
              <a:t>Standard error of measurement</a:t>
            </a:r>
            <a:endParaRPr lang="cs-CZ" sz="240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1371600"/>
          <a:ext cx="84201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name="Dokument" r:id="rId5" imgW="8411040" imgH="4724280" progId="Word.Document.8">
                  <p:embed/>
                </p:oleObj>
              </mc:Choice>
              <mc:Fallback>
                <p:oleObj name="Dokument" r:id="rId5" imgW="8411040" imgH="47242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8420100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6019800"/>
            <a:ext cx="933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cs-CZ" sz="2000" i="1">
                <a:latin typeface="Times New Roman" pitchFamily="18" charset="0"/>
              </a:rPr>
              <a:t>       </a:t>
            </a:r>
            <a:r>
              <a:rPr lang="cs-CZ" sz="2000">
                <a:solidFill>
                  <a:srgbClr val="FF9933"/>
                </a:solidFill>
                <a:latin typeface="Arial Narrow" pitchFamily="34" charset="0"/>
              </a:rPr>
              <a:t>Desaťročný výskum 1975 -1984 motorických schopností 11- až 14-ročných  detí (n 1553)</a:t>
            </a:r>
            <a:endParaRPr lang="cs-CZ" sz="2000" i="1">
              <a:solidFill>
                <a:srgbClr val="FFCC66"/>
              </a:solidFill>
              <a:latin typeface="Times New Roman" pitchFamily="18" charset="0"/>
            </a:endParaRPr>
          </a:p>
        </p:txBody>
      </p:sp>
      <p:pic>
        <p:nvPicPr>
          <p:cNvPr id="28678" name="Picture 6" descr="MAN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2971800"/>
            <a:ext cx="287338" cy="373063"/>
          </a:xfrm>
          <a:prstGeom prst="rect">
            <a:avLst/>
          </a:prstGeom>
          <a:noFill/>
        </p:spPr>
      </p:pic>
      <p:pic>
        <p:nvPicPr>
          <p:cNvPr id="28679" name="Picture 7" descr="WOMAN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2438400"/>
            <a:ext cx="292100" cy="368300"/>
          </a:xfrm>
          <a:prstGeom prst="rect">
            <a:avLst/>
          </a:prstGeom>
          <a:noFill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57200" y="5257800"/>
            <a:ext cx="8686800" cy="8223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400" b="0" i="1">
                <a:latin typeface="Times New Roman" pitchFamily="18" charset="0"/>
              </a:rPr>
              <a:t>                                   </a:t>
            </a:r>
            <a:r>
              <a:rPr lang="cs-CZ" sz="2400" b="0" i="1">
                <a:solidFill>
                  <a:srgbClr val="FFFF00"/>
                </a:solidFill>
                <a:latin typeface="Times New Roman" pitchFamily="18" charset="0"/>
              </a:rPr>
              <a:t>_</a:t>
            </a:r>
            <a:endParaRPr lang="cs-CZ" sz="2400" b="0" i="1">
              <a:latin typeface="Times New Roman" pitchFamily="18" charset="0"/>
            </a:endParaRPr>
          </a:p>
          <a:p>
            <a:pPr algn="l"/>
            <a:r>
              <a:rPr lang="sk-SK" sz="2000" i="1">
                <a:latin typeface="Arial Narrow" pitchFamily="34" charset="0"/>
              </a:rPr>
              <a:t>Š</a:t>
            </a:r>
            <a:r>
              <a:rPr lang="cs-CZ" sz="2000" i="1">
                <a:latin typeface="Arial Narrow" pitchFamily="34" charset="0"/>
              </a:rPr>
              <a:t>tatistické symboly</a:t>
            </a:r>
            <a:r>
              <a:rPr lang="cs-CZ" sz="2400" b="0" i="1">
                <a:latin typeface="Times New Roman" pitchFamily="18" charset="0"/>
              </a:rPr>
              <a:t>:        </a:t>
            </a:r>
            <a:r>
              <a:rPr lang="cs-CZ" sz="2400">
                <a:solidFill>
                  <a:srgbClr val="FFFF00"/>
                </a:solidFill>
                <a:latin typeface="Times New Roman" pitchFamily="18" charset="0"/>
              </a:rPr>
              <a:t>x                    s                    r</a:t>
            </a:r>
            <a:r>
              <a:rPr lang="cs-CZ" sz="2400" baseline="-25000">
                <a:solidFill>
                  <a:srgbClr val="FFFF00"/>
                </a:solidFill>
                <a:latin typeface="Times New Roman" pitchFamily="18" charset="0"/>
              </a:rPr>
              <a:t>xx´</a:t>
            </a:r>
            <a:r>
              <a:rPr lang="cs-CZ" sz="2400">
                <a:solidFill>
                  <a:srgbClr val="FFFF00"/>
                </a:solidFill>
                <a:latin typeface="Times New Roman" pitchFamily="18" charset="0"/>
              </a:rPr>
              <a:t>             s</a:t>
            </a:r>
            <a:r>
              <a:rPr lang="cs-CZ" sz="2400" baseline="-25000">
                <a:solidFill>
                  <a:srgbClr val="FFFF00"/>
                </a:solidFill>
                <a:latin typeface="Times New Roman" pitchFamily="18" charset="0"/>
              </a:rPr>
              <a:t>Δ</a:t>
            </a:r>
            <a:endParaRPr lang="cs-CZ" sz="2400" b="0" i="1">
              <a:latin typeface="Times New Roman" pitchFamily="18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162800" y="6553200"/>
            <a:ext cx="179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cs-CZ" sz="1400" b="0" i="1">
                <a:latin typeface="Times New Roman" pitchFamily="18" charset="0"/>
              </a:rPr>
              <a:t>KOMEŠTÍK aj. (1991)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 rot="2400000">
            <a:off x="4648200" y="3962400"/>
            <a:ext cx="3581400" cy="1231900"/>
          </a:xfrm>
          <a:prstGeom prst="leftArrow">
            <a:avLst>
              <a:gd name="adj1" fmla="val 64796"/>
              <a:gd name="adj2" fmla="val 72707"/>
            </a:avLst>
          </a:prstGeom>
          <a:solidFill>
            <a:srgbClr val="FF33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3200">
                <a:solidFill>
                  <a:srgbClr val="FFFF00"/>
                </a:solidFill>
                <a:latin typeface="Times New Roman" pitchFamily="18" charset="0"/>
              </a:rPr>
              <a:t>s</a:t>
            </a:r>
            <a:r>
              <a:rPr lang="cs-CZ" sz="3200" baseline="-25000">
                <a:solidFill>
                  <a:srgbClr val="FFFF00"/>
                </a:solidFill>
                <a:latin typeface="Times New Roman" pitchFamily="18" charset="0"/>
              </a:rPr>
              <a:t>Δ  </a:t>
            </a:r>
            <a:r>
              <a:rPr lang="cs-CZ" sz="2800" baseline="-25000">
                <a:latin typeface="Arial Narrow" pitchFamily="34" charset="0"/>
              </a:rPr>
              <a:t>musí být</a:t>
            </a:r>
            <a:r>
              <a:rPr lang="cs-CZ" sz="2800" baseline="-25000">
                <a:solidFill>
                  <a:srgbClr val="FFFF00"/>
                </a:solidFill>
                <a:latin typeface="Times New Roman" pitchFamily="18" charset="0"/>
              </a:rPr>
              <a:t> MENŠIA  </a:t>
            </a:r>
            <a:r>
              <a:rPr lang="cs-CZ" sz="2800" baseline="-25000">
                <a:latin typeface="Arial Narrow" pitchFamily="34" charset="0"/>
              </a:rPr>
              <a:t>ako  S !</a:t>
            </a:r>
            <a:endParaRPr lang="cs-CZ" sz="2800" baseline="-25000">
              <a:latin typeface="Times New Roman" pitchFamily="18" charset="0"/>
            </a:endParaRPr>
          </a:p>
          <a:p>
            <a:endParaRPr lang="cs-CZ" sz="1400" i="1"/>
          </a:p>
          <a:p>
            <a:r>
              <a:rPr lang="cs-CZ" sz="1400" i="1"/>
              <a:t>                        ČELIKOVSKÝ (1980)</a:t>
            </a:r>
          </a:p>
          <a:p>
            <a:endParaRPr lang="cs-CZ" sz="1400" i="1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09600" y="6415088"/>
            <a:ext cx="6296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 i="1" baseline="-25000">
                <a:latin typeface="Times New Roman" pitchFamily="18" charset="0"/>
              </a:rPr>
              <a:t>Poznámka: KOHOUTEK, MĚKOTA a KOVÁŘ (1990) střední chyba skoku z místa 5,3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3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 autoUpdateAnimBg="0"/>
      <p:bldP spid="28677" grpId="0" autoUpdateAnimBg="0"/>
      <p:bldP spid="28680" grpId="0" autoUpdateAnimBg="0"/>
      <p:bldP spid="28681" grpId="0" autoUpdateAnimBg="0"/>
      <p:bldP spid="28682" grpId="0" animBg="1" autoUpdateAnimBg="0"/>
      <p:bldP spid="2868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normy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X, s</a:t>
            </a:r>
          </a:p>
          <a:p>
            <a:r>
              <a:rPr lang="sk-SK" dirty="0" smtClean="0"/>
              <a:t>3,5,7stupňove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667000" y="228600"/>
          <a:ext cx="6477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Rastrový obraz" r:id="rId4" imgW="5838095" imgH="1200318" progId="PBrush">
                  <p:embed/>
                </p:oleObj>
              </mc:Choice>
              <mc:Fallback>
                <p:oleObj name="Rastrový obraz" r:id="rId4" imgW="5838095" imgH="120031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419"/>
                      <a:stretch>
                        <a:fillRect/>
                      </a:stretch>
                    </p:blipFill>
                    <p:spPr bwMode="auto">
                      <a:xfrm>
                        <a:off x="2667000" y="228600"/>
                        <a:ext cx="6477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2724150" cy="5540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911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sk-SK" sz="2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urier New"/>
                <a:cs typeface="Courier New"/>
              </a:rPr>
              <a:t>Standardizácia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563888" y="6521450"/>
            <a:ext cx="500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0" i="1" dirty="0">
                <a:latin typeface="Times New Roman" pitchFamily="18" charset="0"/>
              </a:rPr>
              <a:t>Upraveno podle KOHOUTEK, MĚKOTA a KOVÄŘ (1998)</a:t>
            </a:r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28600" y="1447800"/>
          <a:ext cx="3209925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" name="Rastrový obraz" r:id="rId6" imgW="8400000" imgH="4952381" progId="PBrush">
                  <p:embed/>
                </p:oleObj>
              </mc:Choice>
              <mc:Fallback>
                <p:oleObj name="Rastrový obraz" r:id="rId6" imgW="8400000" imgH="495238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798" b="3847"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3209925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3429000" y="1447800"/>
          <a:ext cx="3048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name="Rastrový obraz" r:id="rId8" imgW="8400000" imgH="4952381" progId="PBrush">
                  <p:embed/>
                </p:oleObj>
              </mc:Choice>
              <mc:Fallback>
                <p:oleObj name="Rastrový obraz" r:id="rId8" imgW="8400000" imgH="495238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808" r="25368" b="36923"/>
                      <a:stretch>
                        <a:fillRect/>
                      </a:stretch>
                    </p:blipFill>
                    <p:spPr bwMode="auto">
                      <a:xfrm>
                        <a:off x="3429000" y="1447800"/>
                        <a:ext cx="3048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3429000" y="4572000"/>
          <a:ext cx="5257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1" name="Rastrový obraz" r:id="rId10" imgW="8400000" imgH="4952381" progId="PBrush">
                  <p:embed/>
                </p:oleObj>
              </mc:Choice>
              <mc:Fallback>
                <p:oleObj name="Rastrový obraz" r:id="rId10" imgW="8400000" imgH="495238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464" t="63077" b="5350"/>
                      <a:stretch>
                        <a:fillRect/>
                      </a:stretch>
                    </p:blipFill>
                    <p:spPr bwMode="auto">
                      <a:xfrm>
                        <a:off x="3429000" y="4572000"/>
                        <a:ext cx="5257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6477000" y="1447800"/>
          <a:ext cx="2209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2" name="Rastrový obraz" r:id="rId12" imgW="8400000" imgH="4952381" progId="PBrush">
                  <p:embed/>
                </p:oleObj>
              </mc:Choice>
              <mc:Fallback>
                <p:oleObj name="Rastrový obraz" r:id="rId12" imgW="8400000" imgH="4952381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5478" b="36923"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2209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533400" y="4495800"/>
          <a:ext cx="13049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3" name="Rastrový obraz" r:id="rId13" imgW="1305107" imgH="1457143" progId="PBrush">
                  <p:embed/>
                </p:oleObj>
              </mc:Choice>
              <mc:Fallback>
                <p:oleObj name="Rastrový obraz" r:id="rId13" imgW="1305107" imgH="1457143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95800"/>
                        <a:ext cx="1304925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Normalita</a:t>
            </a:r>
            <a:r>
              <a:rPr lang="sk-SK" dirty="0" smtClean="0"/>
              <a:t> súboru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Histogram</a:t>
            </a:r>
            <a:r>
              <a:rPr lang="sk-SK" dirty="0" smtClean="0"/>
              <a:t>, x, modus, </a:t>
            </a:r>
            <a:r>
              <a:rPr lang="sk-SK" dirty="0" err="1" smtClean="0"/>
              <a:t>median</a:t>
            </a:r>
            <a:r>
              <a:rPr lang="sk-SK" dirty="0" smtClean="0"/>
              <a:t>, </a:t>
            </a:r>
          </a:p>
          <a:p>
            <a:r>
              <a:rPr lang="sk-SK" dirty="0" err="1" smtClean="0"/>
              <a:t>Shapiro-Wilk</a:t>
            </a:r>
            <a:endParaRPr lang="sk-SK" dirty="0" smtClean="0"/>
          </a:p>
          <a:p>
            <a:r>
              <a:rPr lang="en-US" dirty="0" err="1" smtClean="0"/>
              <a:t>Pearsonův</a:t>
            </a:r>
            <a:r>
              <a:rPr lang="en-US" dirty="0" smtClean="0"/>
              <a:t> </a:t>
            </a:r>
            <a:r>
              <a:rPr lang="sk-SK" dirty="0" smtClean="0"/>
              <a:t> </a:t>
            </a:r>
            <a:r>
              <a:rPr lang="en-US" dirty="0" smtClean="0"/>
              <a:t>test </a:t>
            </a:r>
            <a:r>
              <a:rPr lang="en-US" dirty="0" err="1" smtClean="0"/>
              <a:t>dobré</a:t>
            </a:r>
            <a:r>
              <a:rPr lang="en-US" dirty="0" smtClean="0"/>
              <a:t> shod</a:t>
            </a:r>
            <a:r>
              <a:rPr lang="sk-SK" dirty="0" smtClean="0"/>
              <a:t>y</a:t>
            </a:r>
            <a:endParaRPr lang="en-US" dirty="0" smtClean="0"/>
          </a:p>
          <a:p>
            <a:r>
              <a:rPr lang="sk-SK" dirty="0" smtClean="0"/>
              <a:t>Tento test </a:t>
            </a:r>
            <a:r>
              <a:rPr lang="sk-SK" dirty="0" err="1" smtClean="0"/>
              <a:t>slouží</a:t>
            </a:r>
            <a:r>
              <a:rPr lang="sk-SK" dirty="0" smtClean="0"/>
              <a:t> k </a:t>
            </a:r>
            <a:r>
              <a:rPr lang="sk-SK" dirty="0" err="1" smtClean="0"/>
              <a:t>testování</a:t>
            </a:r>
            <a:r>
              <a:rPr lang="sk-SK" dirty="0" smtClean="0"/>
              <a:t> nulové hypotézy v </a:t>
            </a:r>
          </a:p>
          <a:p>
            <a:pPr>
              <a:buNone/>
            </a:pPr>
            <a:r>
              <a:rPr lang="sk-SK" dirty="0" err="1" smtClean="0"/>
              <a:t>obecném</a:t>
            </a:r>
            <a:r>
              <a:rPr lang="sk-SK" dirty="0" smtClean="0"/>
              <a:t> tvaru:</a:t>
            </a:r>
          </a:p>
          <a:p>
            <a:pPr>
              <a:buNone/>
            </a:pPr>
            <a:r>
              <a:rPr lang="sk-SK" dirty="0" smtClean="0"/>
              <a:t>-Náhodný </a:t>
            </a:r>
            <a:r>
              <a:rPr lang="sk-SK" dirty="0" err="1" smtClean="0"/>
              <a:t>výběr</a:t>
            </a:r>
            <a:r>
              <a:rPr lang="sk-SK" dirty="0" smtClean="0"/>
              <a:t> </a:t>
            </a:r>
            <a:r>
              <a:rPr lang="sk-SK" dirty="0" err="1" smtClean="0"/>
              <a:t>pochází</a:t>
            </a:r>
            <a:r>
              <a:rPr lang="sk-SK" dirty="0" smtClean="0"/>
              <a:t> z </a:t>
            </a:r>
            <a:r>
              <a:rPr lang="sk-SK" dirty="0" err="1" smtClean="0"/>
              <a:t>konkrétního</a:t>
            </a:r>
            <a:r>
              <a:rPr lang="sk-SK" dirty="0" smtClean="0"/>
              <a:t> </a:t>
            </a:r>
            <a:r>
              <a:rPr lang="sk-SK" dirty="0" err="1" smtClean="0"/>
              <a:t>rozdělení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-</a:t>
            </a:r>
            <a:r>
              <a:rPr lang="sk-SK" dirty="0" err="1" smtClean="0"/>
              <a:t>pravděpodobnosti</a:t>
            </a:r>
            <a:r>
              <a:rPr lang="sk-SK" dirty="0" smtClean="0"/>
              <a:t> s </a:t>
            </a:r>
            <a:r>
              <a:rPr lang="sk-SK" dirty="0" err="1" smtClean="0"/>
              <a:t>konkrétními</a:t>
            </a:r>
            <a:r>
              <a:rPr lang="sk-SK" dirty="0" smtClean="0"/>
              <a:t> </a:t>
            </a:r>
            <a:r>
              <a:rPr lang="sk-SK" dirty="0" err="1" smtClean="0"/>
              <a:t>parametry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 l="17883" t="19760" r="18668" b="17601"/>
          <a:stretch>
            <a:fillRect/>
          </a:stretch>
        </p:blipFill>
        <p:spPr bwMode="auto">
          <a:xfrm>
            <a:off x="432782" y="790749"/>
            <a:ext cx="8243674" cy="508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Analýza dát- ROZDIELY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67544" y="612845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Úvodní poznámky</a:t>
            </a:r>
          </a:p>
          <a:p>
            <a:r>
              <a:rPr lang="sk-SK" sz="2400" dirty="0" smtClean="0"/>
              <a:t>•</a:t>
            </a:r>
          </a:p>
          <a:p>
            <a:r>
              <a:rPr lang="sk-SK" sz="2400" dirty="0" err="1" smtClean="0"/>
              <a:t>Alternativní</a:t>
            </a:r>
            <a:r>
              <a:rPr lang="sk-SK" sz="2400" dirty="0" smtClean="0"/>
              <a:t> hypotéza H1</a:t>
            </a:r>
          </a:p>
          <a:p>
            <a:r>
              <a:rPr lang="sk-SK" sz="2400" dirty="0" smtClean="0"/>
              <a:t>(resp. HA) stojí proti nulové hypotéze a </a:t>
            </a:r>
            <a:r>
              <a:rPr lang="sk-SK" sz="2400" dirty="0" err="1" smtClean="0"/>
              <a:t>představuje</a:t>
            </a:r>
            <a:r>
              <a:rPr lang="sk-SK" sz="2400" dirty="0" smtClean="0"/>
              <a:t> porušení </a:t>
            </a:r>
          </a:p>
          <a:p>
            <a:r>
              <a:rPr lang="sk-SK" sz="2400" dirty="0" err="1" smtClean="0"/>
              <a:t>rovnovážného</a:t>
            </a:r>
            <a:r>
              <a:rPr lang="sk-SK" sz="2400" dirty="0" smtClean="0"/>
              <a:t> stavu. Rozlišujeme 3 typy </a:t>
            </a:r>
            <a:r>
              <a:rPr lang="sk-SK" sz="2400" dirty="0" err="1" smtClean="0"/>
              <a:t>alternativních</a:t>
            </a:r>
            <a:r>
              <a:rPr lang="sk-SK" sz="2400" dirty="0" smtClean="0"/>
              <a:t> hypotéz:</a:t>
            </a:r>
          </a:p>
          <a:p>
            <a:r>
              <a:rPr lang="sk-SK" sz="2400" dirty="0" err="1" smtClean="0"/>
              <a:t>alternativních</a:t>
            </a:r>
            <a:r>
              <a:rPr lang="sk-SK" sz="2400" dirty="0" smtClean="0"/>
              <a:t> hypotéz:</a:t>
            </a:r>
          </a:p>
          <a:p>
            <a:r>
              <a:rPr lang="sk-SK" sz="2400" dirty="0" smtClean="0"/>
              <a:t>–</a:t>
            </a:r>
          </a:p>
          <a:p>
            <a:r>
              <a:rPr lang="sk-SK" sz="2400" dirty="0" err="1" smtClean="0"/>
              <a:t>Levostranná</a:t>
            </a:r>
            <a:endParaRPr lang="sk-SK" sz="2400" dirty="0" smtClean="0"/>
          </a:p>
          <a:p>
            <a:r>
              <a:rPr lang="sk-SK" sz="2400" dirty="0" err="1" smtClean="0"/>
              <a:t>alternativní</a:t>
            </a:r>
            <a:r>
              <a:rPr lang="sk-SK" sz="2400" dirty="0" smtClean="0"/>
              <a:t> hypotéza.</a:t>
            </a:r>
          </a:p>
          <a:p>
            <a:r>
              <a:rPr lang="sk-SK" sz="2400" dirty="0" smtClean="0"/>
              <a:t>–</a:t>
            </a:r>
          </a:p>
          <a:p>
            <a:r>
              <a:rPr lang="sk-SK" sz="2400" dirty="0" smtClean="0"/>
              <a:t>Pravostranná</a:t>
            </a:r>
          </a:p>
          <a:p>
            <a:r>
              <a:rPr lang="sk-SK" sz="2400" dirty="0" err="1" smtClean="0"/>
              <a:t>alternativní</a:t>
            </a:r>
            <a:r>
              <a:rPr lang="sk-SK" sz="2400" dirty="0" smtClean="0"/>
              <a:t> hypotéza.</a:t>
            </a:r>
          </a:p>
          <a:p>
            <a:r>
              <a:rPr lang="sk-SK" sz="2400" dirty="0" smtClean="0"/>
              <a:t>–</a:t>
            </a:r>
          </a:p>
          <a:p>
            <a:r>
              <a:rPr lang="sk-SK" sz="2400" dirty="0" err="1" smtClean="0"/>
              <a:t>Oboustranná</a:t>
            </a:r>
            <a:endParaRPr lang="sk-SK" sz="2400" dirty="0" smtClean="0"/>
          </a:p>
          <a:p>
            <a:r>
              <a:rPr lang="sk-SK" sz="2400" dirty="0" err="1" smtClean="0"/>
              <a:t>alternativní</a:t>
            </a:r>
            <a:r>
              <a:rPr lang="sk-SK" sz="2400" dirty="0" smtClean="0"/>
              <a:t> hypotéza</a:t>
            </a:r>
            <a:endParaRPr lang="sk-SK" sz="2400" dirty="0"/>
          </a:p>
        </p:txBody>
      </p:sp>
      <p:sp>
        <p:nvSpPr>
          <p:cNvPr id="5" name="Obdĺžnik 4"/>
          <p:cNvSpPr/>
          <p:nvPr/>
        </p:nvSpPr>
        <p:spPr>
          <a:xfrm>
            <a:off x="4355976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Příslušná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alternativní</a:t>
            </a:r>
            <a:r>
              <a:rPr lang="sk-SK" dirty="0" smtClean="0">
                <a:solidFill>
                  <a:srgbClr val="FF0000"/>
                </a:solidFill>
              </a:rPr>
              <a:t> hypotéza </a:t>
            </a:r>
            <a:r>
              <a:rPr lang="sk-SK" dirty="0" err="1" smtClean="0">
                <a:solidFill>
                  <a:srgbClr val="FF0000"/>
                </a:solidFill>
              </a:rPr>
              <a:t>se</a:t>
            </a:r>
            <a:r>
              <a:rPr lang="sk-SK" dirty="0" smtClean="0">
                <a:solidFill>
                  <a:srgbClr val="FF0000"/>
                </a:solidFill>
              </a:rPr>
              <a:t> volí na </a:t>
            </a:r>
          </a:p>
          <a:p>
            <a:r>
              <a:rPr lang="sk-SK" dirty="0" err="1" smtClean="0">
                <a:solidFill>
                  <a:srgbClr val="FF0000"/>
                </a:solidFill>
              </a:rPr>
              <a:t>základě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pozorování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chování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výběrového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</a:p>
          <a:p>
            <a:r>
              <a:rPr lang="sk-SK" dirty="0" err="1" smtClean="0">
                <a:solidFill>
                  <a:srgbClr val="FF0000"/>
                </a:solidFill>
              </a:rPr>
              <a:t>souboru</a:t>
            </a:r>
            <a:r>
              <a:rPr lang="sk-SK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 test-(rozdiel priemerov)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Podle</a:t>
            </a:r>
            <a:r>
              <a:rPr lang="sk-SK" dirty="0" smtClean="0"/>
              <a:t> toho, </a:t>
            </a:r>
            <a:r>
              <a:rPr lang="sk-SK" dirty="0" err="1" smtClean="0"/>
              <a:t>jaká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 (</a:t>
            </a:r>
            <a:r>
              <a:rPr lang="sk-SK" dirty="0" err="1" smtClean="0"/>
              <a:t>soubory</a:t>
            </a:r>
            <a:r>
              <a:rPr lang="sk-SK" dirty="0" smtClean="0"/>
              <a:t>) máme k </a:t>
            </a:r>
            <a:r>
              <a:rPr lang="sk-SK" dirty="0" err="1" smtClean="0"/>
              <a:t>dispozici</a:t>
            </a:r>
            <a:r>
              <a:rPr lang="sk-SK" dirty="0" smtClean="0"/>
              <a:t>, rozlišujeme </a:t>
            </a:r>
            <a:r>
              <a:rPr lang="sk-SK" dirty="0" err="1" smtClean="0"/>
              <a:t>několik</a:t>
            </a:r>
            <a:r>
              <a:rPr lang="sk-SK" dirty="0" smtClean="0"/>
              <a:t> variant </a:t>
            </a:r>
            <a:r>
              <a:rPr lang="sk-SK" dirty="0" err="1" smtClean="0"/>
              <a:t>t-testu</a:t>
            </a:r>
            <a:endParaRPr lang="sk-SK" dirty="0" smtClean="0"/>
          </a:p>
          <a:p>
            <a:r>
              <a:rPr lang="sk-SK" dirty="0" smtClean="0"/>
              <a:t>Parametrické </a:t>
            </a:r>
            <a:r>
              <a:rPr lang="sk-SK" dirty="0" err="1" smtClean="0"/>
              <a:t>vs</a:t>
            </a:r>
            <a:r>
              <a:rPr lang="sk-SK" dirty="0" smtClean="0"/>
              <a:t>. Neparametrické(nad 10?)</a:t>
            </a:r>
          </a:p>
          <a:p>
            <a:pPr>
              <a:buNone/>
            </a:pPr>
            <a:r>
              <a:rPr lang="sk-SK" dirty="0" smtClean="0"/>
              <a:t>Otázka </a:t>
            </a:r>
            <a:r>
              <a:rPr lang="sk-SK" dirty="0" err="1" smtClean="0"/>
              <a:t>normality</a:t>
            </a:r>
            <a:r>
              <a:rPr lang="sk-SK" dirty="0" smtClean="0"/>
              <a:t> rozloženia súboru?</a:t>
            </a:r>
          </a:p>
          <a:p>
            <a:r>
              <a:rPr lang="sk-SK" dirty="0" smtClean="0"/>
              <a:t>Závisle </a:t>
            </a:r>
            <a:r>
              <a:rPr lang="sk-SK" dirty="0" err="1" smtClean="0"/>
              <a:t>vs</a:t>
            </a:r>
            <a:r>
              <a:rPr lang="sk-SK" dirty="0" smtClean="0"/>
              <a:t>. Nezávislé</a:t>
            </a:r>
          </a:p>
          <a:p>
            <a:r>
              <a:rPr lang="sk-SK" dirty="0" smtClean="0"/>
              <a:t>Párový </a:t>
            </a:r>
            <a:r>
              <a:rPr lang="sk-SK" dirty="0" err="1" smtClean="0"/>
              <a:t>vs</a:t>
            </a:r>
            <a:r>
              <a:rPr lang="sk-SK" dirty="0" smtClean="0"/>
              <a:t>. Nepárový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Vyber, </a:t>
            </a:r>
            <a:r>
              <a:rPr lang="sk-SK" dirty="0" err="1" smtClean="0"/>
              <a:t>stav,čas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p- </a:t>
            </a:r>
            <a:r>
              <a:rPr lang="sk-SK" dirty="0" err="1" smtClean="0"/>
              <a:t>pravdepodobnost</a:t>
            </a:r>
            <a:r>
              <a:rPr lang="sk-SK" dirty="0" smtClean="0"/>
              <a:t>: nevýznamné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významné   p  0,05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veľmi významné  p  0,01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2267744" y="3933056"/>
          <a:ext cx="4608513" cy="1737360"/>
        </p:xfrm>
        <a:graphic>
          <a:graphicData uri="http://schemas.openxmlformats.org/drawingml/2006/table">
            <a:tbl>
              <a:tblPr/>
              <a:tblGrid>
                <a:gridCol w="2057988"/>
                <a:gridCol w="492537"/>
                <a:gridCol w="2057988"/>
              </a:tblGrid>
              <a:tr h="0">
                <a:tc>
                  <a:txBody>
                    <a:bodyPr/>
                    <a:lstStyle/>
                    <a:p>
                      <a:r>
                        <a:rPr lang="sk-SK"/>
                        <a:t>nezávisle premenná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→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závisle premenná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nový liek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→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vyliečenie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športový tréning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→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rekord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zvýšenie motivácie žiaka učiť sa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→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lepšie učebné výsledky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 l="16533" t="24080" r="22043" b="13281"/>
          <a:stretch>
            <a:fillRect/>
          </a:stretch>
        </p:blipFill>
        <p:spPr bwMode="auto">
          <a:xfrm>
            <a:off x="395536" y="764705"/>
            <a:ext cx="8352928" cy="601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je veda, ktorej predmetom sú výsledky hromadných pozorovaní s cieľom:</a:t>
            </a:r>
            <a:br>
              <a:rPr lang="sk-SK" dirty="0" smtClean="0"/>
            </a:br>
            <a:r>
              <a:rPr lang="sk-SK" dirty="0" smtClean="0"/>
              <a:t>                                                                                    ·   získať dáta o skúmanom jave</a:t>
            </a:r>
            <a:br>
              <a:rPr lang="sk-SK" dirty="0" smtClean="0"/>
            </a:br>
            <a:r>
              <a:rPr lang="sk-SK" dirty="0" smtClean="0"/>
              <a:t>                                                                                    ·   analyzovať dáta použitím grafov a charakteristík štatistiky</a:t>
            </a:r>
            <a:br>
              <a:rPr lang="sk-SK" dirty="0" smtClean="0"/>
            </a:br>
            <a:r>
              <a:rPr lang="sk-SK" dirty="0" smtClean="0"/>
              <a:t>                                                                                    ·   odvodiť závery pre rozhodovanie, plánovanie respektíve prognózy, </a:t>
            </a:r>
            <a:br>
              <a:rPr lang="sk-SK" dirty="0" smtClean="0"/>
            </a:br>
            <a:r>
              <a:rPr lang="sk-SK" dirty="0" smtClean="0"/>
              <a:t>                                                                                        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 l="17208" t="20840" r="20018" b="14361"/>
          <a:stretch>
            <a:fillRect/>
          </a:stretch>
        </p:blipFill>
        <p:spPr bwMode="auto">
          <a:xfrm>
            <a:off x="827584" y="834389"/>
            <a:ext cx="7704856" cy="497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 smtClean="0"/>
              <a:t>Pojem, .</a:t>
            </a:r>
            <a:r>
              <a:rPr lang="sk-SK" dirty="0" smtClean="0"/>
              <a:t> </a:t>
            </a:r>
            <a:r>
              <a:rPr lang="sk-SK" dirty="0" err="1" smtClean="0"/>
              <a:t>t-test</a:t>
            </a:r>
            <a:r>
              <a:rPr lang="sk-SK" dirty="0" smtClean="0"/>
              <a:t> pre nezávislé výbery je všeobecne používaná metóda na vyhodnotenie rozdielu v priemeroch dvoch skupín. </a:t>
            </a:r>
            <a:r>
              <a:rPr lang="sk-SK" dirty="0" err="1" smtClean="0"/>
              <a:t>Nap</a:t>
            </a:r>
            <a:r>
              <a:rPr lang="sk-SK" dirty="0" smtClean="0"/>
              <a:t>., </a:t>
            </a:r>
            <a:r>
              <a:rPr lang="sk-SK" dirty="0" err="1" smtClean="0"/>
              <a:t>t-test</a:t>
            </a:r>
            <a:r>
              <a:rPr lang="sk-SK" dirty="0" smtClean="0"/>
              <a:t> môže byť použitý na vyhodnotenie rozdielu v testovanej veličine medzi experimentálnou skupinou pacientov užívajúcich liek, a kontrolnou skupinou, ktorá </a:t>
            </a:r>
            <a:r>
              <a:rPr lang="sk-SK" dirty="0" err="1" smtClean="0"/>
              <a:t>obdržala</a:t>
            </a:r>
            <a:r>
              <a:rPr lang="sk-SK" dirty="0" smtClean="0"/>
              <a:t> iba </a:t>
            </a:r>
            <a:r>
              <a:rPr lang="sk-SK" dirty="0" err="1" smtClean="0"/>
              <a:t>placebo</a:t>
            </a:r>
            <a:r>
              <a:rPr lang="sk-SK" dirty="0" smtClean="0"/>
              <a:t>. Teoreticky je </a:t>
            </a:r>
            <a:r>
              <a:rPr lang="sk-SK" dirty="0" err="1" smtClean="0"/>
              <a:t>t-test</a:t>
            </a:r>
            <a:r>
              <a:rPr lang="sk-SK" dirty="0" smtClean="0"/>
              <a:t> možné použiť aj vo veľmi malých vzorkách (n=10, niektorí výskumníci tvrdia, že dokonca aj v menších), ak však je dodržaný predpoklad normálneho rozloženia v oboch skupinách, a rozptyly týchto skupín sa významne nelíšia. </a:t>
            </a:r>
            <a:r>
              <a:rPr lang="sk-SK" dirty="0" err="1" smtClean="0"/>
              <a:t>Normalita</a:t>
            </a:r>
            <a:r>
              <a:rPr lang="sk-SK" dirty="0" smtClean="0"/>
              <a:t> môže byť odhadnutá z </a:t>
            </a:r>
            <a:r>
              <a:rPr lang="sk-SK" dirty="0" err="1" smtClean="0"/>
              <a:t>histogramu</a:t>
            </a:r>
            <a:r>
              <a:rPr lang="sk-SK" dirty="0" smtClean="0"/>
              <a:t>, alebo vykonaním testu </a:t>
            </a:r>
            <a:r>
              <a:rPr lang="sk-SK" dirty="0" err="1" smtClean="0"/>
              <a:t>normality</a:t>
            </a:r>
            <a:r>
              <a:rPr lang="sk-SK" dirty="0" smtClean="0"/>
              <a:t>. Predpoklad zhodnosti rozptylu verifikujeme F testom, alebo použijeme robustnejšiu techniku, </a:t>
            </a:r>
            <a:r>
              <a:rPr lang="sk-SK" dirty="0" err="1" smtClean="0"/>
              <a:t>Levenov</a:t>
            </a:r>
            <a:r>
              <a:rPr lang="sk-SK" dirty="0" smtClean="0"/>
              <a:t> test. Ak tieto predpoklady nie sú splnené, použijeme neparametrickú alternatívu </a:t>
            </a:r>
            <a:r>
              <a:rPr lang="sk-SK" dirty="0" err="1" smtClean="0"/>
              <a:t>t-testu</a:t>
            </a:r>
            <a:r>
              <a:rPr lang="sk-SK" dirty="0" smtClean="0"/>
              <a:t> </a:t>
            </a:r>
            <a:r>
              <a:rPr lang="sk-SK" dirty="0" err="1" smtClean="0">
                <a:hlinkClick r:id="rId3"/>
              </a:rPr>
              <a:t>Mann-Whitneyov</a:t>
            </a:r>
            <a:r>
              <a:rPr lang="sk-SK" dirty="0" smtClean="0">
                <a:hlinkClick r:id="rId3"/>
              </a:rPr>
              <a:t> U test</a:t>
            </a:r>
            <a:r>
              <a:rPr lang="sk-SK" dirty="0" smtClean="0"/>
              <a:t> alebo </a:t>
            </a:r>
            <a:r>
              <a:rPr lang="sk-SK" dirty="0" err="1" smtClean="0"/>
              <a:t>Kolmogorov-Smirnov</a:t>
            </a:r>
            <a:r>
              <a:rPr lang="sk-SK" dirty="0" smtClean="0"/>
              <a:t> test.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od témy k problé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5648325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827582" y="2331720"/>
          <a:ext cx="6669228" cy="3113504"/>
        </p:xfrm>
        <a:graphic>
          <a:graphicData uri="http://schemas.openxmlformats.org/drawingml/2006/table">
            <a:tbl>
              <a:tblPr/>
              <a:tblGrid>
                <a:gridCol w="860078"/>
                <a:gridCol w="1045415"/>
                <a:gridCol w="952747"/>
                <a:gridCol w="952747"/>
                <a:gridCol w="952747"/>
                <a:gridCol w="952747"/>
                <a:gridCol w="952747"/>
              </a:tblGrid>
              <a:tr h="1167564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St. </a:t>
                      </a:r>
                      <a:r>
                        <a:rPr lang="sk-SK" dirty="0" err="1"/>
                        <a:t>volnosti</a:t>
                      </a:r>
                      <a:r>
                        <a:rPr lang="sk-SK" dirty="0"/>
                        <a:t> </a:t>
                      </a:r>
                      <a:r>
                        <a:rPr lang="sk-SK" dirty="0">
                          <a:latin typeface="Symbol"/>
                        </a:rPr>
                        <a:t>n</a:t>
                      </a:r>
                      <a:endParaRPr lang="sk-SK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0,80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0,90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0,95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0,975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0,9875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0,995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88"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1,376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3,078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6,314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12,706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25,452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63,657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88"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1,061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1,886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2,920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4,303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6,205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9,925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88"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0,978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1,638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2,353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3,182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4,176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5,841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88"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,941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1,533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2,132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2,776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3,495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4,604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88"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,920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1,476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2,015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2,571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3,163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4,032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051720" y="188640"/>
            <a:ext cx="4408381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sk-SK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ab. </a:t>
            </a:r>
            <a:r>
              <a:rPr kumimoji="0" lang="sk-SK" sz="16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Kvantily</a:t>
            </a:r>
            <a:r>
              <a:rPr kumimoji="0" lang="sk-SK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</a:t>
            </a:r>
            <a:r>
              <a:rPr kumimoji="0" lang="sk-SK" sz="1600" b="1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1-α/2</a:t>
            </a:r>
            <a:r>
              <a:rPr kumimoji="0" lang="sk-SK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600" b="1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sk-SK" sz="1600" b="1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n</a:t>
            </a:r>
            <a:r>
              <a:rPr kumimoji="0" lang="sk-SK" sz="1600" b="1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sk-SK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6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Studentova</a:t>
            </a:r>
            <a:r>
              <a:rPr kumimoji="0" lang="sk-SK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6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sk-SK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6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rozdělení</a:t>
            </a:r>
            <a:endParaRPr kumimoji="0" lang="sk-S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3.Analýza dát VZŤAHY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Vztahy-korelacie-závislost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Test –</a:t>
            </a:r>
            <a:r>
              <a:rPr lang="sk-SK" dirty="0" err="1" smtClean="0"/>
              <a:t>retest</a:t>
            </a:r>
            <a:r>
              <a:rPr lang="sk-SK" dirty="0" smtClean="0"/>
              <a:t> .</a:t>
            </a:r>
          </a:p>
          <a:p>
            <a:r>
              <a:rPr lang="sk-SK" dirty="0" smtClean="0"/>
              <a:t>Výška -hmotnosť</a:t>
            </a:r>
            <a:endParaRPr lang="sk-SK" dirty="0"/>
          </a:p>
        </p:txBody>
      </p:sp>
      <p:pic>
        <p:nvPicPr>
          <p:cNvPr id="94210" name="Picture 2" descr="http://www.wikiskripta.eu/images/thumb/1/1f/Regrese.png/300px-Regre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01008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03648" y="692697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err="1" smtClean="0"/>
              <a:t>Pro</a:t>
            </a:r>
            <a:r>
              <a:rPr lang="sk-SK" sz="2400" dirty="0" smtClean="0"/>
              <a:t> </a:t>
            </a:r>
            <a:r>
              <a:rPr lang="sk-SK" sz="2400" dirty="0" err="1" smtClean="0"/>
              <a:t>měření</a:t>
            </a:r>
            <a:r>
              <a:rPr lang="sk-SK" sz="2400" dirty="0" smtClean="0"/>
              <a:t> </a:t>
            </a:r>
            <a:r>
              <a:rPr lang="sk-SK" sz="2400" dirty="0" err="1" smtClean="0"/>
              <a:t>síly</a:t>
            </a:r>
            <a:r>
              <a:rPr lang="sk-SK" sz="2400" dirty="0" smtClean="0"/>
              <a:t> závislosti </a:t>
            </a:r>
            <a:r>
              <a:rPr lang="sk-SK" sz="2400" dirty="0" err="1" smtClean="0"/>
              <a:t>se</a:t>
            </a:r>
            <a:r>
              <a:rPr lang="sk-SK" sz="2400" dirty="0" smtClean="0"/>
              <a:t> </a:t>
            </a:r>
            <a:r>
              <a:rPr lang="sk-SK" sz="2400" dirty="0" err="1" smtClean="0"/>
              <a:t>používá</a:t>
            </a:r>
            <a:r>
              <a:rPr lang="sk-SK" sz="2400" dirty="0" smtClean="0"/>
              <a:t> </a:t>
            </a:r>
            <a:r>
              <a:rPr lang="sk-SK" sz="2400" b="1" dirty="0" err="1" smtClean="0"/>
              <a:t>Pearsonův</a:t>
            </a:r>
            <a:r>
              <a:rPr lang="sk-SK" sz="2400" b="1" dirty="0" smtClean="0"/>
              <a:t> korelační koeficient </a:t>
            </a:r>
            <a:r>
              <a:rPr lang="el-GR" sz="2400" b="1" dirty="0" smtClean="0"/>
              <a:t>ρ</a:t>
            </a:r>
            <a:r>
              <a:rPr lang="el-GR" sz="2400" dirty="0" smtClean="0"/>
              <a:t>: </a:t>
            </a:r>
          </a:p>
          <a:p>
            <a:r>
              <a:rPr lang="sk-SK" sz="2400" dirty="0" err="1" smtClean="0"/>
              <a:t>dle</a:t>
            </a:r>
            <a:r>
              <a:rPr lang="sk-SK" sz="2400" dirty="0" smtClean="0"/>
              <a:t> obecných platností </a:t>
            </a:r>
            <a:r>
              <a:rPr lang="sk-SK" sz="2400" dirty="0" err="1" smtClean="0"/>
              <a:t>nabývá</a:t>
            </a:r>
            <a:r>
              <a:rPr lang="sk-SK" sz="2400" dirty="0" smtClean="0"/>
              <a:t> </a:t>
            </a:r>
            <a:r>
              <a:rPr lang="sk-SK" sz="2400" dirty="0" err="1" smtClean="0"/>
              <a:t>hodnot</a:t>
            </a:r>
            <a:r>
              <a:rPr lang="sk-SK" sz="2400" dirty="0" smtClean="0"/>
              <a:t> −1 až +1 </a:t>
            </a:r>
          </a:p>
          <a:p>
            <a:r>
              <a:rPr lang="sk-SK" sz="2400" dirty="0" err="1" smtClean="0"/>
              <a:t>je-li</a:t>
            </a:r>
            <a:r>
              <a:rPr lang="sk-SK" sz="2400" dirty="0" smtClean="0"/>
              <a:t> typ závislosti </a:t>
            </a:r>
            <a:r>
              <a:rPr lang="sk-SK" sz="2400" dirty="0" err="1" smtClean="0"/>
              <a:t>lineární</a:t>
            </a:r>
            <a:r>
              <a:rPr lang="sk-SK" sz="2400" dirty="0" smtClean="0"/>
              <a:t>, </a:t>
            </a:r>
            <a:r>
              <a:rPr lang="sk-SK" sz="2400" dirty="0" err="1" smtClean="0"/>
              <a:t>pak</a:t>
            </a:r>
            <a:r>
              <a:rPr lang="sk-SK" sz="2400" dirty="0" smtClean="0"/>
              <a:t>: </a:t>
            </a:r>
          </a:p>
          <a:p>
            <a:pPr lvl="1"/>
            <a:r>
              <a:rPr lang="sk-SK" sz="2400" b="1" dirty="0" smtClean="0"/>
              <a:t>nulová hodnota</a:t>
            </a:r>
            <a:r>
              <a:rPr lang="sk-SK" sz="2400" dirty="0" smtClean="0"/>
              <a:t> </a:t>
            </a:r>
            <a:r>
              <a:rPr lang="el-GR" sz="2400" dirty="0" smtClean="0"/>
              <a:t>ρ – </a:t>
            </a:r>
            <a:r>
              <a:rPr lang="sk-SK" sz="2400" dirty="0" err="1" smtClean="0"/>
              <a:t>většinou</a:t>
            </a:r>
            <a:r>
              <a:rPr lang="sk-SK" sz="2400" dirty="0" smtClean="0"/>
              <a:t> </a:t>
            </a:r>
            <a:r>
              <a:rPr lang="sk-SK" sz="2400" dirty="0" err="1" smtClean="0"/>
              <a:t>vyjadřuje</a:t>
            </a:r>
            <a:r>
              <a:rPr lang="sk-SK" sz="2400" dirty="0" smtClean="0"/>
              <a:t> </a:t>
            </a:r>
            <a:r>
              <a:rPr lang="sk-SK" sz="2400" b="1" dirty="0" err="1" smtClean="0"/>
              <a:t>nezávislost</a:t>
            </a:r>
            <a:r>
              <a:rPr lang="sk-SK" sz="2400" dirty="0" smtClean="0"/>
              <a:t> </a:t>
            </a:r>
            <a:r>
              <a:rPr lang="sk-SK" sz="2400" dirty="0" err="1" smtClean="0"/>
              <a:t>veličin</a:t>
            </a:r>
            <a:r>
              <a:rPr lang="sk-SK" sz="2400" dirty="0" smtClean="0"/>
              <a:t> (</a:t>
            </a:r>
            <a:r>
              <a:rPr lang="sk-SK" sz="2400" dirty="0" err="1" smtClean="0"/>
              <a:t>může</a:t>
            </a:r>
            <a:r>
              <a:rPr lang="sk-SK" sz="2400" dirty="0" smtClean="0"/>
              <a:t> </a:t>
            </a:r>
            <a:r>
              <a:rPr lang="sk-SK" sz="2400" dirty="0" err="1" smtClean="0"/>
              <a:t>být</a:t>
            </a:r>
            <a:r>
              <a:rPr lang="sk-SK" sz="2400" dirty="0" smtClean="0"/>
              <a:t> </a:t>
            </a:r>
            <a:r>
              <a:rPr lang="sk-SK" sz="2400" dirty="0" err="1" smtClean="0"/>
              <a:t>roven</a:t>
            </a:r>
            <a:r>
              <a:rPr lang="sk-SK" sz="2400" dirty="0" smtClean="0"/>
              <a:t> 0 i </a:t>
            </a:r>
            <a:r>
              <a:rPr lang="sk-SK" sz="2400" dirty="0" err="1" smtClean="0"/>
              <a:t>když</a:t>
            </a:r>
            <a:r>
              <a:rPr lang="sk-SK" sz="2400" dirty="0" smtClean="0"/>
              <a:t> </a:t>
            </a:r>
            <a:r>
              <a:rPr lang="sk-SK" sz="2400" dirty="0" err="1" smtClean="0"/>
              <a:t>jsou</a:t>
            </a:r>
            <a:r>
              <a:rPr lang="sk-SK" sz="2400" dirty="0" smtClean="0"/>
              <a:t> veličiny </a:t>
            </a:r>
            <a:r>
              <a:rPr lang="sk-SK" sz="2400" dirty="0" err="1" smtClean="0"/>
              <a:t>funkčně</a:t>
            </a:r>
            <a:r>
              <a:rPr lang="sk-SK" sz="2400" dirty="0" smtClean="0"/>
              <a:t> závislé, ale tato </a:t>
            </a:r>
            <a:r>
              <a:rPr lang="sk-SK" sz="2400" dirty="0" err="1" smtClean="0"/>
              <a:t>závislost</a:t>
            </a:r>
            <a:r>
              <a:rPr lang="sk-SK" sz="2400" dirty="0" smtClean="0"/>
              <a:t> potom </a:t>
            </a:r>
            <a:r>
              <a:rPr lang="sk-SK" sz="2400" dirty="0" err="1" smtClean="0"/>
              <a:t>není</a:t>
            </a:r>
            <a:r>
              <a:rPr lang="sk-SK" sz="2400" dirty="0" smtClean="0"/>
              <a:t> </a:t>
            </a:r>
            <a:r>
              <a:rPr lang="sk-SK" sz="2400" dirty="0" err="1" smtClean="0"/>
              <a:t>lineární</a:t>
            </a:r>
            <a:r>
              <a:rPr lang="sk-SK" sz="2400" dirty="0" smtClean="0"/>
              <a:t>!) </a:t>
            </a:r>
          </a:p>
          <a:p>
            <a:pPr lvl="1"/>
            <a:r>
              <a:rPr lang="el-GR" sz="2400" dirty="0" smtClean="0"/>
              <a:t>ρ </a:t>
            </a:r>
            <a:r>
              <a:rPr lang="sk-SK" sz="2400" dirty="0" err="1" smtClean="0"/>
              <a:t>větší</a:t>
            </a:r>
            <a:r>
              <a:rPr lang="sk-SK" sz="2400" dirty="0" smtClean="0"/>
              <a:t> než 0 – s </a:t>
            </a:r>
            <a:r>
              <a:rPr lang="sk-SK" sz="2400" dirty="0" err="1" smtClean="0"/>
              <a:t>rostoucími</a:t>
            </a:r>
            <a:r>
              <a:rPr lang="sk-SK" sz="2400" dirty="0" smtClean="0"/>
              <a:t> hodnotami </a:t>
            </a:r>
            <a:r>
              <a:rPr lang="sk-SK" sz="2400" dirty="0" err="1" smtClean="0"/>
              <a:t>jedné</a:t>
            </a:r>
            <a:r>
              <a:rPr lang="sk-SK" sz="2400" dirty="0" smtClean="0"/>
              <a:t> veličiny </a:t>
            </a:r>
            <a:r>
              <a:rPr lang="sk-SK" sz="2400" dirty="0" err="1" smtClean="0"/>
              <a:t>se</a:t>
            </a:r>
            <a:r>
              <a:rPr lang="sk-SK" sz="2400" dirty="0" smtClean="0"/>
              <a:t> </a:t>
            </a:r>
            <a:r>
              <a:rPr lang="sk-SK" sz="2400" dirty="0" err="1" smtClean="0"/>
              <a:t>zvyšují</a:t>
            </a:r>
            <a:r>
              <a:rPr lang="sk-SK" sz="2400" dirty="0" smtClean="0"/>
              <a:t> i hodnoty druhé (nebo </a:t>
            </a:r>
            <a:r>
              <a:rPr lang="sk-SK" sz="2400" dirty="0" err="1" smtClean="0"/>
              <a:t>obě</a:t>
            </a:r>
            <a:r>
              <a:rPr lang="sk-SK" sz="2400" dirty="0" smtClean="0"/>
              <a:t> </a:t>
            </a:r>
            <a:r>
              <a:rPr lang="sk-SK" sz="2400" dirty="0" err="1" smtClean="0"/>
              <a:t>klesají</a:t>
            </a:r>
            <a:r>
              <a:rPr lang="sk-SK" sz="2400" dirty="0" smtClean="0"/>
              <a:t>) </a:t>
            </a:r>
          </a:p>
          <a:p>
            <a:pPr lvl="1"/>
            <a:r>
              <a:rPr lang="el-GR" sz="2400" dirty="0" smtClean="0"/>
              <a:t>ρ </a:t>
            </a:r>
            <a:r>
              <a:rPr lang="sk-SK" sz="2400" dirty="0" smtClean="0"/>
              <a:t>menší než 0 – s </a:t>
            </a:r>
            <a:r>
              <a:rPr lang="sk-SK" sz="2400" dirty="0" err="1" smtClean="0"/>
              <a:t>rostoucími</a:t>
            </a:r>
            <a:r>
              <a:rPr lang="sk-SK" sz="2400" dirty="0" smtClean="0"/>
              <a:t> hodnotami </a:t>
            </a:r>
            <a:r>
              <a:rPr lang="sk-SK" sz="2400" dirty="0" err="1" smtClean="0"/>
              <a:t>jedné</a:t>
            </a:r>
            <a:r>
              <a:rPr lang="sk-SK" sz="2400" dirty="0" smtClean="0"/>
              <a:t> veličiny </a:t>
            </a:r>
            <a:r>
              <a:rPr lang="sk-SK" sz="2400" dirty="0" err="1" smtClean="0"/>
              <a:t>klesají</a:t>
            </a:r>
            <a:r>
              <a:rPr lang="sk-SK" sz="2400" dirty="0" smtClean="0"/>
              <a:t> hodnoty druhé a naopak </a:t>
            </a:r>
          </a:p>
          <a:p>
            <a:pPr lvl="1"/>
            <a:r>
              <a:rPr lang="sk-SK" sz="2400" b="1" dirty="0" smtClean="0"/>
              <a:t>krajní hodnoty +1 a −1</a:t>
            </a:r>
            <a:r>
              <a:rPr lang="sk-SK" sz="2400" dirty="0" smtClean="0"/>
              <a:t> </a:t>
            </a:r>
            <a:r>
              <a:rPr lang="sk-SK" sz="2400" dirty="0" err="1" smtClean="0"/>
              <a:t>ukazují</a:t>
            </a:r>
            <a:r>
              <a:rPr lang="sk-SK" sz="2400" dirty="0" smtClean="0"/>
              <a:t> na </a:t>
            </a:r>
            <a:r>
              <a:rPr lang="sk-SK" sz="2400" b="1" dirty="0" smtClean="0"/>
              <a:t>funkční </a:t>
            </a:r>
            <a:r>
              <a:rPr lang="sk-SK" sz="2400" b="1" dirty="0" err="1" smtClean="0"/>
              <a:t>závislost</a:t>
            </a:r>
            <a:r>
              <a:rPr lang="sk-SK" sz="2400" dirty="0" smtClean="0"/>
              <a:t> </a:t>
            </a:r>
            <a:r>
              <a:rPr lang="sk-SK" sz="2400" dirty="0" err="1" smtClean="0"/>
              <a:t>obou</a:t>
            </a:r>
            <a:r>
              <a:rPr lang="sk-SK" sz="2400" dirty="0" smtClean="0"/>
              <a:t> </a:t>
            </a:r>
            <a:r>
              <a:rPr lang="sk-SK" sz="2400" dirty="0" err="1" smtClean="0"/>
              <a:t>veličin</a:t>
            </a:r>
            <a:r>
              <a:rPr lang="sk-SK" sz="2400" dirty="0" smtClean="0"/>
              <a:t> 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43608" y="1268760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400" b="1" dirty="0" err="1" smtClean="0"/>
              <a:t>Statistická</a:t>
            </a:r>
            <a:r>
              <a:rPr lang="sk-SK" sz="5400" b="1" dirty="0" smtClean="0"/>
              <a:t> </a:t>
            </a:r>
            <a:r>
              <a:rPr lang="sk-SK" sz="5400" b="1" dirty="0" err="1" smtClean="0"/>
              <a:t>závislost</a:t>
            </a:r>
            <a:r>
              <a:rPr lang="sk-SK" sz="5400" b="1" dirty="0" smtClean="0"/>
              <a:t> však nemusí </a:t>
            </a:r>
            <a:r>
              <a:rPr lang="sk-SK" sz="5400" b="1" dirty="0" err="1" smtClean="0"/>
              <a:t>znamenat</a:t>
            </a:r>
            <a:r>
              <a:rPr lang="sk-SK" sz="5400" b="1" dirty="0" smtClean="0"/>
              <a:t> kauzalitu!</a:t>
            </a:r>
            <a:endParaRPr lang="sk-SK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Neparametrické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 smtClean="0"/>
              <a:t>Dvojrozmerná induktívna štatistika - intervalové premenné</a:t>
            </a:r>
          </a:p>
          <a:p>
            <a:r>
              <a:rPr lang="sk-SK" b="1" dirty="0" smtClean="0"/>
              <a:t>Jednoduchá lineárna regresia, </a:t>
            </a:r>
            <a:r>
              <a:rPr lang="sk-SK" b="1" dirty="0" err="1" smtClean="0"/>
              <a:t>Pearsonov</a:t>
            </a:r>
            <a:r>
              <a:rPr lang="sk-SK" b="1" dirty="0" smtClean="0"/>
              <a:t>, korelačný koeficient</a:t>
            </a:r>
          </a:p>
          <a:p>
            <a:r>
              <a:rPr lang="sk-SK" dirty="0" smtClean="0"/>
              <a:t>Párová regresná analýza skúma lineárnu závislosť medzi dvoma kvantitatívnymi premennými (napr. hmotnosťou a výškou človeka) a je špecifickým prípadom </a:t>
            </a:r>
            <a:r>
              <a:rPr lang="sk-SK" dirty="0" smtClean="0">
                <a:hlinkClick r:id="rId3"/>
              </a:rPr>
              <a:t>viacnásobnej regresie</a:t>
            </a:r>
            <a:r>
              <a:rPr lang="sk-SK" dirty="0" smtClean="0"/>
              <a:t>. Jednoduchá regresia </a:t>
            </a:r>
            <a:r>
              <a:rPr lang="sk-SK" dirty="0" smtClean="0">
                <a:hlinkClick r:id="rId4"/>
              </a:rPr>
              <a:t>odhaduje</a:t>
            </a:r>
            <a:r>
              <a:rPr lang="sk-SK" dirty="0" smtClean="0"/>
              <a:t> regresné koeficienty </a:t>
            </a:r>
            <a:r>
              <a:rPr lang="el-GR" i="1" dirty="0" smtClean="0"/>
              <a:t>β</a:t>
            </a:r>
            <a:r>
              <a:rPr lang="el-GR" i="1" baseline="-25000" dirty="0" smtClean="0"/>
              <a:t>0</a:t>
            </a:r>
            <a:r>
              <a:rPr lang="el-GR" dirty="0" smtClean="0"/>
              <a:t> </a:t>
            </a:r>
            <a:r>
              <a:rPr lang="sk-SK" dirty="0" smtClean="0"/>
              <a:t>a </a:t>
            </a:r>
            <a:r>
              <a:rPr lang="el-GR" i="1" dirty="0" smtClean="0"/>
              <a:t>β</a:t>
            </a:r>
            <a:r>
              <a:rPr lang="el-GR" i="1" baseline="-25000" dirty="0" smtClean="0"/>
              <a:t>1</a:t>
            </a:r>
            <a:r>
              <a:rPr lang="el-GR" dirty="0" smtClean="0"/>
              <a:t> </a:t>
            </a:r>
            <a:r>
              <a:rPr lang="sk-SK" dirty="0" smtClean="0"/>
              <a:t>v rovnici:</a:t>
            </a:r>
          </a:p>
          <a:p>
            <a:r>
              <a:rPr lang="sk-SK" dirty="0" err="1" smtClean="0"/>
              <a:t>Spearmanova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Výška </a:t>
            </a:r>
            <a:r>
              <a:rPr lang="sk-SK" dirty="0" err="1" smtClean="0"/>
              <a:t>vs</a:t>
            </a:r>
            <a:r>
              <a:rPr lang="sk-SK" dirty="0" smtClean="0"/>
              <a:t>. Hmotnosť</a:t>
            </a:r>
            <a:endParaRPr lang="sk-SK" dirty="0"/>
          </a:p>
        </p:txBody>
      </p:sp>
      <p:pic>
        <p:nvPicPr>
          <p:cNvPr id="14338" name="Picture 2" descr="Regresná priam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4"/>
            <a:ext cx="5976664" cy="397566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7236296" y="2132856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 0,80 p0,05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ŠTATISTICKA analýza dát –nutné zlo..???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899592" y="1916832"/>
            <a:ext cx="4745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/>
              <a:t>1. Deskriptívna štatistika</a:t>
            </a:r>
            <a:endParaRPr lang="sk-SK" sz="3600" dirty="0"/>
          </a:p>
        </p:txBody>
      </p:sp>
      <p:sp>
        <p:nvSpPr>
          <p:cNvPr id="4" name="BlokTextu 3"/>
          <p:cNvSpPr txBox="1"/>
          <p:nvPr/>
        </p:nvSpPr>
        <p:spPr>
          <a:xfrm>
            <a:off x="1907704" y="3573016"/>
            <a:ext cx="3946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/>
              <a:t>2. Vzťahy - Závislosti</a:t>
            </a:r>
            <a:endParaRPr lang="sk-SK" sz="3600" dirty="0"/>
          </a:p>
        </p:txBody>
      </p:sp>
      <p:sp>
        <p:nvSpPr>
          <p:cNvPr id="5" name="BlokTextu 4"/>
          <p:cNvSpPr txBox="1"/>
          <p:nvPr/>
        </p:nvSpPr>
        <p:spPr>
          <a:xfrm>
            <a:off x="3779912" y="5013176"/>
            <a:ext cx="2181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/>
              <a:t>3. Rozdiely</a:t>
            </a:r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Interpretácia korelačného koeficientu</a:t>
            </a:r>
            <a:r>
              <a:rPr lang="sk-SK" dirty="0" smtClean="0"/>
              <a:t> závisí od kontextu. Hodnota 0,8 pri overení fyzikálneho zákona použitím presných meracích prístrojov je veľmi nízka, v sociálnych vedách je však veľmi vysoká. </a:t>
            </a:r>
            <a:r>
              <a:rPr lang="sk-SK" dirty="0" err="1" smtClean="0"/>
              <a:t>Cohen</a:t>
            </a:r>
            <a:r>
              <a:rPr lang="sk-SK" dirty="0" smtClean="0"/>
              <a:t> (1988) vytvoril jednoduchú pomôcku pre interpretáciu korelačných koeficientov v psychologickom výskume: Korelácia (v absolútnej hodnote) pod 0,1 je triviálna, 0,1–0,3 malá, 0,3–0,5 stredná a nad 0,5 veľká.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50825" y="322263"/>
            <a:ext cx="8569325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sz="2800" u="sng">
                <a:solidFill>
                  <a:srgbClr val="CC0099"/>
                </a:solidFill>
              </a:rPr>
              <a:t>Nedostatečný rozsah výběru</a:t>
            </a:r>
          </a:p>
          <a:p>
            <a:pPr algn="just">
              <a:spcBef>
                <a:spcPct val="50000"/>
              </a:spcBef>
            </a:pPr>
            <a:r>
              <a:rPr lang="cs-CZ" sz="2800"/>
              <a:t>Nejjednodušší je v tomto případě provést dodatečná měření. Platí, že čím jsou data méně rozptýlená, tím menší počet jich stačí k zajištění dostatečné přesnosti odhadu. Pokud nelze provést dodatečné experimenty, je možné použít techniky vhodné pro malé výběry.</a:t>
            </a:r>
          </a:p>
          <a:p>
            <a:pPr algn="just">
              <a:spcBef>
                <a:spcPct val="50000"/>
              </a:spcBef>
            </a:pPr>
            <a:r>
              <a:rPr lang="cs-CZ" sz="2800"/>
              <a:t>Tento postup je vhodný zejména pro analýzu rutinních měření, kde jsou o chování dat předběžné informace. Když se analyzují výsledky nových měření nebo neznámé výběry, je vždy třeba začít průzkumovou analýzu dat a stanovit statistické zvláštnosti výběru.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57200" y="685800"/>
          <a:ext cx="746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dokument" r:id="rId5" imgW="5274360" imgH="6770520" progId="Word.Document.8">
                  <p:embed/>
                </p:oleObj>
              </mc:Choice>
              <mc:Fallback>
                <p:oleObj name="dokument" r:id="rId5" imgW="5274360" imgH="67705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17" t="7309" r="28696" b="84656"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467600" cy="914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2724150" cy="5540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911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sk-SK" sz="2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urier New"/>
                <a:cs typeface="Courier New"/>
              </a:rPr>
              <a:t>Standardizácia</a:t>
            </a: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827088" y="6021388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k-SK" sz="2400" kern="10">
                <a:ln w="2857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prstShdw prst="shdw17" dist="17961" dir="2700000">
                    <a:srgbClr val="00FFFF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Príklad výpočtu stability testu</a:t>
            </a: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57200" y="1752600"/>
          <a:ext cx="4876800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dokument" r:id="rId8" imgW="5274360" imgH="6764400" progId="Word.Document.8">
                  <p:embed/>
                </p:oleObj>
              </mc:Choice>
              <mc:Fallback>
                <p:oleObj name="dokument" r:id="rId8" imgW="5274360" imgH="67644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609" t="16014" r="54340" b="64241"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4876800" cy="2592388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5334000" y="1752600"/>
          <a:ext cx="2590800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8" name="dokument" r:id="rId11" imgW="5274360" imgH="6764400" progId="Word.Document.8">
                  <p:embed/>
                </p:oleObj>
              </mc:Choice>
              <mc:Fallback>
                <p:oleObj name="dokument" r:id="rId11" imgW="5274360" imgH="676440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660" t="16014" r="28696" b="64241"/>
                      <a:stretch>
                        <a:fillRect/>
                      </a:stretch>
                    </p:blipFill>
                    <p:spPr bwMode="auto">
                      <a:xfrm>
                        <a:off x="5334000" y="1752600"/>
                        <a:ext cx="2590800" cy="2592388"/>
                      </a:xfrm>
                      <a:prstGeom prst="rect">
                        <a:avLst/>
                      </a:prstGeom>
                      <a:solidFill>
                        <a:srgbClr val="33CC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2590800" y="4572000"/>
          <a:ext cx="335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9" name="Rastrový obraz" r:id="rId12" imgW="2591162" imgH="676369" progId="PBrush">
                  <p:embed/>
                </p:oleObj>
              </mc:Choice>
              <mc:Fallback>
                <p:oleObj name="Rastrový obraz" r:id="rId12" imgW="2591162" imgH="67636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67" b="21127"/>
                      <a:stretch>
                        <a:fillRect/>
                      </a:stretch>
                    </p:blipFill>
                    <p:spPr bwMode="auto">
                      <a:xfrm>
                        <a:off x="2590800" y="4572000"/>
                        <a:ext cx="3352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2590800" y="5257800"/>
          <a:ext cx="335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0" name="Rastrový obraz" r:id="rId14" imgW="2591162" imgH="552527" progId="PBrush">
                  <p:embed/>
                </p:oleObj>
              </mc:Choice>
              <mc:Fallback>
                <p:oleObj name="Rastrový obraz" r:id="rId14" imgW="2591162" imgH="552527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7241"/>
                      <a:stretch>
                        <a:fillRect/>
                      </a:stretch>
                    </p:blipFill>
                    <p:spPr bwMode="auto">
                      <a:xfrm>
                        <a:off x="2590800" y="5257800"/>
                        <a:ext cx="3352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57200" y="4724400"/>
            <a:ext cx="21066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cs-CZ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OTÁZKA:</a:t>
            </a:r>
            <a:endParaRPr lang="cs-CZ" sz="18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l"/>
            <a:r>
              <a:rPr lang="cs-CZ" sz="1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Liší se výrazně</a:t>
            </a:r>
          </a:p>
          <a:p>
            <a:pPr algn="l"/>
            <a:r>
              <a:rPr lang="cs-CZ" sz="1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tyto 2 množiny</a:t>
            </a:r>
            <a:endParaRPr lang="cs-CZ" sz="1800" i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6019800" y="4648200"/>
            <a:ext cx="1379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cs-CZ" sz="1400" i="1">
                <a:solidFill>
                  <a:srgbClr val="FFFF00"/>
                </a:solidFill>
                <a:latin typeface="Verdana" pitchFamily="34" charset="0"/>
              </a:rPr>
              <a:t>pořadí po 3.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5943600" y="5334000"/>
            <a:ext cx="1525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cs-CZ" sz="1400" i="1">
                <a:solidFill>
                  <a:srgbClr val="FFFF00"/>
                </a:solidFill>
                <a:latin typeface="Verdana" pitchFamily="34" charset="0"/>
              </a:rPr>
              <a:t> po 6. pokusu</a:t>
            </a:r>
          </a:p>
        </p:txBody>
      </p:sp>
      <p:sp>
        <p:nvSpPr>
          <p:cNvPr id="32783" name="WordArt 15"/>
          <p:cNvSpPr>
            <a:spLocks noChangeArrowheads="1" noChangeShapeType="1" noTextEdit="1"/>
          </p:cNvSpPr>
          <p:nvPr/>
        </p:nvSpPr>
        <p:spPr bwMode="auto">
          <a:xfrm>
            <a:off x="7391400" y="4572000"/>
            <a:ext cx="99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19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sk-SK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2514600" y="4419600"/>
            <a:ext cx="1371600" cy="1371600"/>
          </a:xfrm>
          <a:prstGeom prst="irregularSeal2">
            <a:avLst/>
          </a:prstGeom>
          <a:solidFill>
            <a:srgbClr val="FF66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>
                <a:latin typeface="Comic Sans MS" pitchFamily="66" charset="0"/>
              </a:rPr>
              <a:t>2 změny</a:t>
            </a:r>
          </a:p>
        </p:txBody>
      </p:sp>
      <p:sp>
        <p:nvSpPr>
          <p:cNvPr id="32785" name="WordArt 17"/>
          <p:cNvSpPr>
            <a:spLocks noChangeArrowheads="1" noChangeShapeType="1" noTextEdit="1"/>
          </p:cNvSpPr>
          <p:nvPr/>
        </p:nvSpPr>
        <p:spPr bwMode="auto">
          <a:xfrm>
            <a:off x="7010400" y="4038600"/>
            <a:ext cx="1676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5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sk-SK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7086600" y="4343400"/>
            <a:ext cx="1600200" cy="1447800"/>
          </a:xfrm>
          <a:prstGeom prst="flowChartMerge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r>
              <a:rPr lang="cs-CZ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R=0,91</a:t>
            </a:r>
          </a:p>
          <a:p>
            <a:endParaRPr lang="cs-CZ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r>
              <a:rPr lang="cs-CZ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rozdíl</a:t>
            </a:r>
          </a:p>
          <a:p>
            <a:endParaRPr lang="cs-CZ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7162800" y="6096000"/>
            <a:ext cx="1447800" cy="457200"/>
          </a:xfrm>
          <a:prstGeom prst="flowChartPreparation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&lt; 12%</a:t>
            </a:r>
          </a:p>
        </p:txBody>
      </p:sp>
      <p:graphicFrame>
        <p:nvGraphicFramePr>
          <p:cNvPr id="32788" name="Object 20"/>
          <p:cNvGraphicFramePr>
            <a:graphicFrameLocks noChangeAspect="1"/>
          </p:cNvGraphicFramePr>
          <p:nvPr/>
        </p:nvGraphicFramePr>
        <p:xfrm>
          <a:off x="3657600" y="0"/>
          <a:ext cx="19050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dokument" r:id="rId17" imgW="5972760" imgH="847080" progId="Word.Document.8">
                  <p:embed/>
                </p:oleObj>
              </mc:Choice>
              <mc:Fallback>
                <p:oleObj name="dokument" r:id="rId17" imgW="5972760" imgH="847080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83" r="51527"/>
                      <a:stretch>
                        <a:fillRect/>
                      </a:stretch>
                    </p:blipFill>
                    <p:spPr bwMode="auto">
                      <a:xfrm>
                        <a:off x="3657600" y="0"/>
                        <a:ext cx="19050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1" name="AutoShape 23"/>
          <p:cNvSpPr>
            <a:spLocks noChangeArrowheads="1"/>
          </p:cNvSpPr>
          <p:nvPr/>
        </p:nvSpPr>
        <p:spPr bwMode="auto">
          <a:xfrm rot="1200000">
            <a:off x="6934200" y="3352800"/>
            <a:ext cx="733425" cy="2735263"/>
          </a:xfrm>
          <a:prstGeom prst="curvedLeftArrow">
            <a:avLst>
              <a:gd name="adj1" fmla="val 21358"/>
              <a:gd name="adj2" fmla="val 9594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 rot="19200000">
            <a:off x="381000" y="2971800"/>
            <a:ext cx="1371600" cy="2944813"/>
          </a:xfrm>
          <a:prstGeom prst="curvedRightArrow">
            <a:avLst>
              <a:gd name="adj1" fmla="val 9433"/>
              <a:gd name="adj2" fmla="val 52373"/>
              <a:gd name="adj3" fmla="val 3321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3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80" grpId="0" autoUpdateAnimBg="0"/>
      <p:bldP spid="32781" grpId="0" autoUpdateAnimBg="0"/>
      <p:bldP spid="32782" grpId="0" autoUpdateAnimBg="0"/>
      <p:bldP spid="32783" grpId="0" animBg="1"/>
      <p:bldP spid="32784" grpId="0" animBg="1" autoUpdateAnimBg="0"/>
      <p:bldP spid="32785" grpId="0" animBg="1"/>
      <p:bldP spid="32786" grpId="0" animBg="1" autoUpdateAnimBg="0"/>
      <p:bldP spid="32787" grpId="0" animBg="1" autoUpdateAnimBg="0"/>
      <p:bldP spid="32791" grpId="0" animBg="1"/>
      <p:bldP spid="327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1676400" y="2514600"/>
          <a:ext cx="70866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kument" r:id="rId5" imgW="5974200" imgH="6516720" progId="Word.Document.8">
                  <p:embed/>
                </p:oleObj>
              </mc:Choice>
              <mc:Fallback>
                <p:oleObj name="dokument" r:id="rId5" imgW="5974200" imgH="651672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197" t="37784" b="44423"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70866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590800" y="381000"/>
            <a:ext cx="430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1)</a:t>
            </a:r>
            <a:r>
              <a:rPr lang="cs-CZ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Jak proměnná “vypadá” ?</a:t>
            </a:r>
            <a:endParaRPr lang="cs-CZ" b="0"/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1981200" y="3810000"/>
          <a:ext cx="7010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kument" r:id="rId8" imgW="5974200" imgH="6516720" progId="Word.Document.8">
                  <p:embed/>
                </p:oleObj>
              </mc:Choice>
              <mc:Fallback>
                <p:oleObj name="dokument" r:id="rId8" imgW="5974200" imgH="651672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060" t="55507" r="4259" b="27834"/>
                      <a:stretch>
                        <a:fillRect/>
                      </a:stretch>
                    </p:blipFill>
                    <p:spPr bwMode="auto">
                      <a:xfrm>
                        <a:off x="1981200" y="3810000"/>
                        <a:ext cx="7010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2362200" y="5029200"/>
          <a:ext cx="6705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kument" r:id="rId10" imgW="5974200" imgH="6516720" progId="Word.Document.8">
                  <p:embed/>
                </p:oleObj>
              </mc:Choice>
              <mc:Fallback>
                <p:oleObj name="dokument" r:id="rId10" imgW="5974200" imgH="651672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197" t="73276" r="5495" b="2290"/>
                      <a:stretch>
                        <a:fillRect/>
                      </a:stretch>
                    </p:blipFill>
                    <p:spPr bwMode="auto">
                      <a:xfrm>
                        <a:off x="2362200" y="5029200"/>
                        <a:ext cx="67056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7" name="AutoShape 7"/>
          <p:cNvSpPr>
            <a:spLocks noChangeArrowheads="1"/>
          </p:cNvSpPr>
          <p:nvPr/>
        </p:nvSpPr>
        <p:spPr bwMode="auto">
          <a:xfrm rot="1500000">
            <a:off x="168275" y="1374775"/>
            <a:ext cx="3962400" cy="1219200"/>
          </a:xfrm>
          <a:prstGeom prst="rightArrow">
            <a:avLst>
              <a:gd name="adj1" fmla="val 64704"/>
              <a:gd name="adj2" fmla="val 81250"/>
            </a:avLst>
          </a:prstGeom>
          <a:solidFill>
            <a:srgbClr val="3399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   1) Deskriptivní statistika</a:t>
            </a: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 rot="360000">
            <a:off x="146050" y="3884613"/>
            <a:ext cx="2587625" cy="965200"/>
          </a:xfrm>
          <a:prstGeom prst="rightArrow">
            <a:avLst>
              <a:gd name="adj1" fmla="val 73333"/>
              <a:gd name="adj2" fmla="val 68537"/>
            </a:avLst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000" b="0">
              <a:latin typeface="Arial Black" pitchFamily="34" charset="0"/>
            </a:endParaRPr>
          </a:p>
          <a:p>
            <a:pPr algn="ctr"/>
            <a:r>
              <a:rPr lang="cs-CZ" b="0">
                <a:latin typeface="Arial Black" pitchFamily="34" charset="0"/>
              </a:rPr>
              <a:t> 2) Korelace</a:t>
            </a:r>
          </a:p>
          <a:p>
            <a:pPr algn="ctr"/>
            <a:endParaRPr lang="cs-CZ" sz="2000" b="0">
              <a:latin typeface="Arial Black" pitchFamily="34" charset="0"/>
            </a:endParaRPr>
          </a:p>
        </p:txBody>
      </p:sp>
      <p:sp>
        <p:nvSpPr>
          <p:cNvPr id="97289" name="AutoShape 9"/>
          <p:cNvSpPr>
            <a:spLocks noChangeArrowheads="1"/>
          </p:cNvSpPr>
          <p:nvPr/>
        </p:nvSpPr>
        <p:spPr bwMode="auto">
          <a:xfrm rot="21300000">
            <a:off x="144463" y="5353050"/>
            <a:ext cx="4724400" cy="971550"/>
          </a:xfrm>
          <a:prstGeom prst="rightArrow">
            <a:avLst>
              <a:gd name="adj1" fmla="val 63333"/>
              <a:gd name="adj2" fmla="val 121569"/>
            </a:avLst>
          </a:prstGeom>
          <a:solidFill>
            <a:srgbClr val="CC99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Comic Sans MS" pitchFamily="66" charset="0"/>
              </a:rPr>
              <a:t> 3) Statistická významnost</a:t>
            </a:r>
            <a:endParaRPr lang="cs-CZ" b="0">
              <a:latin typeface="Comic Sans MS" pitchFamily="66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3657600" y="990600"/>
            <a:ext cx="424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2) Souvisí jedno s druhým ?</a:t>
            </a:r>
            <a:endParaRPr lang="cs-CZ">
              <a:latin typeface="Arial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4429125" y="1676400"/>
            <a:ext cx="441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 Liší se jedno od druhého ?</a:t>
            </a:r>
            <a:endParaRPr lang="cs-CZ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5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25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utoUpdateAnimBg="0"/>
      <p:bldP spid="97287" grpId="0" animBg="1" autoUpdateAnimBg="0"/>
      <p:bldP spid="97288" grpId="0" animBg="1" autoUpdateAnimBg="0"/>
      <p:bldP spid="97289" grpId="0" animBg="1" autoUpdateAnimBg="0"/>
      <p:bldP spid="97290" grpId="0" autoUpdateAnimBg="0"/>
      <p:bldP spid="9729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28600" y="4572000"/>
          <a:ext cx="8763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kument" r:id="rId5" imgW="5943600" imgH="4041720" progId="Word.Document.8">
                  <p:embed/>
                </p:oleObj>
              </mc:Choice>
              <mc:Fallback>
                <p:oleObj name="dokument" r:id="rId5" imgW="5943600" imgH="40417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546" t="64935"/>
                      <a:stretch>
                        <a:fillRect/>
                      </a:stretch>
                    </p:blipFill>
                    <p:spPr bwMode="auto">
                      <a:xfrm>
                        <a:off x="228600" y="4572000"/>
                        <a:ext cx="87630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0" y="0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kument" r:id="rId8" imgW="5544360" imgH="1585080" progId="Word.Document.8">
                  <p:embed/>
                </p:oleObj>
              </mc:Choice>
              <mc:Fallback>
                <p:oleObj name="dokument" r:id="rId8" imgW="5544360" imgH="15850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09800" cy="609600"/>
                      </a:xfrm>
                      <a:prstGeom prst="rect">
                        <a:avLst/>
                      </a:prstGeom>
                      <a:solidFill>
                        <a:srgbClr val="CC99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228600" y="457200"/>
          <a:ext cx="8763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kument" r:id="rId11" imgW="5943600" imgH="4041720" progId="Word.Document.8">
                  <p:embed/>
                </p:oleObj>
              </mc:Choice>
              <mc:Fallback>
                <p:oleObj name="dokument" r:id="rId11" imgW="5943600" imgH="404172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6363"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763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9" name="Freeform 5"/>
          <p:cNvSpPr>
            <a:spLocks/>
          </p:cNvSpPr>
          <p:nvPr/>
        </p:nvSpPr>
        <p:spPr bwMode="auto">
          <a:xfrm>
            <a:off x="1066800" y="1219200"/>
            <a:ext cx="2236788" cy="2408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50"/>
              </a:cxn>
              <a:cxn ang="0">
                <a:pos x="67" y="67"/>
              </a:cxn>
              <a:cxn ang="0">
                <a:pos x="83" y="834"/>
              </a:cxn>
              <a:cxn ang="0">
                <a:pos x="100" y="1084"/>
              </a:cxn>
              <a:cxn ang="0">
                <a:pos x="167" y="1217"/>
              </a:cxn>
              <a:cxn ang="0">
                <a:pos x="516" y="1234"/>
              </a:cxn>
              <a:cxn ang="0">
                <a:pos x="700" y="1484"/>
              </a:cxn>
              <a:cxn ang="0">
                <a:pos x="1200" y="1500"/>
              </a:cxn>
              <a:cxn ang="0">
                <a:pos x="1250" y="1517"/>
              </a:cxn>
              <a:cxn ang="0">
                <a:pos x="1333" y="1634"/>
              </a:cxn>
              <a:cxn ang="0">
                <a:pos x="1350" y="1684"/>
              </a:cxn>
              <a:cxn ang="0">
                <a:pos x="1400" y="1750"/>
              </a:cxn>
            </a:cxnLst>
            <a:rect l="0" t="0" r="r" b="b"/>
            <a:pathLst>
              <a:path w="1409" h="1757">
                <a:moveTo>
                  <a:pt x="0" y="0"/>
                </a:moveTo>
                <a:cubicBezTo>
                  <a:pt x="6" y="17"/>
                  <a:pt x="5" y="38"/>
                  <a:pt x="17" y="50"/>
                </a:cubicBezTo>
                <a:cubicBezTo>
                  <a:pt x="29" y="62"/>
                  <a:pt x="66" y="49"/>
                  <a:pt x="67" y="67"/>
                </a:cubicBezTo>
                <a:cubicBezTo>
                  <a:pt x="88" y="322"/>
                  <a:pt x="75" y="578"/>
                  <a:pt x="83" y="834"/>
                </a:cubicBezTo>
                <a:cubicBezTo>
                  <a:pt x="86" y="917"/>
                  <a:pt x="88" y="1001"/>
                  <a:pt x="100" y="1084"/>
                </a:cubicBezTo>
                <a:cubicBezTo>
                  <a:pt x="107" y="1133"/>
                  <a:pt x="118" y="1211"/>
                  <a:pt x="167" y="1217"/>
                </a:cubicBezTo>
                <a:cubicBezTo>
                  <a:pt x="282" y="1232"/>
                  <a:pt x="400" y="1228"/>
                  <a:pt x="516" y="1234"/>
                </a:cubicBezTo>
                <a:cubicBezTo>
                  <a:pt x="574" y="1319"/>
                  <a:pt x="565" y="1476"/>
                  <a:pt x="700" y="1484"/>
                </a:cubicBezTo>
                <a:cubicBezTo>
                  <a:pt x="866" y="1494"/>
                  <a:pt x="1033" y="1495"/>
                  <a:pt x="1200" y="1500"/>
                </a:cubicBezTo>
                <a:cubicBezTo>
                  <a:pt x="1217" y="1506"/>
                  <a:pt x="1240" y="1503"/>
                  <a:pt x="1250" y="1517"/>
                </a:cubicBezTo>
                <a:cubicBezTo>
                  <a:pt x="1347" y="1654"/>
                  <a:pt x="1220" y="1596"/>
                  <a:pt x="1333" y="1634"/>
                </a:cubicBezTo>
                <a:cubicBezTo>
                  <a:pt x="1339" y="1651"/>
                  <a:pt x="1339" y="1670"/>
                  <a:pt x="1350" y="1684"/>
                </a:cubicBezTo>
                <a:cubicBezTo>
                  <a:pt x="1409" y="1757"/>
                  <a:pt x="1400" y="1678"/>
                  <a:pt x="1400" y="1750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 rot="19800000">
            <a:off x="4648200" y="2438400"/>
            <a:ext cx="4419600" cy="1371600"/>
          </a:xfrm>
          <a:prstGeom prst="leftArrow">
            <a:avLst>
              <a:gd name="adj1" fmla="val 61574"/>
              <a:gd name="adj2" fmla="val 80556"/>
            </a:avLst>
          </a:prstGeom>
          <a:solidFill>
            <a:schemeClr val="accent1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1) Deskriptivní statistika </a:t>
            </a: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457200" y="5029200"/>
            <a:ext cx="2667000" cy="1066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b="0"/>
          </a:p>
          <a:p>
            <a:pPr algn="ctr">
              <a:lnSpc>
                <a:spcPct val="80000"/>
              </a:lnSpc>
            </a:pPr>
            <a:endParaRPr lang="cs-CZ" b="0"/>
          </a:p>
          <a:p>
            <a:pPr algn="ctr">
              <a:lnSpc>
                <a:spcPct val="80000"/>
              </a:lnSpc>
            </a:pPr>
            <a:endParaRPr lang="cs-CZ" b="0"/>
          </a:p>
          <a:p>
            <a:pPr algn="ctr">
              <a:lnSpc>
                <a:spcPct val="80000"/>
              </a:lnSpc>
            </a:pPr>
            <a:endParaRPr lang="cs-CZ" b="0"/>
          </a:p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r>
              <a:rPr lang="cs-CZ" sz="1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míry střední hodnoty</a:t>
            </a:r>
            <a:endParaRPr lang="cs-CZ" sz="1600" b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4343400" y="5029200"/>
            <a:ext cx="44958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b="0"/>
          </a:p>
          <a:p>
            <a:pPr algn="ctr"/>
            <a:endParaRPr lang="cs-CZ" b="0"/>
          </a:p>
          <a:p>
            <a:pPr algn="ctr"/>
            <a:endParaRPr lang="cs-CZ" b="0"/>
          </a:p>
          <a:p>
            <a:pPr algn="ctr"/>
            <a:endParaRPr lang="cs-CZ" b="0"/>
          </a:p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r>
              <a:rPr lang="cs-CZ" sz="1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míry rozptýlení</a:t>
            </a:r>
            <a:endParaRPr lang="cs-CZ" sz="1600" b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304800" y="914400"/>
            <a:ext cx="3200400" cy="3352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r>
              <a:rPr lang="cs-CZ" sz="1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    Histogram </a:t>
            </a:r>
          </a:p>
          <a:p>
            <a:pPr algn="ctr"/>
            <a:r>
              <a:rPr lang="cs-CZ" sz="1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       četností </a:t>
            </a:r>
          </a:p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endParaRPr lang="cs-CZ" sz="1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endParaRPr lang="cs-CZ" sz="1600" b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2590800" y="152400"/>
            <a:ext cx="430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1)</a:t>
            </a:r>
            <a:r>
              <a:rPr lang="cs-CZ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Jak proměnná “vypadá” ?</a:t>
            </a:r>
            <a:endParaRPr lang="cs-CZ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5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75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75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75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10" grpId="0" animBg="1" autoUpdateAnimBg="0"/>
      <p:bldP spid="98311" grpId="0" animBg="1" autoUpdateAnimBg="0"/>
      <p:bldP spid="98312" grpId="0" animBg="1" autoUpdateAnimBg="0"/>
      <p:bldP spid="98313" grpId="0" animBg="1" autoUpdateAnimBg="0"/>
      <p:bldP spid="9831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2209800" y="0"/>
            <a:ext cx="693420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 b="0"/>
              <a:t>------------------------------------T-Tests------------------------------------</a:t>
            </a:r>
          </a:p>
          <a:p>
            <a:r>
              <a:rPr lang="cs-CZ" sz="1600" b="0"/>
              <a:t>Date/Time      11 - 28 - 1999   16 : 33 : 51</a:t>
            </a:r>
          </a:p>
          <a:p>
            <a:r>
              <a:rPr lang="cs-CZ" sz="1600" b="0"/>
              <a:t>Data Base Name    C:\solo\dat\fit98\98zs-olz</a:t>
            </a:r>
          </a:p>
          <a:p>
            <a:r>
              <a:rPr lang="cs-CZ" sz="1600" b="0"/>
              <a:t>Description    Data base created at  13:44:19  on  10 -14 -1998                 </a:t>
            </a:r>
          </a:p>
          <a:p>
            <a:endParaRPr lang="cs-CZ" sz="1600" b="0"/>
          </a:p>
          <a:p>
            <a:r>
              <a:rPr lang="cs-CZ" sz="1600" b="0"/>
              <a:t>                           Two Sample T-Test Results</a:t>
            </a:r>
          </a:p>
          <a:p>
            <a:endParaRPr lang="cs-CZ" sz="1600" b="0"/>
          </a:p>
          <a:p>
            <a:r>
              <a:rPr lang="cs-CZ" sz="1600" b="0"/>
              <a:t>                                    RUFF-PRE                                RUFF-PO </a:t>
            </a:r>
          </a:p>
          <a:p>
            <a:r>
              <a:rPr lang="cs-CZ" sz="1600" b="0"/>
              <a:t>Count - Mean              12                   11.2                  12                       15.19167 </a:t>
            </a:r>
          </a:p>
          <a:p>
            <a:r>
              <a:rPr lang="cs-CZ" sz="1600" b="0"/>
              <a:t>95% C.L. of Mean        9.080987      13.31901          13.37835            17.00499 </a:t>
            </a:r>
          </a:p>
          <a:p>
            <a:r>
              <a:rPr lang="cs-CZ" sz="1600" b="0"/>
              <a:t>Std.Dev - Std.Error       3.337936      .9635792            2.856399              .8245714 </a:t>
            </a:r>
          </a:p>
          <a:p>
            <a:endParaRPr lang="cs-CZ" sz="1600" b="0"/>
          </a:p>
          <a:p>
            <a:r>
              <a:rPr lang="cs-CZ" sz="1600" b="0"/>
              <a:t>Ho:Diff=0             -----    Equal Variances    ----------    Unequal Variances    -----</a:t>
            </a:r>
          </a:p>
          <a:p>
            <a:r>
              <a:rPr lang="cs-CZ" sz="1600" b="0"/>
              <a:t>T Value-Prob(Lower)      -3.147436        0.0023           -3.147436             0.0023</a:t>
            </a:r>
          </a:p>
          <a:p>
            <a:r>
              <a:rPr lang="cs-CZ" sz="1600" b="0"/>
              <a:t>Degrees of Freedom                               22                                            23.39351 </a:t>
            </a:r>
          </a:p>
          <a:p>
            <a:r>
              <a:rPr lang="cs-CZ" sz="1600" b="0"/>
              <a:t>Diff. - Std. Error              -3.991667         1.268228      -3.991667             1.268228 </a:t>
            </a:r>
          </a:p>
          <a:p>
            <a:r>
              <a:rPr lang="cs-CZ" sz="1600" b="0"/>
              <a:t>95% C.L. of Diff.            -6.621705        -1.361629      -6.61263              -1.370703 </a:t>
            </a:r>
          </a:p>
          <a:p>
            <a:endParaRPr lang="cs-CZ" sz="1600" b="0"/>
          </a:p>
          <a:p>
            <a:r>
              <a:rPr lang="cs-CZ" sz="1600" b="0"/>
              <a:t>F-ratio testing group variances                 1.365584        Prob. Level          0.6142</a:t>
            </a:r>
          </a:p>
          <a:p>
            <a:endParaRPr lang="cs-CZ" sz="1600" b="0"/>
          </a:p>
          <a:p>
            <a:r>
              <a:rPr lang="cs-CZ" sz="1600" b="0"/>
              <a:t>                                |6.9                           95% Conf. Limit Plots                   19.1|</a:t>
            </a:r>
          </a:p>
          <a:p>
            <a:r>
              <a:rPr lang="cs-CZ" sz="1600" b="0"/>
              <a:t>RUFF-PRE             |                    &lt;---------a---------&gt;                                           |</a:t>
            </a:r>
          </a:p>
          <a:p>
            <a:r>
              <a:rPr lang="cs-CZ" sz="1600" b="0"/>
              <a:t>RUFF-PO               |                                        &lt;--------a-------&gt;                            |</a:t>
            </a:r>
          </a:p>
          <a:p>
            <a:endParaRPr lang="cs-CZ" sz="1600" b="0"/>
          </a:p>
          <a:p>
            <a:r>
              <a:rPr lang="cs-CZ" sz="1600" b="0"/>
              <a:t>                               |6.9                                     Line Plots                             19.1|</a:t>
            </a:r>
          </a:p>
          <a:p>
            <a:r>
              <a:rPr lang="cs-CZ" sz="1600" b="0"/>
              <a:t>RUFF-PRE             |   1..  .1.  .1.  ..2.  ..1  .1.  .1.…  ......1.  ...1.  ......1  .1.. .........|</a:t>
            </a:r>
          </a:p>
          <a:p>
            <a:r>
              <a:rPr lang="cs-CZ" sz="1600" b="0"/>
              <a:t>RUFF-PO               |   ..................1.   .2…  .......1.  . ..1  .2..  . ...1..  .1  1.  1.   ..1|</a:t>
            </a:r>
          </a:p>
          <a:p>
            <a:endParaRPr lang="cs-CZ" sz="1600" b="0"/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0" y="0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dokument" r:id="rId5" imgW="5544360" imgH="1585080" progId="Word.Document.8">
                  <p:embed/>
                </p:oleObj>
              </mc:Choice>
              <mc:Fallback>
                <p:oleObj name="dokument" r:id="rId5" imgW="5544360" imgH="15850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09800" cy="609600"/>
                      </a:xfrm>
                      <a:prstGeom prst="rect">
                        <a:avLst/>
                      </a:prstGeom>
                      <a:solidFill>
                        <a:srgbClr val="CC99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28600" y="990600"/>
            <a:ext cx="1828800" cy="5105400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>
                <a:solidFill>
                  <a:srgbClr val="FFFF66"/>
                </a:solidFill>
                <a:latin typeface="Arial Narrow" pitchFamily="34" charset="0"/>
              </a:rPr>
              <a:t>Počty - Průměry</a:t>
            </a:r>
          </a:p>
          <a:p>
            <a:pPr algn="ctr"/>
            <a:endParaRPr lang="cs-CZ" sz="2000">
              <a:solidFill>
                <a:srgbClr val="FFFF66"/>
              </a:solidFill>
              <a:latin typeface="Arial Narrow" pitchFamily="34" charset="0"/>
            </a:endParaRPr>
          </a:p>
          <a:p>
            <a:pPr algn="ctr"/>
            <a:r>
              <a:rPr lang="cs-CZ" sz="2000">
                <a:solidFill>
                  <a:srgbClr val="FFFF66"/>
                </a:solidFill>
                <a:latin typeface="Arial Narrow" pitchFamily="34" charset="0"/>
              </a:rPr>
              <a:t>Směrodatné</a:t>
            </a:r>
          </a:p>
          <a:p>
            <a:pPr algn="ctr"/>
            <a:r>
              <a:rPr lang="cs-CZ" sz="2000">
                <a:solidFill>
                  <a:srgbClr val="FFFF66"/>
                </a:solidFill>
                <a:latin typeface="Arial Narrow" pitchFamily="34" charset="0"/>
              </a:rPr>
              <a:t>odchylky - chyby</a:t>
            </a:r>
          </a:p>
          <a:p>
            <a:pPr algn="ctr"/>
            <a:endParaRPr lang="cs-CZ" sz="2000">
              <a:solidFill>
                <a:srgbClr val="FFFF66"/>
              </a:solidFill>
              <a:latin typeface="Arial Narrow" pitchFamily="34" charset="0"/>
            </a:endParaRPr>
          </a:p>
          <a:p>
            <a:pPr algn="ctr"/>
            <a:r>
              <a:rPr lang="cs-CZ" sz="2000">
                <a:solidFill>
                  <a:srgbClr val="FFFF66"/>
                </a:solidFill>
                <a:latin typeface="Arial Narrow" pitchFamily="34" charset="0"/>
              </a:rPr>
              <a:t>Hodnoty t-testu</a:t>
            </a:r>
          </a:p>
          <a:p>
            <a:pPr algn="ctr"/>
            <a:r>
              <a:rPr lang="cs-CZ" sz="2000">
                <a:solidFill>
                  <a:srgbClr val="FFFF66"/>
                </a:solidFill>
                <a:latin typeface="Arial Narrow" pitchFamily="34" charset="0"/>
              </a:rPr>
              <a:t>Hladina alfa</a:t>
            </a:r>
          </a:p>
          <a:p>
            <a:pPr algn="ctr"/>
            <a:r>
              <a:rPr lang="cs-CZ" sz="2000">
                <a:solidFill>
                  <a:srgbClr val="FFFF66"/>
                </a:solidFill>
                <a:latin typeface="Arial Narrow" pitchFamily="34" charset="0"/>
              </a:rPr>
              <a:t>Stupně volnosti</a:t>
            </a:r>
          </a:p>
          <a:p>
            <a:pPr algn="ctr"/>
            <a:endParaRPr lang="cs-CZ" sz="2000">
              <a:solidFill>
                <a:srgbClr val="FFFF66"/>
              </a:solidFill>
              <a:latin typeface="Arial Narrow" pitchFamily="34" charset="0"/>
            </a:endParaRPr>
          </a:p>
          <a:p>
            <a:pPr algn="ctr"/>
            <a:r>
              <a:rPr lang="cs-CZ" sz="2000">
                <a:solidFill>
                  <a:srgbClr val="FFFF66"/>
                </a:solidFill>
                <a:latin typeface="Arial Narrow" pitchFamily="34" charset="0"/>
              </a:rPr>
              <a:t>Hodnota F-test</a:t>
            </a:r>
          </a:p>
          <a:p>
            <a:pPr algn="ctr"/>
            <a:r>
              <a:rPr lang="cs-CZ" sz="2000">
                <a:solidFill>
                  <a:srgbClr val="FFFF66"/>
                </a:solidFill>
                <a:latin typeface="Arial Narrow" pitchFamily="34" charset="0"/>
              </a:rPr>
              <a:t>Hladina alfa</a:t>
            </a:r>
          </a:p>
          <a:p>
            <a:pPr algn="ctr"/>
            <a:endParaRPr lang="cs-CZ" sz="2000">
              <a:solidFill>
                <a:srgbClr val="FFFF66"/>
              </a:solidFill>
              <a:latin typeface="Arial Narrow" pitchFamily="34" charset="0"/>
            </a:endParaRPr>
          </a:p>
          <a:p>
            <a:pPr algn="ctr"/>
            <a:r>
              <a:rPr lang="cs-CZ" sz="2000">
                <a:solidFill>
                  <a:srgbClr val="FFFF66"/>
                </a:solidFill>
                <a:latin typeface="Arial Narrow" pitchFamily="34" charset="0"/>
              </a:rPr>
              <a:t>Rozpětí veličin</a:t>
            </a:r>
          </a:p>
          <a:p>
            <a:pPr algn="ctr"/>
            <a:endParaRPr lang="cs-CZ" sz="2000">
              <a:solidFill>
                <a:srgbClr val="FFFF66"/>
              </a:solidFill>
              <a:latin typeface="Arial Narrow" pitchFamily="34" charset="0"/>
            </a:endParaRPr>
          </a:p>
          <a:p>
            <a:pPr algn="ctr"/>
            <a:r>
              <a:rPr lang="cs-CZ" sz="2000">
                <a:solidFill>
                  <a:srgbClr val="FFFF66"/>
                </a:solidFill>
                <a:latin typeface="Arial Narrow" pitchFamily="34" charset="0"/>
              </a:rPr>
              <a:t>Rozložení</a:t>
            </a:r>
          </a:p>
          <a:p>
            <a:pPr algn="ctr"/>
            <a:r>
              <a:rPr lang="cs-CZ" sz="2000">
                <a:solidFill>
                  <a:srgbClr val="FFFF66"/>
                </a:solidFill>
                <a:latin typeface="Arial Narrow" pitchFamily="34" charset="0"/>
              </a:rPr>
              <a:t>hodnot veličin</a:t>
            </a:r>
            <a:endParaRPr lang="cs-CZ" sz="2000">
              <a:latin typeface="Arial Narrow" pitchFamily="34" charset="0"/>
            </a:endParaRPr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2057400" y="1295400"/>
            <a:ext cx="8382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2057400" y="1905000"/>
            <a:ext cx="1066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2057400" y="3124200"/>
            <a:ext cx="914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2057400" y="4114800"/>
            <a:ext cx="1371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2057400" y="4953000"/>
            <a:ext cx="25908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2057400" y="5715000"/>
            <a:ext cx="1600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4114800" y="1905000"/>
            <a:ext cx="304800" cy="381000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64" name="AutoShape 12"/>
          <p:cNvSpPr>
            <a:spLocks noChangeArrowheads="1"/>
          </p:cNvSpPr>
          <p:nvPr/>
        </p:nvSpPr>
        <p:spPr bwMode="auto">
          <a:xfrm>
            <a:off x="4114800" y="2438400"/>
            <a:ext cx="990600" cy="304800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5181600" y="1981200"/>
            <a:ext cx="609600" cy="228600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>
            <a:off x="5257800" y="2438400"/>
            <a:ext cx="914400" cy="304800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67" name="AutoShape 15"/>
          <p:cNvSpPr>
            <a:spLocks noChangeArrowheads="1"/>
          </p:cNvSpPr>
          <p:nvPr/>
        </p:nvSpPr>
        <p:spPr bwMode="auto">
          <a:xfrm>
            <a:off x="4267200" y="3200400"/>
            <a:ext cx="1066800" cy="228600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68" name="AutoShape 16"/>
          <p:cNvSpPr>
            <a:spLocks noChangeArrowheads="1"/>
          </p:cNvSpPr>
          <p:nvPr/>
        </p:nvSpPr>
        <p:spPr bwMode="auto">
          <a:xfrm>
            <a:off x="5486400" y="3200400"/>
            <a:ext cx="838200" cy="228600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>
            <a:off x="5486400" y="3733800"/>
            <a:ext cx="3048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562600" y="4419600"/>
            <a:ext cx="914400" cy="304800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71" name="AutoShape 19"/>
          <p:cNvSpPr>
            <a:spLocks noChangeArrowheads="1"/>
          </p:cNvSpPr>
          <p:nvPr/>
        </p:nvSpPr>
        <p:spPr bwMode="auto">
          <a:xfrm>
            <a:off x="8229600" y="4419600"/>
            <a:ext cx="685800" cy="304800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800600" y="5181600"/>
            <a:ext cx="2667000" cy="533400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73" name="Line 21"/>
          <p:cNvSpPr>
            <a:spLocks noChangeShapeType="1"/>
          </p:cNvSpPr>
          <p:nvPr/>
        </p:nvSpPr>
        <p:spPr bwMode="auto">
          <a:xfrm>
            <a:off x="4038600" y="6705600"/>
            <a:ext cx="47244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0374" name="AutoShape 22"/>
          <p:cNvSpPr>
            <a:spLocks noChangeArrowheads="1"/>
          </p:cNvSpPr>
          <p:nvPr/>
        </p:nvSpPr>
        <p:spPr bwMode="auto">
          <a:xfrm rot="21000000">
            <a:off x="4572000" y="990600"/>
            <a:ext cx="4343400" cy="990600"/>
          </a:xfrm>
          <a:prstGeom prst="leftArrow">
            <a:avLst>
              <a:gd name="adj1" fmla="val 70000"/>
              <a:gd name="adj2" fmla="val 112965"/>
            </a:avLst>
          </a:prstGeom>
          <a:solidFill>
            <a:srgbClr val="CC990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Comic Sans MS" pitchFamily="66" charset="0"/>
              </a:rPr>
              <a:t>3) </a:t>
            </a:r>
            <a:r>
              <a:rPr lang="cs-CZ" sz="2000">
                <a:latin typeface="Comic Sans MS" pitchFamily="66" charset="0"/>
              </a:rPr>
              <a:t>Statistická významnost</a:t>
            </a:r>
            <a:endParaRPr lang="cs-CZ">
              <a:latin typeface="Comic Sans MS" pitchFamily="66" charset="0"/>
            </a:endParaRPr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2889250" y="152400"/>
            <a:ext cx="457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 Liší se jedno od druhého ?  </a:t>
            </a:r>
            <a:endParaRPr lang="cs-CZ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25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6" grpId="0" animBg="1" autoUpdateAnimBg="0"/>
      <p:bldP spid="100357" grpId="0" animBg="1"/>
      <p:bldP spid="100358" grpId="0" animBg="1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4" grpId="0" animBg="1"/>
      <p:bldP spid="100365" grpId="0" animBg="1"/>
      <p:bldP spid="100366" grpId="0" animBg="1"/>
      <p:bldP spid="100367" grpId="0" animBg="1"/>
      <p:bldP spid="100368" grpId="0" animBg="1"/>
      <p:bldP spid="100369" grpId="0" animBg="1"/>
      <p:bldP spid="100370" grpId="0" animBg="1"/>
      <p:bldP spid="100371" grpId="0" animBg="1"/>
      <p:bldP spid="100372" grpId="0" animBg="1"/>
      <p:bldP spid="100373" grpId="0" animBg="1"/>
      <p:bldP spid="100374" grpId="0" animBg="1" autoUpdateAnimBg="0"/>
      <p:bldP spid="10037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53" name="Picture 5" descr="bb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5350" y="747713"/>
            <a:ext cx="7351713" cy="4816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95688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429000"/>
            <a:ext cx="2895600" cy="3429000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0" y="4191000"/>
          <a:ext cx="4038600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Fotografie" r:id="rId5" imgW="4619048" imgH="2762636" progId="">
                  <p:embed/>
                </p:oleObj>
              </mc:Choice>
              <mc:Fallback>
                <p:oleObj name="Fotografie" r:id="rId5" imgW="4619048" imgH="276263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91000"/>
                        <a:ext cx="4038600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567113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996952"/>
            <a:ext cx="2209800" cy="1392238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4953000" y="1905000"/>
          <a:ext cx="120173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Fotografie" r:id="rId8" imgW="762106" imgH="1305107" progId="">
                  <p:embed/>
                </p:oleObj>
              </mc:Choice>
              <mc:Fallback>
                <p:oleObj name="Fotografie" r:id="rId8" imgW="762106" imgH="130510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120173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1" name="Picture 9" descr="Boardbalancedet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3" y="4114800"/>
            <a:ext cx="1806575" cy="2743200"/>
          </a:xfrm>
          <a:prstGeom prst="rect">
            <a:avLst/>
          </a:prstGeom>
          <a:noFill/>
        </p:spPr>
      </p:pic>
      <p:grpSp>
        <p:nvGrpSpPr>
          <p:cNvPr id="2" name="Organization Chart 4"/>
          <p:cNvGrpSpPr>
            <a:grpSpLocks/>
          </p:cNvGrpSpPr>
          <p:nvPr/>
        </p:nvGrpSpPr>
        <p:grpSpPr bwMode="auto">
          <a:xfrm>
            <a:off x="0" y="-61913"/>
            <a:ext cx="9144000" cy="3078163"/>
            <a:chOff x="272" y="999"/>
            <a:chExt cx="4516" cy="993"/>
          </a:xfrm>
        </p:grpSpPr>
        <p:cxnSp>
          <p:nvCxnSpPr>
            <p:cNvPr id="33798" name="_s3379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194" y="762"/>
              <a:ext cx="226" cy="1552"/>
            </a:xfrm>
            <a:prstGeom prst="bentConnector3">
              <a:avLst>
                <a:gd name="adj1" fmla="val 16329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99" name="_s3379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418" y="1537"/>
              <a:ext cx="226" cy="1"/>
            </a:xfrm>
            <a:prstGeom prst="bentConnector3">
              <a:avLst>
                <a:gd name="adj1" fmla="val 16329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0" name="_s3380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641" y="761"/>
              <a:ext cx="226" cy="1554"/>
            </a:xfrm>
            <a:prstGeom prst="bentConnector3">
              <a:avLst>
                <a:gd name="adj1" fmla="val 16329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3801"/>
            <p:cNvSpPr>
              <a:spLocks noChangeArrowheads="1"/>
            </p:cNvSpPr>
            <p:nvPr/>
          </p:nvSpPr>
          <p:spPr bwMode="auto">
            <a:xfrm>
              <a:off x="1599" y="999"/>
              <a:ext cx="1863" cy="42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75923" tIns="37958" rIns="75923" bIns="3795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Rovnováhové schopnosti </a:t>
              </a:r>
            </a:p>
          </p:txBody>
        </p:sp>
        <p:sp>
          <p:nvSpPr>
            <p:cNvPr id="4" name="_s33802"/>
            <p:cNvSpPr>
              <a:spLocks noChangeArrowheads="1"/>
            </p:cNvSpPr>
            <p:nvPr/>
          </p:nvSpPr>
          <p:spPr bwMode="auto">
            <a:xfrm>
              <a:off x="272" y="1651"/>
              <a:ext cx="1410" cy="341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75923" tIns="37958" rIns="75923" bIns="3795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Statické</a:t>
              </a:r>
              <a:r>
                <a:rPr kumimoji="0" lang="sk-SK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RSCH</a:t>
              </a:r>
              <a:endParaRPr kumimoji="0" lang="cs-CZ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33803"/>
            <p:cNvSpPr>
              <a:spLocks noChangeArrowheads="1"/>
            </p:cNvSpPr>
            <p:nvPr/>
          </p:nvSpPr>
          <p:spPr bwMode="auto">
            <a:xfrm>
              <a:off x="1825" y="1651"/>
              <a:ext cx="1410" cy="34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75923" tIns="37958" rIns="75923" bIns="3795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Dynamické</a:t>
              </a:r>
              <a:r>
                <a:rPr kumimoji="0" lang="sk-SK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RSCH</a:t>
              </a:r>
              <a:endParaRPr kumimoji="0" lang="cs-CZ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_s33804"/>
            <p:cNvSpPr>
              <a:spLocks noChangeArrowheads="1"/>
            </p:cNvSpPr>
            <p:nvPr/>
          </p:nvSpPr>
          <p:spPr bwMode="auto">
            <a:xfrm>
              <a:off x="3378" y="1651"/>
              <a:ext cx="1410" cy="341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75923" tIns="37958" rIns="75923" bIns="3795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Balansovanie s predmetom</a:t>
              </a:r>
              <a:r>
                <a:rPr kumimoji="0" lang="sk-SK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RSCH</a:t>
              </a:r>
              <a:endParaRPr kumimoji="0" lang="cs-CZ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2627784" y="2420888"/>
          <a:ext cx="180975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Fotografie" r:id="rId11" imgW="1809524" imgH="2219635" progId="">
                  <p:embed/>
                </p:oleObj>
              </mc:Choice>
              <mc:Fallback>
                <p:oleObj name="Fotografie" r:id="rId11" imgW="1809524" imgH="2219635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420888"/>
                        <a:ext cx="1809750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2" name="Object 20"/>
          <p:cNvGraphicFramePr>
            <a:graphicFrameLocks noChangeAspect="1"/>
          </p:cNvGraphicFramePr>
          <p:nvPr/>
        </p:nvGraphicFramePr>
        <p:xfrm>
          <a:off x="323528" y="2636912"/>
          <a:ext cx="2133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Fotografie" r:id="rId13" imgW="1095528" imgH="743054" progId="">
                  <p:embed/>
                </p:oleObj>
              </mc:Choice>
              <mc:Fallback>
                <p:oleObj name="Fotografie" r:id="rId13" imgW="1095528" imgH="743054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636912"/>
                        <a:ext cx="2133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971600" y="1772816"/>
          <a:ext cx="7056437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Graf" r:id="rId4" imgW="6096000" imgH="4069080" progId="MSGraph.Chart.8">
                  <p:embed followColorScheme="full"/>
                </p:oleObj>
              </mc:Choice>
              <mc:Fallback>
                <p:oleObj name="Graf" r:id="rId4" imgW="6096000" imgH="40690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772816"/>
                        <a:ext cx="7056437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ĺžnik 2"/>
          <p:cNvSpPr/>
          <p:nvPr/>
        </p:nvSpPr>
        <p:spPr>
          <a:xfrm>
            <a:off x="1547664" y="908720"/>
            <a:ext cx="353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NORMALITA výsledkov –faktor času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1187624" y="1340112"/>
          <a:ext cx="6264696" cy="4681176"/>
        </p:xfrm>
        <a:graphic>
          <a:graphicData uri="http://schemas.openxmlformats.org/drawingml/2006/table">
            <a:tbl>
              <a:tblPr/>
              <a:tblGrid>
                <a:gridCol w="1313941"/>
                <a:gridCol w="1056340"/>
                <a:gridCol w="1174948"/>
                <a:gridCol w="92510"/>
                <a:gridCol w="1181435"/>
                <a:gridCol w="1445522"/>
              </a:tblGrid>
              <a:tr h="614748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>
                          <a:latin typeface="Cambria"/>
                          <a:ea typeface="Times New Roman"/>
                          <a:cs typeface="Arial"/>
                        </a:rPr>
                        <a:t>n=91</a:t>
                      </a:r>
                    </a:p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>
                          <a:latin typeface="Cambria"/>
                          <a:ea typeface="Times New Roman"/>
                          <a:cs typeface="Arial"/>
                        </a:rPr>
                        <a:t>počet chýb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výška (cm)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hmotnosť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(kg)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test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(chyby)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retest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(chyby)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arit. priem.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169,72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78,21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 smtClean="0">
                          <a:latin typeface="Cambria"/>
                          <a:ea typeface="Times New Roman"/>
                          <a:cs typeface="Arial"/>
                        </a:rPr>
                        <a:t>5,67</a:t>
                      </a: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 smtClean="0">
                          <a:latin typeface="Cambria"/>
                          <a:ea typeface="Times New Roman"/>
                          <a:cs typeface="Arial"/>
                        </a:rPr>
                        <a:t>6,01</a:t>
                      </a: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smer. od.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5,160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7,295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 dirty="0" smtClean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Arial"/>
                        </a:rPr>
                        <a:t>4,17</a:t>
                      </a:r>
                      <a:endParaRPr lang="sk-SK" sz="1200" b="1" dirty="0">
                        <a:solidFill>
                          <a:srgbClr val="FF000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 dirty="0" smtClean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Arial"/>
                        </a:rPr>
                        <a:t>4,19</a:t>
                      </a:r>
                      <a:endParaRPr lang="sk-SK" sz="1200" b="1" dirty="0">
                        <a:solidFill>
                          <a:srgbClr val="FF000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median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168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75,00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 smtClean="0">
                          <a:latin typeface="Cambria"/>
                          <a:ea typeface="Times New Roman"/>
                          <a:cs typeface="Arial"/>
                        </a:rPr>
                        <a:t>3,89</a:t>
                      </a: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 smtClean="0">
                          <a:latin typeface="Cambria"/>
                          <a:ea typeface="Times New Roman"/>
                          <a:cs typeface="Arial"/>
                        </a:rPr>
                        <a:t>4,12</a:t>
                      </a: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min.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163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65,00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 smtClean="0">
                          <a:latin typeface="Cambria"/>
                          <a:ea typeface="Times New Roman"/>
                          <a:cs typeface="Arial"/>
                        </a:rPr>
                        <a:t>1,39</a:t>
                      </a: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 smtClean="0">
                          <a:latin typeface="Cambria"/>
                          <a:ea typeface="Times New Roman"/>
                          <a:cs typeface="Arial"/>
                        </a:rPr>
                        <a:t>1,26</a:t>
                      </a: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max.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198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92,00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 smtClean="0">
                          <a:latin typeface="Cambria"/>
                          <a:ea typeface="Times New Roman"/>
                          <a:cs typeface="Arial"/>
                        </a:rPr>
                        <a:t>85,30</a:t>
                      </a: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 smtClean="0">
                          <a:latin typeface="Cambria"/>
                          <a:ea typeface="Times New Roman"/>
                          <a:cs typeface="Arial"/>
                        </a:rPr>
                        <a:t>93,28</a:t>
                      </a: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var.rozp.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35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27,00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15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t - test</a:t>
                      </a:r>
                    </a:p>
                  </a:txBody>
                  <a:tcPr marL="18523" marR="18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1,091</a:t>
                      </a:r>
                    </a:p>
                  </a:txBody>
                  <a:tcPr marL="18523" marR="1852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135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závislosti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výška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hmotnosť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test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retest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135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výška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135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hmotnosť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0,58**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135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test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135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retest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 dirty="0" smtClean="0">
                          <a:latin typeface="Cambria"/>
                          <a:ea typeface="Times New Roman"/>
                          <a:cs typeface="Arial"/>
                        </a:rPr>
                        <a:t>0,69</a:t>
                      </a:r>
                      <a:r>
                        <a:rPr lang="sk-SK" sz="1200" b="1" dirty="0">
                          <a:latin typeface="Cambria"/>
                          <a:ea typeface="Times New Roman"/>
                          <a:cs typeface="Arial"/>
                        </a:rPr>
                        <a:t>**</a:t>
                      </a:r>
                      <a:endParaRPr lang="sk-SK" sz="12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135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>
                          <a:latin typeface="Cambria"/>
                          <a:ea typeface="Times New Roman"/>
                          <a:cs typeface="Arial"/>
                        </a:rPr>
                        <a:t>** p&lt;0,01; * p &lt; 0,05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971600" y="26064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 smtClean="0"/>
              <a:t>teste na doske </a:t>
            </a:r>
            <a:r>
              <a:rPr lang="sk-SK" i="1" dirty="0" err="1" smtClean="0"/>
              <a:t>Balance</a:t>
            </a:r>
            <a:r>
              <a:rPr lang="sk-SK" i="1" dirty="0" smtClean="0"/>
              <a:t> </a:t>
            </a:r>
            <a:r>
              <a:rPr lang="sk-SK" i="1" dirty="0" err="1" smtClean="0"/>
              <a:t>Master</a:t>
            </a:r>
            <a:r>
              <a:rPr lang="sk-SK" i="1" dirty="0" smtClean="0"/>
              <a:t> </a:t>
            </a:r>
            <a:r>
              <a:rPr lang="sk-SK" i="1" dirty="0" err="1" smtClean="0"/>
              <a:t>Board</a:t>
            </a:r>
            <a:r>
              <a:rPr lang="sk-SK" i="1" dirty="0" smtClean="0"/>
              <a:t>- (s)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</a:t>
            </a:r>
            <a:r>
              <a:rPr lang="sk-SK" dirty="0" smtClean="0">
                <a:solidFill>
                  <a:srgbClr val="FF0000"/>
                </a:solidFill>
              </a:rPr>
              <a:t>. Deskriptívna štatistika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620838" y="1989138"/>
          <a:ext cx="60864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Graf" r:id="rId4" imgW="6111240" imgH="4069080" progId="MSGraph.Chart.8">
                  <p:embed followColorScheme="full"/>
                </p:oleObj>
              </mc:Choice>
              <mc:Fallback>
                <p:oleObj name="Graf" r:id="rId4" imgW="6111240" imgH="406908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1989138"/>
                        <a:ext cx="6086475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2339752" y="1196752"/>
            <a:ext cx="42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NORMALITA výsledkov –faktor času do 10s.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1043609" y="2132856"/>
          <a:ext cx="7272806" cy="2232249"/>
        </p:xfrm>
        <a:graphic>
          <a:graphicData uri="http://schemas.openxmlformats.org/drawingml/2006/table">
            <a:tbl>
              <a:tblPr/>
              <a:tblGrid>
                <a:gridCol w="1438472"/>
                <a:gridCol w="972389"/>
                <a:gridCol w="972389"/>
                <a:gridCol w="972389"/>
                <a:gridCol w="972389"/>
                <a:gridCol w="972389"/>
                <a:gridCol w="972389"/>
              </a:tblGrid>
              <a:tr h="7440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dirty="0">
                          <a:latin typeface="Cambria"/>
                          <a:ea typeface="Calibri"/>
                          <a:cs typeface="Tahoma"/>
                        </a:rPr>
                        <a:t>vek (roky)</a:t>
                      </a:r>
                      <a:endParaRPr lang="sk-SK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>
                          <a:latin typeface="Cambria"/>
                          <a:ea typeface="Calibri"/>
                          <a:cs typeface="Tahoma"/>
                        </a:rPr>
                        <a:t>10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>
                          <a:latin typeface="Cambria"/>
                          <a:ea typeface="Calibri"/>
                          <a:cs typeface="Tahoma"/>
                        </a:rPr>
                        <a:t>11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>
                          <a:latin typeface="Cambria"/>
                          <a:ea typeface="Calibri"/>
                          <a:cs typeface="Tahoma"/>
                        </a:rPr>
                        <a:t>12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dirty="0">
                          <a:latin typeface="Cambria"/>
                          <a:ea typeface="Calibri"/>
                          <a:cs typeface="Tahoma"/>
                        </a:rPr>
                        <a:t>13</a:t>
                      </a:r>
                      <a:endParaRPr lang="sk-SK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>
                          <a:latin typeface="Cambria"/>
                          <a:ea typeface="Calibri"/>
                          <a:cs typeface="Tahoma"/>
                        </a:rPr>
                        <a:t>14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>
                          <a:latin typeface="Cambria"/>
                          <a:ea typeface="Calibri"/>
                          <a:cs typeface="Tahoma"/>
                        </a:rPr>
                        <a:t>15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>
                          <a:latin typeface="Cambria"/>
                          <a:ea typeface="Calibri"/>
                          <a:cs typeface="Tahoma"/>
                        </a:rPr>
                        <a:t>dievčatá r</a:t>
                      </a:r>
                      <a:r>
                        <a:rPr lang="sk-SK" sz="1100" b="1" baseline="-25000">
                          <a:latin typeface="Cambria"/>
                          <a:ea typeface="Calibri"/>
                          <a:cs typeface="Tahoma"/>
                        </a:rPr>
                        <a:t>(stab)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ahoma"/>
                        </a:rPr>
                        <a:t>0,77</a:t>
                      </a:r>
                      <a:endParaRPr lang="sk-SK" sz="120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mbria"/>
                          <a:ea typeface="Calibri"/>
                          <a:cs typeface="Tahoma"/>
                        </a:rPr>
                        <a:t>0,69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mbria"/>
                          <a:ea typeface="Calibri"/>
                          <a:cs typeface="Tahoma"/>
                        </a:rPr>
                        <a:t>0,65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mbria"/>
                          <a:ea typeface="Calibri"/>
                          <a:cs typeface="Tahoma"/>
                        </a:rPr>
                        <a:t>0,68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mbria"/>
                          <a:ea typeface="Calibri"/>
                          <a:cs typeface="Tahoma"/>
                        </a:rPr>
                        <a:t>0,61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mbria"/>
                          <a:ea typeface="Calibri"/>
                          <a:cs typeface="Tahoma"/>
                        </a:rPr>
                        <a:t>0,62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>
                          <a:latin typeface="Cambria"/>
                          <a:ea typeface="Calibri"/>
                          <a:cs typeface="Tahoma"/>
                        </a:rPr>
                        <a:t>chlapci r</a:t>
                      </a:r>
                      <a:r>
                        <a:rPr lang="sk-SK" sz="1100" b="1" baseline="-25000">
                          <a:latin typeface="Cambria"/>
                          <a:ea typeface="Calibri"/>
                          <a:cs typeface="Tahoma"/>
                        </a:rPr>
                        <a:t>(stab)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mbria"/>
                          <a:ea typeface="Calibri"/>
                          <a:cs typeface="Tahoma"/>
                        </a:rPr>
                        <a:t>0,68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mbria"/>
                          <a:ea typeface="Calibri"/>
                          <a:cs typeface="Tahoma"/>
                        </a:rPr>
                        <a:t>0,64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mbria"/>
                          <a:ea typeface="Calibri"/>
                          <a:cs typeface="Tahoma"/>
                        </a:rPr>
                        <a:t>0,52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ahoma"/>
                        </a:rPr>
                        <a:t>0,74</a:t>
                      </a:r>
                      <a:endParaRPr lang="sk-SK" sz="120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mbria"/>
                          <a:ea typeface="Calibri"/>
                          <a:cs typeface="Tahoma"/>
                        </a:rPr>
                        <a:t>0,68</a:t>
                      </a:r>
                      <a:endParaRPr lang="sk-SK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latin typeface="Cambria"/>
                          <a:ea typeface="Calibri"/>
                          <a:cs typeface="Tahoma"/>
                        </a:rPr>
                        <a:t>0,61</a:t>
                      </a:r>
                      <a:endParaRPr lang="sk-SK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1979712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i="1" dirty="0" err="1" smtClean="0"/>
              <a:t>Reliabilita</a:t>
            </a:r>
            <a:r>
              <a:rPr lang="sk-SK" i="1" dirty="0" smtClean="0"/>
              <a:t> v teste RSCH na doske </a:t>
            </a:r>
            <a:r>
              <a:rPr lang="sk-SK" i="1" dirty="0" err="1" smtClean="0"/>
              <a:t>Balance</a:t>
            </a:r>
            <a:r>
              <a:rPr lang="sk-SK" i="1" dirty="0" smtClean="0"/>
              <a:t> </a:t>
            </a:r>
            <a:r>
              <a:rPr lang="sk-SK" i="1" dirty="0" err="1" smtClean="0"/>
              <a:t>Master</a:t>
            </a:r>
            <a:r>
              <a:rPr lang="sk-SK" i="1" dirty="0" smtClean="0"/>
              <a:t> </a:t>
            </a:r>
            <a:r>
              <a:rPr lang="sk-SK" i="1" dirty="0" err="1" smtClean="0"/>
              <a:t>Board</a:t>
            </a:r>
            <a:r>
              <a:rPr lang="sk-SK" i="1" dirty="0" smtClean="0"/>
              <a:t>- faktor času</a:t>
            </a:r>
            <a:endParaRPr lang="sk-SK" dirty="0"/>
          </a:p>
        </p:txBody>
      </p:sp>
      <p:pic>
        <p:nvPicPr>
          <p:cNvPr id="4" name="Obrázok 3" descr="BALANCMASTERNE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2403475" cy="154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Zmena Paradigmy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1187624" y="1340112"/>
          <a:ext cx="6264696" cy="4681176"/>
        </p:xfrm>
        <a:graphic>
          <a:graphicData uri="http://schemas.openxmlformats.org/drawingml/2006/table">
            <a:tbl>
              <a:tblPr/>
              <a:tblGrid>
                <a:gridCol w="1313941"/>
                <a:gridCol w="1056340"/>
                <a:gridCol w="1174948"/>
                <a:gridCol w="92510"/>
                <a:gridCol w="1181435"/>
                <a:gridCol w="1445522"/>
              </a:tblGrid>
              <a:tr h="614748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>
                          <a:latin typeface="Cambria"/>
                          <a:ea typeface="Times New Roman"/>
                          <a:cs typeface="Arial"/>
                        </a:rPr>
                        <a:t>n=91</a:t>
                      </a:r>
                    </a:p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>
                          <a:latin typeface="Cambria"/>
                          <a:ea typeface="Times New Roman"/>
                          <a:cs typeface="Arial"/>
                        </a:rPr>
                        <a:t>počet chýb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výška (cm)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hmotnosť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(kg)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test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(chyby)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retest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(chyby)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arit. priem.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169,72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78,21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6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smer. od.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5,160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7,295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Arial"/>
                        </a:rPr>
                        <a:t>1,87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Arial"/>
                        </a:rPr>
                        <a:t>2,17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median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168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75,00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6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7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min.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163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65,00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max.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198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92,00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15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var.rozp.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35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27,00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15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8523" marR="1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t - test</a:t>
                      </a:r>
                    </a:p>
                  </a:txBody>
                  <a:tcPr marL="18523" marR="18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1,091</a:t>
                      </a:r>
                    </a:p>
                  </a:txBody>
                  <a:tcPr marL="18523" marR="1852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135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závislosti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výška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hmotnosť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test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retest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135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výška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135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hmotnosť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0,58**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135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test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0,14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0,09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135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retest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0,03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0,14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b="1">
                          <a:latin typeface="Cambria"/>
                          <a:ea typeface="Times New Roman"/>
                          <a:cs typeface="Arial"/>
                        </a:rPr>
                        <a:t>0,89**</a:t>
                      </a: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>
                          <a:latin typeface="Cambria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135"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sk-SK" sz="12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81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sk-SK" sz="1200" dirty="0">
                          <a:latin typeface="Cambria"/>
                          <a:ea typeface="Times New Roman"/>
                          <a:cs typeface="Arial"/>
                        </a:rPr>
                        <a:t>** p&lt;0,01; * p &lt; 0,05</a:t>
                      </a:r>
                    </a:p>
                  </a:txBody>
                  <a:tcPr marL="10497" marR="10497" marT="104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971600" y="26064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 smtClean="0"/>
              <a:t>Príklad zmeny </a:t>
            </a:r>
            <a:r>
              <a:rPr lang="sk-SK" i="1" dirty="0" err="1" smtClean="0"/>
              <a:t>reliability</a:t>
            </a:r>
            <a:r>
              <a:rPr lang="sk-SK" i="1" dirty="0" smtClean="0"/>
              <a:t> pri teste na doske </a:t>
            </a:r>
            <a:r>
              <a:rPr lang="sk-SK" i="1" dirty="0" err="1" smtClean="0"/>
              <a:t>Balance</a:t>
            </a:r>
            <a:r>
              <a:rPr lang="sk-SK" i="1" dirty="0" smtClean="0"/>
              <a:t> </a:t>
            </a:r>
            <a:r>
              <a:rPr lang="sk-SK" i="1" dirty="0" err="1" smtClean="0"/>
              <a:t>Master</a:t>
            </a:r>
            <a:r>
              <a:rPr lang="sk-SK" i="1" dirty="0" smtClean="0"/>
              <a:t> </a:t>
            </a:r>
            <a:r>
              <a:rPr lang="sk-SK" i="1" dirty="0" err="1" smtClean="0"/>
              <a:t>Board-počet</a:t>
            </a:r>
            <a:r>
              <a:rPr lang="sk-SK" i="1" dirty="0" smtClean="0"/>
              <a:t> chýb za 1 min. </a:t>
            </a:r>
            <a:r>
              <a:rPr lang="sk-SK" i="1" dirty="0" err="1" smtClean="0"/>
              <a:t>life</a:t>
            </a:r>
            <a:r>
              <a:rPr lang="sk-SK" i="1" dirty="0" smtClean="0"/>
              <a:t> </a:t>
            </a:r>
            <a:r>
              <a:rPr lang="sk-SK" i="1" dirty="0" err="1" smtClean="0"/>
              <a:t>time</a:t>
            </a:r>
            <a:r>
              <a:rPr lang="sk-SK" i="1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276" t="16520" r="19625" b="6801"/>
          <a:stretch>
            <a:fillRect/>
          </a:stretch>
        </p:blipFill>
        <p:spPr bwMode="auto">
          <a:xfrm>
            <a:off x="1187624" y="1196752"/>
            <a:ext cx="66247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vanásťcípa hviezda 2"/>
          <p:cNvSpPr/>
          <p:nvPr/>
        </p:nvSpPr>
        <p:spPr>
          <a:xfrm>
            <a:off x="4211960" y="3573016"/>
            <a:ext cx="1152128" cy="914400"/>
          </a:xfrm>
          <a:prstGeom prst="star12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 0,70</a:t>
            </a:r>
            <a:endParaRPr lang="sk-SK" dirty="0"/>
          </a:p>
        </p:txBody>
      </p:sp>
      <p:sp>
        <p:nvSpPr>
          <p:cNvPr id="4" name="Dvanásťcípa hviezda 3"/>
          <p:cNvSpPr/>
          <p:nvPr/>
        </p:nvSpPr>
        <p:spPr>
          <a:xfrm>
            <a:off x="2699792" y="3573016"/>
            <a:ext cx="1152128" cy="914400"/>
          </a:xfrm>
          <a:prstGeom prst="star12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 0,80</a:t>
            </a:r>
            <a:endParaRPr lang="sk-SK" dirty="0"/>
          </a:p>
        </p:txBody>
      </p:sp>
      <p:sp>
        <p:nvSpPr>
          <p:cNvPr id="5" name="Dvanásťcípa hviezda 4"/>
          <p:cNvSpPr/>
          <p:nvPr/>
        </p:nvSpPr>
        <p:spPr>
          <a:xfrm>
            <a:off x="3491880" y="4797152"/>
            <a:ext cx="1152128" cy="914400"/>
          </a:xfrm>
          <a:prstGeom prst="star12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 0,50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43808" y="105273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ZÁVER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43608" y="1412776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/>
              <a:t>Hypotéza</a:t>
            </a:r>
          </a:p>
          <a:p>
            <a:r>
              <a:rPr lang="sk-SK" sz="2800" dirty="0" smtClean="0"/>
              <a:t></a:t>
            </a:r>
          </a:p>
          <a:p>
            <a:r>
              <a:rPr lang="sk-SK" sz="2800" dirty="0" err="1" smtClean="0"/>
              <a:t>Domněnka</a:t>
            </a:r>
            <a:r>
              <a:rPr lang="sk-SK" sz="2800" dirty="0" smtClean="0"/>
              <a:t>, </a:t>
            </a:r>
            <a:r>
              <a:rPr lang="sk-SK" sz="2800" dirty="0" err="1" smtClean="0"/>
              <a:t>předpoklad</a:t>
            </a:r>
            <a:endParaRPr lang="sk-SK" sz="2800" dirty="0" smtClean="0"/>
          </a:p>
          <a:p>
            <a:r>
              <a:rPr lang="sk-SK" sz="2800" dirty="0" smtClean="0"/>
              <a:t></a:t>
            </a:r>
          </a:p>
          <a:p>
            <a:r>
              <a:rPr lang="sk-SK" sz="2800" dirty="0" err="1" smtClean="0"/>
              <a:t>Nejčastěji</a:t>
            </a:r>
            <a:r>
              <a:rPr lang="sk-SK" sz="2800" dirty="0" smtClean="0"/>
              <a:t> o </a:t>
            </a:r>
            <a:r>
              <a:rPr lang="sk-SK" sz="2800" dirty="0" err="1" smtClean="0"/>
              <a:t>rozdělení</a:t>
            </a:r>
            <a:r>
              <a:rPr lang="sk-SK" sz="2800" dirty="0" smtClean="0"/>
              <a:t>, </a:t>
            </a:r>
            <a:r>
              <a:rPr lang="sk-SK" sz="2800" dirty="0" err="1" smtClean="0"/>
              <a:t>středních</a:t>
            </a:r>
            <a:r>
              <a:rPr lang="sk-SK" sz="2800" dirty="0" smtClean="0"/>
              <a:t> </a:t>
            </a:r>
          </a:p>
          <a:p>
            <a:r>
              <a:rPr lang="sk-SK" sz="2800" dirty="0" smtClean="0"/>
              <a:t>hodnotách, </a:t>
            </a:r>
            <a:r>
              <a:rPr lang="sk-SK" sz="2800" dirty="0" err="1" smtClean="0"/>
              <a:t>závislostech</a:t>
            </a:r>
            <a:r>
              <a:rPr lang="sk-SK" sz="2800" dirty="0" smtClean="0"/>
              <a:t>,...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55576" y="764704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Hypotézy </a:t>
            </a:r>
            <a:r>
              <a:rPr lang="sk-SK" sz="3200" dirty="0" err="1" smtClean="0"/>
              <a:t>ve</a:t>
            </a:r>
            <a:r>
              <a:rPr lang="sk-SK" sz="3200" dirty="0" smtClean="0"/>
              <a:t> </a:t>
            </a:r>
            <a:r>
              <a:rPr lang="sk-SK" sz="3200" dirty="0" err="1" smtClean="0"/>
              <a:t>vědeckém</a:t>
            </a:r>
            <a:r>
              <a:rPr lang="sk-SK" sz="3200" dirty="0" smtClean="0"/>
              <a:t> </a:t>
            </a:r>
          </a:p>
          <a:p>
            <a:r>
              <a:rPr lang="sk-SK" sz="3200" dirty="0" err="1" smtClean="0"/>
              <a:t>výzkumu</a:t>
            </a:r>
            <a:endParaRPr lang="sk-SK" sz="3200" dirty="0" smtClean="0"/>
          </a:p>
          <a:p>
            <a:r>
              <a:rPr lang="sk-SK" sz="3200" dirty="0" smtClean="0"/>
              <a:t></a:t>
            </a:r>
          </a:p>
          <a:p>
            <a:r>
              <a:rPr lang="sk-SK" sz="3200" dirty="0" smtClean="0"/>
              <a:t>pracovní, </a:t>
            </a:r>
            <a:r>
              <a:rPr lang="sk-SK" sz="3200" dirty="0" err="1" smtClean="0"/>
              <a:t>věcné</a:t>
            </a:r>
            <a:r>
              <a:rPr lang="sk-SK" sz="3200" dirty="0" smtClean="0"/>
              <a:t> hypotézy </a:t>
            </a:r>
          </a:p>
          <a:p>
            <a:r>
              <a:rPr lang="sk-SK" sz="3200" dirty="0" smtClean="0"/>
              <a:t>–</a:t>
            </a:r>
          </a:p>
          <a:p>
            <a:r>
              <a:rPr lang="sk-SK" sz="3200" dirty="0" err="1" smtClean="0"/>
              <a:t>výzkumné</a:t>
            </a:r>
            <a:r>
              <a:rPr lang="sk-SK" sz="3200" dirty="0" smtClean="0"/>
              <a:t> otázky v </a:t>
            </a:r>
            <a:r>
              <a:rPr lang="sk-SK" sz="3200" dirty="0" err="1" smtClean="0"/>
              <a:t>kvalitativních</a:t>
            </a:r>
            <a:r>
              <a:rPr lang="sk-SK" sz="3200" dirty="0" smtClean="0"/>
              <a:t> </a:t>
            </a:r>
            <a:r>
              <a:rPr lang="sk-SK" sz="3200" dirty="0" err="1" smtClean="0"/>
              <a:t>šetřeních</a:t>
            </a:r>
            <a:r>
              <a:rPr lang="sk-SK" sz="3200" dirty="0" smtClean="0"/>
              <a:t>)</a:t>
            </a:r>
          </a:p>
          <a:p>
            <a:r>
              <a:rPr lang="sk-SK" sz="3200" dirty="0" smtClean="0"/>
              <a:t></a:t>
            </a:r>
          </a:p>
          <a:p>
            <a:r>
              <a:rPr lang="sk-SK" sz="3200" dirty="0" err="1" smtClean="0"/>
              <a:t>statistické</a:t>
            </a:r>
            <a:r>
              <a:rPr lang="sk-SK" sz="3200" dirty="0" smtClean="0"/>
              <a:t> hypotézy</a:t>
            </a:r>
          </a:p>
          <a:p>
            <a:r>
              <a:rPr lang="sk-SK" sz="3200" dirty="0" smtClean="0"/>
              <a:t>–</a:t>
            </a:r>
          </a:p>
          <a:p>
            <a:r>
              <a:rPr lang="sk-SK" sz="3200" dirty="0" smtClean="0"/>
              <a:t>nulové hypotézy</a:t>
            </a:r>
          </a:p>
          <a:p>
            <a:r>
              <a:rPr lang="sk-SK" sz="3200" dirty="0" smtClean="0"/>
              <a:t>–</a:t>
            </a:r>
          </a:p>
          <a:p>
            <a:r>
              <a:rPr lang="sk-SK" sz="3200" dirty="0" err="1" smtClean="0"/>
              <a:t>alternativní</a:t>
            </a:r>
            <a:r>
              <a:rPr lang="sk-SK" sz="3200" dirty="0" smtClean="0"/>
              <a:t> hypotézy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99592" y="692697"/>
            <a:ext cx="5958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Postup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ověřování</a:t>
            </a:r>
            <a:r>
              <a:rPr lang="sk-SK" dirty="0" smtClean="0"/>
              <a:t> hypotéz</a:t>
            </a:r>
          </a:p>
          <a:p>
            <a:r>
              <a:rPr lang="sk-SK" dirty="0" smtClean="0"/>
              <a:t></a:t>
            </a:r>
          </a:p>
          <a:p>
            <a:r>
              <a:rPr lang="sk-SK" dirty="0" err="1" smtClean="0"/>
              <a:t>Formulace</a:t>
            </a:r>
            <a:r>
              <a:rPr lang="sk-SK" dirty="0" smtClean="0"/>
              <a:t> nulové a </a:t>
            </a:r>
            <a:r>
              <a:rPr lang="sk-SK" dirty="0" err="1" smtClean="0"/>
              <a:t>statistické</a:t>
            </a:r>
            <a:r>
              <a:rPr lang="sk-SK" dirty="0" smtClean="0"/>
              <a:t> hypotézy</a:t>
            </a:r>
          </a:p>
          <a:p>
            <a:r>
              <a:rPr lang="sk-SK" dirty="0" smtClean="0"/>
              <a:t></a:t>
            </a:r>
          </a:p>
          <a:p>
            <a:r>
              <a:rPr lang="sk-SK" dirty="0" err="1" smtClean="0"/>
              <a:t>Volba</a:t>
            </a:r>
            <a:r>
              <a:rPr lang="sk-SK" dirty="0" smtClean="0"/>
              <a:t> hladiny významnosti </a:t>
            </a:r>
          </a:p>
          <a:p>
            <a:r>
              <a:rPr lang="sk-SK" dirty="0" smtClean="0"/>
              <a:t></a:t>
            </a:r>
          </a:p>
          <a:p>
            <a:r>
              <a:rPr lang="sk-SK" dirty="0" err="1" smtClean="0"/>
              <a:t>Volba</a:t>
            </a:r>
            <a:r>
              <a:rPr lang="sk-SK" dirty="0" smtClean="0"/>
              <a:t> vhodného testového kritéria</a:t>
            </a:r>
          </a:p>
          <a:p>
            <a:r>
              <a:rPr lang="sk-SK" dirty="0" smtClean="0"/>
              <a:t></a:t>
            </a:r>
          </a:p>
          <a:p>
            <a:r>
              <a:rPr lang="sk-SK" dirty="0" smtClean="0"/>
              <a:t>Výpočet testového kritéria</a:t>
            </a:r>
          </a:p>
          <a:p>
            <a:r>
              <a:rPr lang="sk-SK" dirty="0" smtClean="0"/>
              <a:t></a:t>
            </a:r>
          </a:p>
          <a:p>
            <a:r>
              <a:rPr lang="sk-SK" dirty="0" smtClean="0"/>
              <a:t>Nalezení </a:t>
            </a:r>
            <a:r>
              <a:rPr lang="sk-SK" dirty="0" err="1" smtClean="0"/>
              <a:t>příslušné</a:t>
            </a:r>
            <a:r>
              <a:rPr lang="sk-SK" dirty="0" smtClean="0"/>
              <a:t> kritické hodnoty</a:t>
            </a:r>
          </a:p>
          <a:p>
            <a:r>
              <a:rPr lang="sk-SK" dirty="0" smtClean="0"/>
              <a:t></a:t>
            </a:r>
          </a:p>
          <a:p>
            <a:r>
              <a:rPr lang="sk-SK" dirty="0" err="1" smtClean="0"/>
              <a:t>Porovnání</a:t>
            </a:r>
            <a:r>
              <a:rPr lang="sk-SK" dirty="0" smtClean="0"/>
              <a:t> </a:t>
            </a:r>
            <a:r>
              <a:rPr lang="sk-SK" dirty="0" err="1" smtClean="0"/>
              <a:t>výsledek</a:t>
            </a:r>
            <a:r>
              <a:rPr lang="sk-SK" dirty="0" smtClean="0"/>
              <a:t> testu s kritickou </a:t>
            </a:r>
          </a:p>
          <a:p>
            <a:r>
              <a:rPr lang="sk-SK" dirty="0" smtClean="0"/>
              <a:t>hodnotou </a:t>
            </a:r>
          </a:p>
          <a:p>
            <a:r>
              <a:rPr lang="sk-SK" dirty="0" smtClean="0"/>
              <a:t>-</a:t>
            </a:r>
          </a:p>
          <a:p>
            <a:r>
              <a:rPr lang="sk-SK" dirty="0" err="1" smtClean="0"/>
              <a:t>závěr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1166843"/>
            <a:ext cx="58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1. </a:t>
            </a:r>
            <a:r>
              <a:rPr lang="sk-SK" dirty="0" err="1" smtClean="0"/>
              <a:t>Vytvoření</a:t>
            </a:r>
            <a:r>
              <a:rPr lang="sk-SK" dirty="0" smtClean="0"/>
              <a:t> hypotéz</a:t>
            </a:r>
          </a:p>
          <a:p>
            <a:r>
              <a:rPr lang="sk-SK" dirty="0" smtClean="0"/>
              <a:t>Ho</a:t>
            </a:r>
          </a:p>
          <a:p>
            <a:r>
              <a:rPr lang="sk-SK" dirty="0" smtClean="0"/>
              <a:t>: Neexistuje </a:t>
            </a:r>
            <a:r>
              <a:rPr lang="sk-SK" dirty="0" err="1" smtClean="0"/>
              <a:t>vztah</a:t>
            </a:r>
            <a:r>
              <a:rPr lang="sk-SK" dirty="0" smtClean="0"/>
              <a:t> </a:t>
            </a:r>
            <a:r>
              <a:rPr lang="sk-SK" dirty="0" err="1" smtClean="0"/>
              <a:t>mezi</a:t>
            </a:r>
            <a:r>
              <a:rPr lang="sk-SK" dirty="0" smtClean="0"/>
              <a:t> dobou nemoci </a:t>
            </a:r>
          </a:p>
          <a:p>
            <a:r>
              <a:rPr lang="sk-SK" dirty="0" smtClean="0"/>
              <a:t>braním </a:t>
            </a:r>
            <a:r>
              <a:rPr lang="sk-SK" dirty="0" err="1" smtClean="0"/>
              <a:t>léků</a:t>
            </a:r>
            <a:r>
              <a:rPr lang="sk-SK" dirty="0" smtClean="0"/>
              <a:t>.</a:t>
            </a:r>
          </a:p>
          <a:p>
            <a:r>
              <a:rPr lang="sk-SK" dirty="0" smtClean="0"/>
              <a:t>HA</a:t>
            </a:r>
          </a:p>
          <a:p>
            <a:r>
              <a:rPr lang="sk-SK" dirty="0" smtClean="0"/>
              <a:t>: </a:t>
            </a:r>
            <a:r>
              <a:rPr lang="sk-SK" dirty="0" err="1" smtClean="0"/>
              <a:t>Rozdíly</a:t>
            </a:r>
            <a:r>
              <a:rPr lang="sk-SK" dirty="0" smtClean="0"/>
              <a:t> </a:t>
            </a:r>
            <a:r>
              <a:rPr lang="sk-SK" dirty="0" err="1" smtClean="0"/>
              <a:t>nejsou</a:t>
            </a:r>
            <a:r>
              <a:rPr lang="sk-SK" dirty="0" smtClean="0"/>
              <a:t> </a:t>
            </a:r>
            <a:r>
              <a:rPr lang="sk-SK" dirty="0" err="1" smtClean="0"/>
              <a:t>způsobeny</a:t>
            </a:r>
            <a:r>
              <a:rPr lang="sk-SK" dirty="0" smtClean="0"/>
              <a:t> náhodou a </a:t>
            </a:r>
          </a:p>
          <a:p>
            <a:r>
              <a:rPr lang="sk-SK" dirty="0" smtClean="0"/>
              <a:t>existuje </a:t>
            </a:r>
            <a:r>
              <a:rPr lang="sk-SK" dirty="0" err="1" smtClean="0"/>
              <a:t>závislost</a:t>
            </a:r>
            <a:r>
              <a:rPr lang="sk-SK" dirty="0" smtClean="0"/>
              <a:t> </a:t>
            </a:r>
            <a:r>
              <a:rPr lang="sk-SK" dirty="0" err="1" smtClean="0"/>
              <a:t>mezi</a:t>
            </a:r>
            <a:r>
              <a:rPr lang="sk-SK" dirty="0" smtClean="0"/>
              <a:t> dobu nemoci a </a:t>
            </a:r>
          </a:p>
          <a:p>
            <a:r>
              <a:rPr lang="sk-SK" dirty="0" smtClean="0"/>
              <a:t>braním </a:t>
            </a:r>
            <a:r>
              <a:rPr lang="sk-SK" dirty="0" err="1" smtClean="0"/>
              <a:t>léků</a:t>
            </a:r>
            <a:r>
              <a:rPr lang="sk-SK" dirty="0" smtClean="0"/>
              <a:t>.</a:t>
            </a:r>
          </a:p>
          <a:p>
            <a:r>
              <a:rPr lang="sk-SK" dirty="0" smtClean="0"/>
              <a:t></a:t>
            </a:r>
          </a:p>
          <a:p>
            <a:r>
              <a:rPr lang="sk-SK" dirty="0" smtClean="0"/>
              <a:t>2. Stanovení hladiny významnosti</a:t>
            </a:r>
          </a:p>
          <a:p>
            <a:r>
              <a:rPr lang="sk-SK" dirty="0" smtClean="0"/>
              <a:t></a:t>
            </a:r>
          </a:p>
          <a:p>
            <a:r>
              <a:rPr lang="sk-SK" dirty="0" smtClean="0"/>
              <a:t>3. </a:t>
            </a:r>
            <a:r>
              <a:rPr lang="sk-SK" dirty="0" err="1" smtClean="0"/>
              <a:t>Volba</a:t>
            </a:r>
            <a:r>
              <a:rPr lang="sk-SK" dirty="0" smtClean="0"/>
              <a:t> vhodného testového kritéria(n –podľa </a:t>
            </a:r>
            <a:r>
              <a:rPr lang="sk-SK" dirty="0" err="1" smtClean="0"/>
              <a:t>tabulky</a:t>
            </a:r>
            <a:r>
              <a:rPr lang="sk-SK" dirty="0" smtClean="0"/>
              <a:t>) </a:t>
            </a:r>
          </a:p>
          <a:p>
            <a:r>
              <a:rPr lang="sk-SK" dirty="0" smtClean="0"/>
              <a:t></a:t>
            </a:r>
          </a:p>
          <a:p>
            <a:r>
              <a:rPr lang="sk-SK" dirty="0" smtClean="0"/>
              <a:t>4. Výpočet testového kritéria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sk-SK" sz="2800" b="1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Základné pojmy, vzťahy a číselné charakteristiky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249488"/>
            <a:ext cx="8291512" cy="4608512"/>
          </a:xfrm>
        </p:spPr>
        <p:txBody>
          <a:bodyPr/>
          <a:lstStyle/>
          <a:p>
            <a:r>
              <a:rPr lang="sk-SK" sz="2400" b="1" i="1" u="sng" dirty="0">
                <a:solidFill>
                  <a:schemeClr val="hlink"/>
                </a:solidFill>
              </a:rPr>
              <a:t>Aritmetický priemer</a:t>
            </a:r>
            <a:r>
              <a:rPr lang="sk-SK" sz="2400" b="1" i="1" dirty="0">
                <a:solidFill>
                  <a:schemeClr val="hlink"/>
                </a:solidFill>
              </a:rPr>
              <a:t>	     </a:t>
            </a:r>
            <a:r>
              <a:rPr lang="sk-SK" sz="2400" b="1" i="1" u="sng" dirty="0">
                <a:solidFill>
                  <a:schemeClr val="hlink"/>
                </a:solidFill>
              </a:rPr>
              <a:t>Vážený aritmetický priemer</a:t>
            </a:r>
          </a:p>
          <a:p>
            <a:endParaRPr lang="sk-SK" sz="2000" b="1" i="1" dirty="0"/>
          </a:p>
          <a:p>
            <a:endParaRPr lang="sk-SK" sz="2000" b="1" i="1" dirty="0"/>
          </a:p>
          <a:p>
            <a:pPr>
              <a:buFontTx/>
              <a:buNone/>
            </a:pPr>
            <a:endParaRPr lang="sk-SK" sz="2000" b="1" i="1" dirty="0"/>
          </a:p>
          <a:p>
            <a:r>
              <a:rPr lang="sk-SK" sz="2400" b="1" i="1" u="sng" dirty="0">
                <a:solidFill>
                  <a:schemeClr val="hlink"/>
                </a:solidFill>
              </a:rPr>
              <a:t>Medián</a:t>
            </a:r>
          </a:p>
          <a:p>
            <a:endParaRPr lang="sk-SK" sz="2000" b="1" i="1" dirty="0"/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03350" y="2852738"/>
          <a:ext cx="15843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Rovnice" r:id="rId4" imgW="711000" imgH="431640" progId="Equation.3">
                  <p:embed/>
                </p:oleObj>
              </mc:Choice>
              <mc:Fallback>
                <p:oleObj name="Rovnice" r:id="rId4" imgW="7110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852738"/>
                        <a:ext cx="158432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08625" y="2636838"/>
          <a:ext cx="146526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Rovnice" r:id="rId6" imgW="711000" imgH="838080" progId="Equation.3">
                  <p:embed/>
                </p:oleObj>
              </mc:Choice>
              <mc:Fallback>
                <p:oleObj name="Rovnice" r:id="rId6" imgW="711000" imgH="838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636838"/>
                        <a:ext cx="1465263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844550" y="4330700"/>
          <a:ext cx="4951413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Rovnice" r:id="rId8" imgW="2311200" imgH="838080" progId="Equation.3">
                  <p:embed/>
                </p:oleObj>
              </mc:Choice>
              <mc:Fallback>
                <p:oleObj name="Rovnice" r:id="rId8" imgW="2311200" imgH="838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4330700"/>
                        <a:ext cx="4951413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6588224" y="4941168"/>
            <a:ext cx="205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tx2"/>
                </a:solidFill>
              </a:rPr>
              <a:t>MODUS a </a:t>
            </a:r>
            <a:r>
              <a:rPr lang="sk-SK" b="1" dirty="0" err="1" smtClean="0">
                <a:solidFill>
                  <a:schemeClr val="tx2"/>
                </a:solidFill>
              </a:rPr>
              <a:t>Smer.OD</a:t>
            </a:r>
            <a:r>
              <a:rPr lang="sk-SK" b="1" dirty="0" smtClean="0">
                <a:solidFill>
                  <a:schemeClr val="tx2"/>
                </a:solidFill>
              </a:rPr>
              <a:t>.</a:t>
            </a:r>
            <a:endParaRPr lang="sk-SK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 descr="\begin{figure}&#10;\centering&#10;\fbox{\includegraphics[clip, width=\sirka]{eps/obr2_1.eps}}\end{figure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4133850" cy="43434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403648" y="620688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Obecné schéma </a:t>
            </a:r>
            <a:r>
              <a:rPr lang="sk-SK" dirty="0" err="1" smtClean="0"/>
              <a:t>dílčích</a:t>
            </a:r>
            <a:r>
              <a:rPr lang="sk-SK" dirty="0" smtClean="0"/>
              <a:t> </a:t>
            </a:r>
            <a:r>
              <a:rPr lang="sk-SK" dirty="0" err="1" smtClean="0"/>
              <a:t>stadií</a:t>
            </a:r>
            <a:r>
              <a:rPr lang="sk-SK" dirty="0" smtClean="0"/>
              <a:t> </a:t>
            </a:r>
            <a:r>
              <a:rPr lang="sk-SK" dirty="0" err="1" smtClean="0"/>
              <a:t>výzkumného</a:t>
            </a:r>
            <a:r>
              <a:rPr lang="sk-SK" dirty="0" smtClean="0"/>
              <a:t> projektu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b="1" dirty="0" smtClean="0"/>
              <a:t>hromadný jav                     </a:t>
            </a:r>
            <a:r>
              <a:rPr lang="sk-SK" dirty="0" smtClean="0"/>
              <a:t>=  jav, ktorý sa vyskytuje u veľkého množstva prvkov. </a:t>
            </a:r>
            <a:r>
              <a:rPr lang="sk-SK" dirty="0" err="1" smtClean="0"/>
              <a:t>tzv</a:t>
            </a:r>
            <a:r>
              <a:rPr lang="sk-SK" dirty="0" smtClean="0"/>
              <a:t>,. štatistických jednotiek;</a:t>
            </a:r>
            <a:endParaRPr lang="sk-SK" dirty="0"/>
          </a:p>
          <a:p>
            <a:pPr>
              <a:buNone/>
            </a:pPr>
            <a:r>
              <a:rPr lang="sk-SK" b="1" dirty="0" smtClean="0"/>
              <a:t> štatistická jednotka           </a:t>
            </a:r>
            <a:r>
              <a:rPr lang="sk-SK" dirty="0" smtClean="0"/>
              <a:t>=  základný prvok - objekt pozorovania, na ktorom skúmame konkrétny prejav – vlastnosť určitého hromadného javu; 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 </a:t>
            </a:r>
            <a:r>
              <a:rPr lang="sk-SK" dirty="0" smtClean="0"/>
              <a:t>  </a:t>
            </a:r>
          </a:p>
          <a:p>
            <a:pPr>
              <a:buNone/>
            </a:pPr>
            <a:r>
              <a:rPr lang="sk-SK" b="1" dirty="0" smtClean="0"/>
              <a:t>štatistický súbor                </a:t>
            </a:r>
            <a:r>
              <a:rPr lang="sk-SK" dirty="0" smtClean="0"/>
              <a:t>=  množina všetkých štatistických jednotiek, na ktorých sledujeme daný hromadný jav;</a:t>
            </a:r>
            <a:br>
              <a:rPr lang="sk-SK" dirty="0" smtClean="0"/>
            </a:br>
            <a:r>
              <a:rPr lang="sk-SK" b="1" dirty="0" smtClean="0"/>
              <a:t>  </a:t>
            </a:r>
          </a:p>
          <a:p>
            <a:pPr>
              <a:buNone/>
            </a:pPr>
            <a:r>
              <a:rPr lang="sk-SK" b="1" dirty="0" smtClean="0"/>
              <a:t>rozsah (veľkosť) súboru   </a:t>
            </a:r>
            <a:r>
              <a:rPr lang="sk-SK" dirty="0" smtClean="0"/>
              <a:t>=  je daný počtom jednotiek (prvkov), ktoré do neho patria; označenie </a:t>
            </a:r>
            <a:r>
              <a:rPr lang="sk-SK" b="1" i="1" dirty="0" smtClean="0"/>
              <a:t>n</a:t>
            </a:r>
            <a:br>
              <a:rPr lang="sk-SK" b="1" i="1" dirty="0" smtClean="0"/>
            </a:br>
            <a:r>
              <a:rPr lang="sk-SK" b="1" dirty="0" smtClean="0"/>
              <a:t> </a:t>
            </a:r>
            <a:r>
              <a:rPr lang="sk-SK" b="1" i="1" dirty="0" smtClean="0"/>
              <a:t>  </a:t>
            </a:r>
          </a:p>
          <a:p>
            <a:pPr>
              <a:buNone/>
            </a:pPr>
            <a:r>
              <a:rPr lang="sk-SK" b="1" dirty="0" smtClean="0"/>
              <a:t>znak (premenná)                </a:t>
            </a:r>
            <a:r>
              <a:rPr lang="sk-SK" dirty="0" smtClean="0"/>
              <a:t>=  vonkajšia merateľná vlastnosť štatistických jednotiek, ktoré tvoria súbor, označ. </a:t>
            </a:r>
            <a:r>
              <a:rPr lang="sk-SK" b="1" i="1" dirty="0" smtClean="0"/>
              <a:t>x, y, ...; </a:t>
            </a:r>
            <a:br>
              <a:rPr lang="sk-SK" b="1" i="1" dirty="0" smtClean="0"/>
            </a:br>
            <a:r>
              <a:rPr lang="sk-SK" b="1" i="1" dirty="0" smtClean="0"/>
              <a:t>                                                     </a:t>
            </a:r>
            <a:r>
              <a:rPr lang="sk-SK" dirty="0" smtClean="0"/>
              <a:t> sú variabilné - nadobúdajú rôzne hodnoty (údaje znaku) x</a:t>
            </a:r>
            <a:r>
              <a:rPr lang="sk-SK" baseline="-25000" dirty="0" smtClean="0"/>
              <a:t>1</a:t>
            </a:r>
            <a:r>
              <a:rPr lang="sk-SK" dirty="0" smtClean="0"/>
              <a:t>, x</a:t>
            </a:r>
            <a:r>
              <a:rPr lang="sk-SK" baseline="-25000" dirty="0" smtClean="0"/>
              <a:t>2</a:t>
            </a:r>
            <a:r>
              <a:rPr lang="sk-SK" dirty="0" smtClean="0"/>
              <a:t>,..., </a:t>
            </a:r>
            <a:r>
              <a:rPr lang="sk-SK" dirty="0" err="1" smtClean="0"/>
              <a:t>x</a:t>
            </a:r>
            <a:r>
              <a:rPr lang="sk-SK" baseline="-25000" dirty="0" err="1" smtClean="0"/>
              <a:t>n</a:t>
            </a:r>
            <a:r>
              <a:rPr lang="sk-SK" baseline="-25000" dirty="0" smtClean="0"/>
              <a:t> </a:t>
            </a:r>
            <a:r>
              <a:rPr lang="sk-SK" dirty="0" smtClean="0"/>
              <a:t>, preto sa nazývajú aj premenné;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Softvéry: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Statgraphic</a:t>
            </a:r>
            <a:endParaRPr lang="sk-SK" dirty="0" smtClean="0"/>
          </a:p>
          <a:p>
            <a:r>
              <a:rPr lang="sk-SK" dirty="0" err="1" smtClean="0"/>
              <a:t>Unistat</a:t>
            </a:r>
            <a:endParaRPr lang="sk-SK" dirty="0" smtClean="0"/>
          </a:p>
          <a:p>
            <a:r>
              <a:rPr lang="sk-SK" dirty="0" err="1" smtClean="0"/>
              <a:t>Excel-rozšírený</a:t>
            </a:r>
            <a:endParaRPr lang="sk-SK" dirty="0" smtClean="0"/>
          </a:p>
          <a:p>
            <a:r>
              <a:rPr lang="sk-SK" dirty="0" err="1" smtClean="0"/>
              <a:t>Statistica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40000" lnSpcReduction="20000"/>
          </a:bodyPr>
          <a:lstStyle/>
          <a:p>
            <a:r>
              <a:rPr lang="sk-SK" sz="4400" dirty="0" smtClean="0"/>
              <a:t>Príklady</a:t>
            </a:r>
            <a:br>
              <a:rPr lang="sk-SK" sz="4400" dirty="0" smtClean="0"/>
            </a:br>
            <a:r>
              <a:rPr lang="sk-SK" sz="4400" b="1" dirty="0" smtClean="0"/>
              <a:t>1)</a:t>
            </a:r>
            <a:r>
              <a:rPr lang="sk-SK" sz="4400" dirty="0" smtClean="0"/>
              <a:t> Je daný súbor s diskrétnym znakom: 29 žiakov III. ročníka gymnázia s ich bodovým hodnotením</a:t>
            </a:r>
            <a:br>
              <a:rPr lang="sk-SK" sz="4400" dirty="0" smtClean="0"/>
            </a:br>
            <a:r>
              <a:rPr lang="sk-SK" sz="4400" dirty="0" smtClean="0"/>
              <a:t>písomnej práce z matematiky.</a:t>
            </a:r>
          </a:p>
          <a:p>
            <a:r>
              <a:rPr lang="sk-SK" sz="4400" b="1" dirty="0" smtClean="0"/>
              <a:t>Počet bodov: </a:t>
            </a:r>
            <a:r>
              <a:rPr lang="sk-SK" sz="4400" b="1" dirty="0" err="1" smtClean="0"/>
              <a:t>x</a:t>
            </a:r>
            <a:r>
              <a:rPr lang="sk-SK" sz="4400" b="1" baseline="-25000" dirty="0" err="1" smtClean="0"/>
              <a:t>i</a:t>
            </a:r>
            <a:r>
              <a:rPr lang="sk-SK" sz="4400" dirty="0" smtClean="0"/>
              <a:t> </a:t>
            </a:r>
          </a:p>
          <a:p>
            <a:r>
              <a:rPr lang="sk-SK" sz="4400" dirty="0" smtClean="0"/>
              <a:t>8</a:t>
            </a:r>
            <a:r>
              <a:rPr lang="sk-SK" sz="4400" dirty="0"/>
              <a:t>,</a:t>
            </a:r>
            <a:r>
              <a:rPr lang="sk-SK" sz="4400" dirty="0" smtClean="0"/>
              <a:t>12,15,18</a:t>
            </a:r>
          </a:p>
          <a:p>
            <a:r>
              <a:rPr lang="sk-SK" sz="4400" b="1" dirty="0" smtClean="0"/>
              <a:t>Počet študentov: </a:t>
            </a:r>
            <a:r>
              <a:rPr lang="sk-SK" sz="4400" b="1" dirty="0" err="1" smtClean="0"/>
              <a:t>n</a:t>
            </a:r>
            <a:r>
              <a:rPr lang="sk-SK" sz="4400" b="1" baseline="-25000" dirty="0" err="1" smtClean="0"/>
              <a:t>i</a:t>
            </a:r>
            <a:r>
              <a:rPr lang="sk-SK" sz="4400" dirty="0" smtClean="0"/>
              <a:t> </a:t>
            </a:r>
          </a:p>
          <a:p>
            <a:r>
              <a:rPr lang="sk-SK" sz="4400" dirty="0" smtClean="0"/>
              <a:t>8</a:t>
            </a:r>
            <a:r>
              <a:rPr lang="sk-SK" sz="4400" dirty="0"/>
              <a:t>,</a:t>
            </a:r>
            <a:r>
              <a:rPr lang="sk-SK" sz="4400" dirty="0" smtClean="0"/>
              <a:t>14,  5,   2</a:t>
            </a:r>
          </a:p>
          <a:p>
            <a:endParaRPr lang="sk-SK" sz="4400" dirty="0" smtClean="0"/>
          </a:p>
          <a:p>
            <a:r>
              <a:rPr lang="sk-SK" sz="4400" dirty="0" err="1" smtClean="0"/>
              <a:t>mod</a:t>
            </a:r>
            <a:r>
              <a:rPr lang="sk-SK" sz="4400" dirty="0" smtClean="0"/>
              <a:t>(x) = 12, pretože hodnotenie 12 bodov sa vyskytuje najčastejšie.</a:t>
            </a:r>
          </a:p>
          <a:p>
            <a:r>
              <a:rPr lang="sk-SK" sz="4400" dirty="0" smtClean="0"/>
              <a:t/>
            </a:r>
            <a:br>
              <a:rPr lang="sk-SK" sz="4400" dirty="0" smtClean="0"/>
            </a:br>
            <a:r>
              <a:rPr lang="sk-SK" sz="4400" dirty="0" smtClean="0"/>
              <a:t>med(x) je hodnotenie 15-eho žiaka v nasledujúcom usporiadaní</a:t>
            </a:r>
            <a:br>
              <a:rPr lang="sk-SK" sz="4400" dirty="0" smtClean="0"/>
            </a:br>
            <a:r>
              <a:rPr lang="sk-SK" sz="4400" dirty="0" smtClean="0"/>
              <a:t>8,8,8,8,8,8,8,8,12,12,12,12,12,12,</a:t>
            </a:r>
            <a:r>
              <a:rPr lang="sk-SK" sz="4400" b="1" dirty="0" smtClean="0">
                <a:solidFill>
                  <a:srgbClr val="FF0000"/>
                </a:solidFill>
              </a:rPr>
              <a:t>12</a:t>
            </a:r>
            <a:r>
              <a:rPr lang="sk-SK" sz="4400" dirty="0" smtClean="0">
                <a:solidFill>
                  <a:srgbClr val="FF0000"/>
                </a:solidFill>
              </a:rPr>
              <a:t>,</a:t>
            </a:r>
            <a:r>
              <a:rPr lang="sk-SK" sz="4400" dirty="0" smtClean="0"/>
              <a:t>12,12,12,12,12,12,12,15,15,15,15,15,18,18 </a:t>
            </a:r>
            <a:br>
              <a:rPr lang="sk-SK" sz="4400" dirty="0" smtClean="0"/>
            </a:br>
            <a:r>
              <a:rPr lang="sk-SK" sz="4400" dirty="0" smtClean="0"/>
              <a:t>med(x) = 12</a:t>
            </a:r>
          </a:p>
          <a:p>
            <a:r>
              <a:rPr lang="sk-SK" sz="4400" dirty="0" smtClean="0"/>
              <a:t/>
            </a:r>
            <a:br>
              <a:rPr lang="sk-SK" sz="4400" dirty="0" smtClean="0"/>
            </a:br>
            <a:r>
              <a:rPr lang="sk-SK" sz="4400" dirty="0" smtClean="0"/>
              <a:t>aritmetický priemer je 11,8 , pretože (8x8+14x12+5x15+2x18)</a:t>
            </a:r>
            <a:r>
              <a:rPr lang="sk-SK" sz="4400" b="1" dirty="0" smtClean="0"/>
              <a:t>/</a:t>
            </a:r>
            <a:r>
              <a:rPr lang="sk-SK" sz="4400" dirty="0" smtClean="0"/>
              <a:t>(8+14+5+2)=343/29=11,8...</a:t>
            </a:r>
          </a:p>
          <a:p>
            <a:r>
              <a:rPr lang="sk-SK" sz="4400" dirty="0" smtClean="0"/>
              <a:t/>
            </a:r>
            <a:br>
              <a:rPr lang="sk-SK" sz="4400" dirty="0" smtClean="0"/>
            </a:br>
            <a:r>
              <a:rPr lang="sk-SK" sz="4400" dirty="0" smtClean="0"/>
              <a:t>variačné rozpätie je 10, pretože 18-8=10.</a:t>
            </a:r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Relatívna </a:t>
            </a:r>
            <a:r>
              <a:rPr lang="sk-SK" dirty="0" err="1" smtClean="0"/>
              <a:t>početnost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rub.-lic</a:t>
            </a:r>
            <a:r>
              <a:rPr lang="sk-SK" dirty="0" smtClean="0"/>
              <a:t> mince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1635</Words>
  <Application>Microsoft Office PowerPoint</Application>
  <PresentationFormat>Předvádění na obrazovce (4:3)</PresentationFormat>
  <Paragraphs>526</Paragraphs>
  <Slides>50</Slides>
  <Notes>50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6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Motív Office</vt:lpstr>
      <vt:lpstr>Rovnice</vt:lpstr>
      <vt:lpstr>Dokument</vt:lpstr>
      <vt:lpstr>Rastrový obraz</vt:lpstr>
      <vt:lpstr>dokument</vt:lpstr>
      <vt:lpstr>Fotografie</vt:lpstr>
      <vt:lpstr>Graf</vt:lpstr>
      <vt:lpstr>Štatistika</vt:lpstr>
      <vt:lpstr>Prezentace aplikace PowerPoint</vt:lpstr>
      <vt:lpstr>ŠTATISTICKA analýza dát –nutné zlo..???</vt:lpstr>
      <vt:lpstr>1. Deskriptívna štatistika</vt:lpstr>
      <vt:lpstr>Základné pojmy, vzťahy a číselné charakteristiky</vt:lpstr>
      <vt:lpstr>Prezentace aplikace PowerPoint</vt:lpstr>
      <vt:lpstr>Softvéry:</vt:lpstr>
      <vt:lpstr>Prezentace aplikace PowerPoint</vt:lpstr>
      <vt:lpstr>Relatívna početnost</vt:lpstr>
      <vt:lpstr>Prezentace aplikace PowerPoint</vt:lpstr>
      <vt:lpstr>normy</vt:lpstr>
      <vt:lpstr>Prezentace aplikace PowerPoint</vt:lpstr>
      <vt:lpstr>Normalita súboru</vt:lpstr>
      <vt:lpstr>Prezentace aplikace PowerPoint</vt:lpstr>
      <vt:lpstr>2. Analýza dát- ROZDIELY</vt:lpstr>
      <vt:lpstr>Prezentace aplikace PowerPoint</vt:lpstr>
      <vt:lpstr>T test-(rozdiel priemerov)</vt:lpstr>
      <vt:lpstr>Vyber, stav,čas </vt:lpstr>
      <vt:lpstr>Príklad</vt:lpstr>
      <vt:lpstr>Prezentace aplikace PowerPoint</vt:lpstr>
      <vt:lpstr>Prezentace aplikace PowerPoint</vt:lpstr>
      <vt:lpstr>Prezentace aplikace PowerPoint</vt:lpstr>
      <vt:lpstr>Prezentace aplikace PowerPoint</vt:lpstr>
      <vt:lpstr>3.Analýza dát VZŤAHY</vt:lpstr>
      <vt:lpstr>Vztahy-korelacie-závislost</vt:lpstr>
      <vt:lpstr>Prezentace aplikace PowerPoint</vt:lpstr>
      <vt:lpstr>Prezentace aplikace PowerPoint</vt:lpstr>
      <vt:lpstr>Neparametrické</vt:lpstr>
      <vt:lpstr>Výška vs. Hmotnosť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Zmena Paradigmy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Štatistika</dc:title>
  <dc:creator>Igor</dc:creator>
  <cp:lastModifiedBy>sebera</cp:lastModifiedBy>
  <cp:revision>14</cp:revision>
  <dcterms:created xsi:type="dcterms:W3CDTF">2013-03-06T07:41:52Z</dcterms:created>
  <dcterms:modified xsi:type="dcterms:W3CDTF">2013-03-21T12:37:50Z</dcterms:modified>
</cp:coreProperties>
</file>