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74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72" r:id="rId11"/>
    <p:sldId id="265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78" autoAdjust="0"/>
  </p:normalViewPr>
  <p:slideViewPr>
    <p:cSldViewPr>
      <p:cViewPr>
        <p:scale>
          <a:sx n="90" d="100"/>
          <a:sy n="90" d="100"/>
        </p:scale>
        <p:origin x="-1524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AFF54-2037-4C66-B7F0-47E9BE42FFE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6393-7D57-4315-9B25-C345FB7E5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8077200" cy="1144722"/>
          </a:xfrm>
        </p:spPr>
        <p:txBody>
          <a:bodyPr/>
          <a:lstStyle/>
          <a:p>
            <a:r>
              <a:rPr lang="cs-CZ" dirty="0" smtClean="0"/>
              <a:t>Taktika profesní sebeobrany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357826"/>
            <a:ext cx="2857520" cy="68523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ASEBS, 4. sem.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Prokázat schopnost vést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Vedení ukázkové části programu (cca 15 min)  v tělocvičně (případně jiném přilehlém prostoru)</a:t>
            </a:r>
          </a:p>
          <a:p>
            <a:endParaRPr lang="cs-CZ" dirty="0" smtClean="0"/>
          </a:p>
          <a:p>
            <a:r>
              <a:rPr lang="cs-CZ" dirty="0" err="1" smtClean="0"/>
              <a:t>Prezentátoři</a:t>
            </a:r>
            <a:r>
              <a:rPr lang="cs-CZ" dirty="0" smtClean="0"/>
              <a:t> projektů budou určeni seznamem ve Studijních materiálech</a:t>
            </a:r>
          </a:p>
          <a:p>
            <a:pPr lvl="0"/>
            <a:endParaRPr lang="cs-CZ" dirty="0" smtClean="0"/>
          </a:p>
          <a:p>
            <a:pPr lvl="1"/>
            <a:r>
              <a:rPr lang="cs-CZ" dirty="0" smtClean="0"/>
              <a:t>Praktická obhajoba projektu, ukázky celých osnov (i s následnou diskusí cca 10 min)</a:t>
            </a:r>
          </a:p>
          <a:p>
            <a:pPr lvl="1"/>
            <a:r>
              <a:rPr lang="cs-CZ" dirty="0" smtClean="0"/>
              <a:t>Praktická výuka jednoho podrobně rozpracovaného bodu osnovy</a:t>
            </a:r>
          </a:p>
          <a:p>
            <a:endParaRPr lang="cs-CZ" dirty="0" smtClean="0"/>
          </a:p>
          <a:p>
            <a:r>
              <a:rPr lang="cs-CZ" dirty="0" smtClean="0"/>
              <a:t>Termíny</a:t>
            </a:r>
          </a:p>
          <a:p>
            <a:pPr lvl="1"/>
            <a:r>
              <a:rPr lang="cs-CZ" dirty="0" smtClean="0"/>
              <a:t>29. 3. 2013 (5 prezentací)</a:t>
            </a:r>
          </a:p>
          <a:p>
            <a:pPr lvl="1"/>
            <a:r>
              <a:rPr lang="cs-CZ" dirty="0" smtClean="0"/>
              <a:t>5. 4. 2013 (5 prezentací)</a:t>
            </a:r>
          </a:p>
          <a:p>
            <a:pPr lvl="1"/>
            <a:r>
              <a:rPr lang="cs-CZ" dirty="0" smtClean="0"/>
              <a:t>19. 4. 2013 (3 prezentace)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Předmět je ukončen zkouškou. Hodnotí se: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Písemná práce podle </a:t>
            </a:r>
            <a:r>
              <a:rPr lang="cs-CZ" dirty="0" smtClean="0"/>
              <a:t>osnov. Práci studenti odevzdávají týden před termínem obhajoby projektu.</a:t>
            </a:r>
            <a:endParaRPr lang="cs-CZ" dirty="0" smtClean="0"/>
          </a:p>
          <a:p>
            <a:pPr lvl="1"/>
            <a:r>
              <a:rPr lang="cs-CZ" dirty="0" smtClean="0"/>
              <a:t>Obhajoba programu</a:t>
            </a:r>
          </a:p>
          <a:p>
            <a:pPr lvl="1"/>
            <a:r>
              <a:rPr lang="cs-CZ" dirty="0" smtClean="0"/>
              <a:t>Vedení programu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studentů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Rozdělte se do dvojic a prokonzultujte téma projektu.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dělat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Didaktická technika v sebeobraně</a:t>
            </a:r>
          </a:p>
          <a:p>
            <a:pPr lvl="1"/>
            <a:r>
              <a:rPr lang="cs-CZ" dirty="0" smtClean="0"/>
              <a:t>Přednáška a cvičení</a:t>
            </a:r>
          </a:p>
          <a:p>
            <a:pPr lvl="2"/>
            <a:r>
              <a:rPr lang="cs-CZ" dirty="0" smtClean="0"/>
              <a:t>Ochranné pomůcky</a:t>
            </a:r>
          </a:p>
          <a:p>
            <a:pPr lvl="2"/>
            <a:r>
              <a:rPr lang="cs-CZ" dirty="0" smtClean="0"/>
              <a:t>Cvičné zbraně</a:t>
            </a:r>
          </a:p>
          <a:p>
            <a:r>
              <a:rPr lang="cs-CZ" dirty="0" smtClean="0"/>
              <a:t>Projekt profesní sebeobrany</a:t>
            </a:r>
          </a:p>
          <a:p>
            <a:pPr lvl="1"/>
            <a:r>
              <a:rPr lang="cs-CZ" dirty="0" smtClean="0"/>
              <a:t>Projekt, jeho obhajoba a prezentace zastupují zkoušku z předmětu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dělat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Projekt profesní sebeobrany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Cílem je prokázat </a:t>
            </a:r>
          </a:p>
          <a:p>
            <a:pPr lvl="2"/>
            <a:r>
              <a:rPr lang="cs-CZ" dirty="0" smtClean="0"/>
              <a:t>schopnost identifikovat problém</a:t>
            </a:r>
          </a:p>
          <a:p>
            <a:pPr lvl="2"/>
            <a:r>
              <a:rPr lang="cs-CZ" dirty="0" smtClean="0"/>
              <a:t>schopnost nalézt informace (vytřídit, vyhodnotit)</a:t>
            </a:r>
          </a:p>
          <a:p>
            <a:pPr lvl="2"/>
            <a:r>
              <a:rPr lang="cs-CZ" dirty="0" smtClean="0"/>
              <a:t>Postavit program na míru</a:t>
            </a:r>
          </a:p>
          <a:p>
            <a:pPr lvl="2"/>
            <a:r>
              <a:rPr lang="cs-CZ" dirty="0" smtClean="0"/>
              <a:t>Obhájit program</a:t>
            </a:r>
          </a:p>
          <a:p>
            <a:pPr lvl="2"/>
            <a:r>
              <a:rPr lang="cs-CZ" dirty="0" smtClean="0"/>
              <a:t>Prokázat schopnost vést program</a:t>
            </a:r>
          </a:p>
          <a:p>
            <a:pPr lvl="2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Skupinový projekt profesní sebeobrany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Profesní sebeobranu chápeme široce a komplexně</a:t>
            </a:r>
          </a:p>
          <a:p>
            <a:pPr lvl="0"/>
            <a:r>
              <a:rPr lang="cs-CZ" dirty="0" smtClean="0"/>
              <a:t>Týká se všech profesí, které pracují s lidmi a reálně v nich hrozí riziko konfliktu</a:t>
            </a:r>
          </a:p>
          <a:p>
            <a:pPr lvl="0"/>
            <a:r>
              <a:rPr lang="cs-CZ" dirty="0" smtClean="0"/>
              <a:t>Jde o všechno, co je spojeno s konflikty a produkcí násilí. To zahrnuje:</a:t>
            </a:r>
          </a:p>
          <a:p>
            <a:pPr lvl="1"/>
            <a:r>
              <a:rPr lang="cs-CZ" dirty="0" err="1" smtClean="0"/>
              <a:t>pre</a:t>
            </a:r>
            <a:r>
              <a:rPr lang="cs-CZ" dirty="0" smtClean="0"/>
              <a:t>-konflikt</a:t>
            </a:r>
          </a:p>
          <a:p>
            <a:pPr lvl="1"/>
            <a:r>
              <a:rPr lang="cs-CZ" dirty="0" smtClean="0"/>
              <a:t>konflikt</a:t>
            </a:r>
          </a:p>
          <a:p>
            <a:pPr lvl="1"/>
            <a:r>
              <a:rPr lang="cs-CZ" dirty="0" smtClean="0"/>
              <a:t>post-konflikt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dělat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Projekt profesní sebeobrany</a:t>
            </a:r>
          </a:p>
          <a:p>
            <a:r>
              <a:rPr lang="cs-CZ" dirty="0" smtClean="0"/>
              <a:t>Dvojice studentů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Cílem je prokázat </a:t>
            </a:r>
          </a:p>
          <a:p>
            <a:pPr lvl="2"/>
            <a:r>
              <a:rPr lang="cs-CZ" dirty="0" smtClean="0"/>
              <a:t>schopnost identifikovat problém</a:t>
            </a:r>
          </a:p>
          <a:p>
            <a:pPr lvl="2"/>
            <a:r>
              <a:rPr lang="cs-CZ" dirty="0" smtClean="0"/>
              <a:t>schopnost nalézt informace (vytřídit, vyhodnotit)</a:t>
            </a:r>
          </a:p>
          <a:p>
            <a:pPr lvl="2"/>
            <a:r>
              <a:rPr lang="cs-CZ" dirty="0" smtClean="0"/>
              <a:t>Postavit program na míru</a:t>
            </a:r>
          </a:p>
          <a:p>
            <a:pPr lvl="2"/>
            <a:r>
              <a:rPr lang="cs-CZ" dirty="0" smtClean="0"/>
              <a:t>Obhájit program</a:t>
            </a:r>
          </a:p>
          <a:p>
            <a:pPr lvl="2"/>
            <a:r>
              <a:rPr lang="cs-CZ" dirty="0" smtClean="0"/>
              <a:t>Prokázat schopnost vést program</a:t>
            </a:r>
          </a:p>
          <a:p>
            <a:pPr lvl="2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3200" b="1" dirty="0">
                <a:solidFill>
                  <a:srgbClr val="FFC000"/>
                </a:solidFill>
              </a:rPr>
              <a:t>S</a:t>
            </a:r>
            <a:r>
              <a:rPr lang="cs-CZ" sz="3200" b="1" dirty="0" smtClean="0">
                <a:solidFill>
                  <a:srgbClr val="FFC000"/>
                </a:solidFill>
              </a:rPr>
              <a:t>chopnost identifikovat problém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cs-CZ" dirty="0" smtClean="0"/>
              <a:t>Výběr cílové skupiny z prostředí bezpečnostních složek IZS apod.</a:t>
            </a:r>
          </a:p>
          <a:p>
            <a:pPr lvl="3"/>
            <a:r>
              <a:rPr lang="cs-CZ" dirty="0" smtClean="0"/>
              <a:t>Policie ČR, Obecné/Městské policie, soukromé bezpečnostní agentury, hasiči, záchranáři, horská služba, …</a:t>
            </a:r>
          </a:p>
          <a:p>
            <a:pPr lvl="2"/>
            <a:r>
              <a:rPr lang="cs-CZ" dirty="0" smtClean="0"/>
              <a:t>Testování vzorku cílové skupiny: 15 osob (výzkumný nástroj ve studijních materiálech do konce února). Zkrácená forma:</a:t>
            </a:r>
          </a:p>
          <a:p>
            <a:pPr lvl="2"/>
            <a:endParaRPr lang="cs-CZ" dirty="0" smtClean="0"/>
          </a:p>
          <a:p>
            <a:pPr lvl="3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Coping</a:t>
            </a:r>
            <a:r>
              <a:rPr lang="cs-CZ" dirty="0" smtClean="0"/>
              <a:t> </a:t>
            </a:r>
            <a:r>
              <a:rPr lang="cs-CZ" dirty="0" err="1" smtClean="0"/>
              <a:t>Orientations</a:t>
            </a:r>
            <a:r>
              <a:rPr lang="cs-CZ" dirty="0" smtClean="0"/>
              <a:t> to </a:t>
            </a:r>
            <a:r>
              <a:rPr lang="cs-CZ" dirty="0" err="1" smtClean="0"/>
              <a:t>Problems</a:t>
            </a:r>
            <a:r>
              <a:rPr lang="cs-CZ" dirty="0" smtClean="0"/>
              <a:t> </a:t>
            </a:r>
            <a:r>
              <a:rPr lang="cs-CZ" dirty="0" err="1" smtClean="0"/>
              <a:t>Experienced</a:t>
            </a:r>
            <a:r>
              <a:rPr lang="cs-CZ" dirty="0" smtClean="0"/>
              <a:t> (COPES) </a:t>
            </a:r>
            <a:r>
              <a:rPr lang="cs-CZ" dirty="0" err="1" smtClean="0"/>
              <a:t>scale</a:t>
            </a:r>
            <a:endParaRPr lang="cs-CZ" dirty="0" smtClean="0"/>
          </a:p>
          <a:p>
            <a:pPr lvl="3"/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Toughness</a:t>
            </a:r>
            <a:r>
              <a:rPr lang="cs-CZ" dirty="0" smtClean="0"/>
              <a:t> </a:t>
            </a:r>
            <a:r>
              <a:rPr lang="cs-CZ" dirty="0" err="1" smtClean="0"/>
              <a:t>Psychological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Profile Test (MTPSPT)</a:t>
            </a:r>
          </a:p>
          <a:p>
            <a:pPr lvl="3"/>
            <a:r>
              <a:rPr lang="cs-CZ" dirty="0" err="1" smtClean="0"/>
              <a:t>Solution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</a:t>
            </a:r>
            <a:r>
              <a:rPr lang="cs-CZ" dirty="0" err="1" smtClean="0"/>
              <a:t>situations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circumstances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assaults</a:t>
            </a:r>
            <a:r>
              <a:rPr lang="cs-CZ" dirty="0" smtClean="0"/>
              <a:t> </a:t>
            </a:r>
            <a:r>
              <a:rPr lang="cs-CZ" dirty="0" err="1" smtClean="0"/>
              <a:t>questionnaire</a:t>
            </a:r>
            <a:r>
              <a:rPr lang="cs-CZ" dirty="0" smtClean="0"/>
              <a:t> (</a:t>
            </a:r>
            <a:r>
              <a:rPr lang="cs-CZ" dirty="0" err="1" smtClean="0"/>
              <a:t>SoCon</a:t>
            </a:r>
            <a:r>
              <a:rPr lang="cs-CZ" dirty="0" smtClean="0"/>
              <a:t>)</a:t>
            </a:r>
          </a:p>
          <a:p>
            <a:pPr lvl="3"/>
            <a:endParaRPr lang="cs-CZ" u="sng" dirty="0" smtClean="0"/>
          </a:p>
          <a:p>
            <a:pPr lvl="3"/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3200" b="1" dirty="0" smtClean="0">
                <a:solidFill>
                  <a:srgbClr val="FFC000"/>
                </a:solidFill>
              </a:rPr>
              <a:t>Schopnost nalézt informace (vytřídit, vyhodnotit)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dat</a:t>
            </a:r>
          </a:p>
          <a:p>
            <a:r>
              <a:rPr lang="cs-CZ" dirty="0" smtClean="0"/>
              <a:t>Interpretace dat dle specifického prostředí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3200" dirty="0" smtClean="0">
                <a:solidFill>
                  <a:srgbClr val="FFC000"/>
                </a:solidFill>
              </a:rPr>
              <a:t>Postavit program na míru</a:t>
            </a:r>
            <a:br>
              <a:rPr lang="cs-CZ" sz="3200" dirty="0" smtClean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Vytvořit program výcviku sebeobrany pro vybranou specifickou skupinu (písemně)</a:t>
            </a:r>
          </a:p>
          <a:p>
            <a:endParaRPr lang="cs-CZ" dirty="0" smtClean="0"/>
          </a:p>
          <a:p>
            <a:r>
              <a:rPr lang="cs-CZ" dirty="0" smtClean="0"/>
              <a:t>Teoretická část (1-2 strany)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Charakteristika pracovní činnosti, pro kterou je projekt určen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Charakteristika cílové skupiny na základě analýzy dat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Definice cíle profesní sebeobrany (v kognitivní, psychomotorické a afektivní doméně)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Teoretický koncept (z jakého konceptu/systému/teorie sebeobrany se vychází)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Předpoklady pro účastníky (jaké podmínky musejí splňovat pro zařazení do programu)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Právní aspekty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Ekonomické aspekty</a:t>
            </a:r>
          </a:p>
          <a:p>
            <a:pPr marL="633222" indent="-514350"/>
            <a:endParaRPr lang="cs-CZ" dirty="0" smtClean="0"/>
          </a:p>
          <a:p>
            <a:pPr marL="633222" indent="-514350"/>
            <a:r>
              <a:rPr lang="cs-CZ" dirty="0" smtClean="0"/>
              <a:t>Aplikativní část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Osnova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Příklad jednoho podrobně rozpracovaného bodu osnovy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Odpovědnost autorů za jednotlivé části projektu</a:t>
            </a:r>
          </a:p>
          <a:p>
            <a:pPr marL="1191006" lvl="2" indent="-514350">
              <a:buFont typeface="+mj-lt"/>
              <a:buAutoNum type="arabicPeriod"/>
            </a:pPr>
            <a:r>
              <a:rPr lang="cs-CZ" dirty="0" smtClean="0"/>
              <a:t>Příloha: tabulka s daty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3200" dirty="0" smtClean="0">
                <a:solidFill>
                  <a:srgbClr val="FFC000"/>
                </a:solidFill>
              </a:rPr>
              <a:t>Obhájit program</a:t>
            </a:r>
            <a:br>
              <a:rPr lang="cs-CZ" sz="3200" dirty="0" smtClean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Teoretická obhajoba projektu (i s následnou diskusí cca 15 min)</a:t>
            </a:r>
          </a:p>
          <a:p>
            <a:endParaRPr lang="cs-CZ" dirty="0" smtClean="0"/>
          </a:p>
          <a:p>
            <a:r>
              <a:rPr lang="cs-CZ" dirty="0" smtClean="0"/>
              <a:t>Na semináři v učebně prezentovat program,  obhájit jej v diskuzi s kolegy.</a:t>
            </a:r>
          </a:p>
          <a:p>
            <a:endParaRPr lang="cs-CZ" dirty="0" smtClean="0"/>
          </a:p>
          <a:p>
            <a:r>
              <a:rPr lang="cs-CZ" dirty="0" err="1" smtClean="0"/>
              <a:t>Prezentátoři</a:t>
            </a:r>
            <a:r>
              <a:rPr lang="cs-CZ" dirty="0" smtClean="0"/>
              <a:t> projektů budou určeni seznamem ve Studijních materiálech</a:t>
            </a:r>
          </a:p>
          <a:p>
            <a:endParaRPr lang="cs-CZ" dirty="0" smtClean="0"/>
          </a:p>
          <a:p>
            <a:r>
              <a:rPr lang="cs-CZ" dirty="0" smtClean="0"/>
              <a:t>Termíny</a:t>
            </a:r>
          </a:p>
          <a:p>
            <a:pPr lvl="1"/>
            <a:r>
              <a:rPr lang="cs-CZ" dirty="0" smtClean="0"/>
              <a:t>29. 3. 2013 (5 prezentací)</a:t>
            </a:r>
          </a:p>
          <a:p>
            <a:pPr lvl="1"/>
            <a:r>
              <a:rPr lang="cs-CZ" dirty="0" smtClean="0"/>
              <a:t>5. 4. 2013 (5 prezentací)</a:t>
            </a:r>
          </a:p>
          <a:p>
            <a:pPr lvl="1"/>
            <a:r>
              <a:rPr lang="cs-CZ" dirty="0" smtClean="0"/>
              <a:t>19. 4. 2013 (3 prezentace)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112</TotalTime>
  <Words>398</Words>
  <Application>Microsoft Office PowerPoint</Application>
  <PresentationFormat>Předvádění na obrazovce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Modul</vt:lpstr>
      <vt:lpstr>Taktika profesní sebeobrany</vt:lpstr>
      <vt:lpstr>Co budeme dělat</vt:lpstr>
      <vt:lpstr>Co budeme dělat</vt:lpstr>
      <vt:lpstr>Skupinový projekt profesní sebeobrany</vt:lpstr>
      <vt:lpstr>Co budeme dělat</vt:lpstr>
      <vt:lpstr>Schopnost identifikovat problém</vt:lpstr>
      <vt:lpstr>Schopnost nalézt informace (vytřídit, vyhodnotit)</vt:lpstr>
      <vt:lpstr>Postavit program na míru </vt:lpstr>
      <vt:lpstr>Obhájit program </vt:lpstr>
      <vt:lpstr>Prokázat schopnost vést program</vt:lpstr>
      <vt:lpstr>Hodnocení předmětu</vt:lpstr>
      <vt:lpstr>Rozdělení studentů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Taktika profesní sebeobrany</dc:title>
  <cp:lastModifiedBy>Your User Name</cp:lastModifiedBy>
  <cp:revision>17</cp:revision>
  <dcterms:modified xsi:type="dcterms:W3CDTF">2013-02-22T07:21:04Z</dcterms:modified>
</cp:coreProperties>
</file>