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0" r:id="rId3"/>
    <p:sldId id="271" r:id="rId4"/>
    <p:sldId id="260" r:id="rId5"/>
    <p:sldId id="257" r:id="rId6"/>
    <p:sldId id="258" r:id="rId7"/>
    <p:sldId id="278" r:id="rId8"/>
    <p:sldId id="259" r:id="rId9"/>
    <p:sldId id="299" r:id="rId10"/>
    <p:sldId id="300" r:id="rId11"/>
    <p:sldId id="330" r:id="rId12"/>
    <p:sldId id="331" r:id="rId13"/>
    <p:sldId id="261" r:id="rId14"/>
    <p:sldId id="262" r:id="rId15"/>
    <p:sldId id="289" r:id="rId16"/>
    <p:sldId id="321" r:id="rId17"/>
    <p:sldId id="326" r:id="rId18"/>
    <p:sldId id="33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81" autoAdjust="0"/>
  </p:normalViewPr>
  <p:slideViewPr>
    <p:cSldViewPr>
      <p:cViewPr>
        <p:scale>
          <a:sx n="50" d="100"/>
          <a:sy n="50" d="100"/>
        </p:scale>
        <p:origin x="-1090" y="-6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BDEF-8E41-4E54-8B41-31685D09563D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584A-D3B2-4382-94A3-1A25D921F8B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BDEF-8E41-4E54-8B41-31685D09563D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584A-D3B2-4382-94A3-1A25D921F8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BDEF-8E41-4E54-8B41-31685D09563D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584A-D3B2-4382-94A3-1A25D921F8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BDEF-8E41-4E54-8B41-31685D09563D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584A-D3B2-4382-94A3-1A25D921F8B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BDEF-8E41-4E54-8B41-31685D09563D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584A-D3B2-4382-94A3-1A25D921F8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BDEF-8E41-4E54-8B41-31685D09563D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584A-D3B2-4382-94A3-1A25D921F8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BDEF-8E41-4E54-8B41-31685D09563D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584A-D3B2-4382-94A3-1A25D921F8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BDEF-8E41-4E54-8B41-31685D09563D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584A-D3B2-4382-94A3-1A25D921F8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BDEF-8E41-4E54-8B41-31685D09563D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584A-D3B2-4382-94A3-1A25D921F8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BDEF-8E41-4E54-8B41-31685D09563D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584A-D3B2-4382-94A3-1A25D921F8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BDEF-8E41-4E54-8B41-31685D09563D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584A-D3B2-4382-94A3-1A25D921F8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89EBDEF-8E41-4E54-8B41-31685D09563D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6CD584A-D3B2-4382-94A3-1A25D921F8B6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DIDAKTICKÁ TECHNIKA </a:t>
            </a:r>
            <a:br>
              <a:rPr lang="cs-CZ" sz="3600" dirty="0" smtClean="0"/>
            </a:br>
            <a:r>
              <a:rPr lang="cs-CZ" sz="3600" dirty="0" smtClean="0"/>
              <a:t>V SEBEOBRANĚ</a:t>
            </a:r>
            <a:endParaRPr lang="cs-CZ" sz="36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/>
          <a:lstStyle/>
          <a:p>
            <a:r>
              <a:rPr lang="cs-CZ" sz="4000" dirty="0" smtClean="0"/>
              <a:t>Taktika profesní sebeobrany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09487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Zástupný symbol pro obsah 1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88640"/>
            <a:ext cx="6624736" cy="5582863"/>
          </a:xfrm>
        </p:spPr>
      </p:pic>
    </p:spTree>
    <p:extLst>
      <p:ext uri="{BB962C8B-B14F-4D97-AF65-F5344CB8AC3E}">
        <p14:creationId xmlns:p14="http://schemas.microsoft.com/office/powerpoint/2010/main" val="195043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Shocknife</a:t>
            </a:r>
            <a:r>
              <a:rPr lang="cs-CZ" dirty="0" smtClean="0"/>
              <a:t> - Popis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sz="2400" dirty="0" smtClean="0"/>
              <a:t>Délka: 		283,3 mm</a:t>
            </a:r>
          </a:p>
          <a:p>
            <a:r>
              <a:rPr lang="cs-CZ" sz="2400" dirty="0" smtClean="0"/>
              <a:t>Šířka: 		38,9 mm</a:t>
            </a:r>
          </a:p>
          <a:p>
            <a:endParaRPr lang="cs-CZ" sz="2400" dirty="0" smtClean="0"/>
          </a:p>
          <a:p>
            <a:r>
              <a:rPr lang="cs-CZ" sz="2400" dirty="0" smtClean="0"/>
              <a:t>Délka rukojeti: 	114,3 mm</a:t>
            </a:r>
          </a:p>
          <a:p>
            <a:r>
              <a:rPr lang="cs-CZ" sz="2400" dirty="0" smtClean="0"/>
              <a:t>Délka ostří: 		152, 4 mm</a:t>
            </a:r>
          </a:p>
          <a:p>
            <a:endParaRPr lang="cs-CZ" sz="2400" dirty="0" smtClean="0"/>
          </a:p>
          <a:p>
            <a:r>
              <a:rPr lang="cs-CZ" sz="2400" dirty="0" smtClean="0"/>
              <a:t>Materiál: 		</a:t>
            </a:r>
            <a:r>
              <a:rPr lang="cs-CZ" sz="2400" dirty="0" err="1" smtClean="0"/>
              <a:t>polycarbonat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Maximální napětí: 	7,500 V</a:t>
            </a:r>
          </a:p>
          <a:p>
            <a:r>
              <a:rPr lang="cs-CZ" sz="2400" dirty="0" smtClean="0"/>
              <a:t>Proud:		 0,00075 A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58176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Stupně nastavení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2276872"/>
            <a:ext cx="7924800" cy="2764904"/>
          </a:xfrm>
        </p:spPr>
        <p:txBody>
          <a:bodyPr>
            <a:normAutofit/>
          </a:bodyPr>
          <a:lstStyle/>
          <a:p>
            <a:pPr lvl="1"/>
            <a:r>
              <a:rPr lang="cs-CZ" sz="2400" dirty="0" smtClean="0"/>
              <a:t>LOW RANGE 		(LOW) 		cca 2 puls/sec</a:t>
            </a:r>
          </a:p>
          <a:p>
            <a:pPr lvl="1"/>
            <a:r>
              <a:rPr lang="cs-CZ" sz="2400" dirty="0" smtClean="0"/>
              <a:t>MEDIUM RANGE 	(MED)		 ↑</a:t>
            </a:r>
          </a:p>
          <a:p>
            <a:pPr lvl="1"/>
            <a:r>
              <a:rPr lang="cs-CZ" sz="2400" dirty="0" smtClean="0"/>
              <a:t>HIGH RANGE 		(HI)		</a:t>
            </a:r>
            <a:r>
              <a:rPr lang="cs-CZ" sz="2400" dirty="0"/>
              <a:t> ↑</a:t>
            </a:r>
            <a:endParaRPr lang="cs-CZ" sz="2400" dirty="0" smtClean="0"/>
          </a:p>
          <a:p>
            <a:pPr lvl="1"/>
            <a:r>
              <a:rPr lang="cs-CZ" sz="2400" dirty="0" smtClean="0"/>
              <a:t>EXTREME SETTING 	(X)  		cca 120 puls/sec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45375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Ochranné obleky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3568" y="2132856"/>
            <a:ext cx="7924800" cy="298092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Bulletman</a:t>
            </a:r>
            <a:endParaRPr lang="cs-CZ" sz="2800" dirty="0" smtClean="0"/>
          </a:p>
          <a:p>
            <a:r>
              <a:rPr lang="cs-CZ" sz="2800" dirty="0" err="1" smtClean="0"/>
              <a:t>Redman</a:t>
            </a:r>
            <a:endParaRPr lang="cs-CZ" sz="2800" dirty="0" smtClean="0"/>
          </a:p>
          <a:p>
            <a:r>
              <a:rPr lang="cs-CZ" sz="2800" dirty="0" err="1" smtClean="0"/>
              <a:t>High</a:t>
            </a:r>
            <a:r>
              <a:rPr lang="cs-CZ" sz="2800" dirty="0" smtClean="0"/>
              <a:t> </a:t>
            </a:r>
            <a:r>
              <a:rPr lang="cs-CZ" sz="2800" dirty="0" err="1" smtClean="0"/>
              <a:t>gear</a:t>
            </a:r>
            <a:endParaRPr lang="cs-CZ" sz="2800" dirty="0" smtClean="0"/>
          </a:p>
          <a:p>
            <a:r>
              <a:rPr lang="cs-CZ" sz="2800" dirty="0" err="1" smtClean="0"/>
              <a:t>Kwon</a:t>
            </a:r>
            <a:r>
              <a:rPr lang="cs-CZ" sz="2800" dirty="0" smtClean="0"/>
              <a:t> </a:t>
            </a:r>
            <a:r>
              <a:rPr lang="cs-CZ" sz="2800" dirty="0" err="1" smtClean="0"/>
              <a:t>commando</a:t>
            </a:r>
            <a:r>
              <a:rPr lang="cs-CZ" sz="2800" dirty="0"/>
              <a:t> </a:t>
            </a:r>
            <a:r>
              <a:rPr lang="cs-CZ" sz="2800" dirty="0" smtClean="0"/>
              <a:t>body </a:t>
            </a:r>
            <a:r>
              <a:rPr lang="cs-CZ" sz="2800" dirty="0" err="1" smtClean="0"/>
              <a:t>armour</a:t>
            </a:r>
            <a:endParaRPr lang="cs-CZ" sz="2800" dirty="0" smtClean="0"/>
          </a:p>
          <a:p>
            <a:r>
              <a:rPr lang="cs-CZ" sz="2800" dirty="0" smtClean="0"/>
              <a:t>…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9448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7924800" cy="1143000"/>
          </a:xfrm>
        </p:spPr>
        <p:txBody>
          <a:bodyPr/>
          <a:lstStyle/>
          <a:p>
            <a:r>
              <a:rPr lang="cs-CZ" dirty="0" smtClean="0"/>
              <a:t>Elektrická vesta – stress vest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9600" y="1618456"/>
            <a:ext cx="7924800" cy="4114800"/>
          </a:xfrm>
        </p:spPr>
        <p:txBody>
          <a:bodyPr>
            <a:normAutofit/>
          </a:bodyPr>
          <a:lstStyle/>
          <a:p>
            <a:r>
              <a:rPr lang="en-US" sz="2400" dirty="0" err="1"/>
              <a:t>StressVest</a:t>
            </a:r>
            <a:r>
              <a:rPr lang="en-US" sz="2400" dirty="0"/>
              <a:t>™ is the world's first non projectile, force on force, firearm tactical training system capable of creating stress through a pain penalty without fear of projectile injury for training Law Enforcement Officers and Military Soldiers. The system utilizes training firearm that fire a laser pulse which activates the </a:t>
            </a:r>
            <a:r>
              <a:rPr lang="en-US" sz="2400" dirty="0" err="1"/>
              <a:t>StressVest</a:t>
            </a:r>
            <a:r>
              <a:rPr lang="en-US" sz="2400" dirty="0"/>
              <a:t>™ when it strikes center mass. Depending on the setting, the vest will either deliver a vibration or a safe, localized shock to the abdomen.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402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Ochranné </a:t>
            </a:r>
            <a:r>
              <a:rPr lang="cs-CZ" sz="3200" dirty="0" smtClean="0"/>
              <a:t>pomůcky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Brýle</a:t>
            </a:r>
          </a:p>
          <a:p>
            <a:r>
              <a:rPr lang="cs-CZ" sz="2400" dirty="0" smtClean="0"/>
              <a:t>Límce</a:t>
            </a:r>
          </a:p>
          <a:p>
            <a:r>
              <a:rPr lang="cs-CZ" sz="2400" dirty="0" smtClean="0"/>
              <a:t>Suspenzory</a:t>
            </a:r>
          </a:p>
          <a:p>
            <a:r>
              <a:rPr lang="cs-CZ" sz="2400" dirty="0" smtClean="0"/>
              <a:t>Rukavice</a:t>
            </a:r>
          </a:p>
          <a:p>
            <a:r>
              <a:rPr lang="cs-CZ" sz="24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415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Pomůcky pro maskování a </a:t>
            </a:r>
            <a:r>
              <a:rPr lang="cs-CZ" sz="3200" dirty="0" smtClean="0"/>
              <a:t>stylizaci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Umělá krev</a:t>
            </a:r>
          </a:p>
          <a:p>
            <a:r>
              <a:rPr lang="cs-CZ" sz="2400" dirty="0" smtClean="0"/>
              <a:t>Umělá zranění</a:t>
            </a:r>
          </a:p>
          <a:p>
            <a:r>
              <a:rPr lang="cs-CZ" sz="2400" dirty="0" smtClean="0"/>
              <a:t>Figuríny</a:t>
            </a:r>
          </a:p>
          <a:p>
            <a:r>
              <a:rPr lang="cs-CZ" sz="2400" dirty="0" smtClean="0"/>
              <a:t>Části lidského těla</a:t>
            </a:r>
          </a:p>
          <a:p>
            <a:r>
              <a:rPr lang="cs-CZ" sz="2400" dirty="0" smtClean="0"/>
              <a:t>…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4377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Akustické, chemické a vizuální </a:t>
            </a:r>
            <a:r>
              <a:rPr lang="cs-CZ" sz="3200" dirty="0" smtClean="0"/>
              <a:t>pomůcky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1916832"/>
            <a:ext cx="7924800" cy="3124944"/>
          </a:xfrm>
        </p:spPr>
        <p:txBody>
          <a:bodyPr/>
          <a:lstStyle/>
          <a:p>
            <a:r>
              <a:rPr lang="cs-CZ" sz="2400" dirty="0" smtClean="0"/>
              <a:t>Ozvučení</a:t>
            </a:r>
          </a:p>
          <a:p>
            <a:r>
              <a:rPr lang="cs-CZ" sz="2400" dirty="0" smtClean="0"/>
              <a:t>Píšťalka</a:t>
            </a:r>
          </a:p>
          <a:p>
            <a:r>
              <a:rPr lang="cs-CZ" sz="2400" dirty="0" smtClean="0"/>
              <a:t>Osobní alarmy/sirény</a:t>
            </a:r>
          </a:p>
          <a:p>
            <a:r>
              <a:rPr lang="cs-CZ" sz="2400" dirty="0" smtClean="0"/>
              <a:t>Kouřová clona</a:t>
            </a:r>
          </a:p>
          <a:p>
            <a:r>
              <a:rPr lang="cs-CZ" sz="2400" dirty="0" smtClean="0"/>
              <a:t>Světelní zdroje (reflektory, stroboskop, svítilny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30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Ostatní pomůcky (předměty) pro </a:t>
            </a:r>
            <a:r>
              <a:rPr lang="cs-CZ" sz="2800" dirty="0" smtClean="0"/>
              <a:t>stylizaci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1988840"/>
            <a:ext cx="7924800" cy="262088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Vybavení místností</a:t>
            </a:r>
          </a:p>
          <a:p>
            <a:r>
              <a:rPr lang="cs-CZ" sz="2000" dirty="0" smtClean="0"/>
              <a:t>Speciálně upravené rekvizity (dveře, židle, stůl aj.)</a:t>
            </a:r>
          </a:p>
          <a:p>
            <a:r>
              <a:rPr lang="cs-CZ" sz="2000" dirty="0" smtClean="0"/>
              <a:t>Předměty určené ke zničení</a:t>
            </a:r>
          </a:p>
          <a:p>
            <a:r>
              <a:rPr lang="cs-CZ" sz="2000" dirty="0" smtClean="0"/>
              <a:t>Vše co souvisí s přípravou prostředí</a:t>
            </a:r>
          </a:p>
          <a:p>
            <a:r>
              <a:rPr lang="cs-CZ" sz="2000" dirty="0" smtClean="0"/>
              <a:t>…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4056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použití didaktické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Dynamizace </a:t>
            </a:r>
            <a:r>
              <a:rPr lang="cs-CZ" sz="2400" dirty="0"/>
              <a:t>tréninku</a:t>
            </a:r>
          </a:p>
          <a:p>
            <a:r>
              <a:rPr lang="cs-CZ" sz="2400" dirty="0" smtClean="0"/>
              <a:t>Zvýšení bezpečnosti tréninku</a:t>
            </a:r>
          </a:p>
          <a:p>
            <a:r>
              <a:rPr lang="cs-CZ" sz="2400" dirty="0" smtClean="0"/>
              <a:t>Přiblížení skutečným podmínkách sebeobranné (bojové) situace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975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didaktické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endParaRPr lang="cs-CZ" sz="2800" dirty="0" smtClean="0"/>
          </a:p>
          <a:p>
            <a:pPr algn="just"/>
            <a:r>
              <a:rPr lang="cs-CZ" sz="2800" dirty="0" smtClean="0"/>
              <a:t>Pomůcky konstruované s pomocí různých materiálů (textil, plast, dřevo, kov aj.), založené na mechanickém, chemickém, elektrickém, akustickém nebo vizuálním principu, </a:t>
            </a:r>
            <a:r>
              <a:rPr lang="cs-CZ" sz="2800" dirty="0"/>
              <a:t>určené pro výuku </a:t>
            </a:r>
            <a:r>
              <a:rPr lang="cs-CZ" sz="2800" dirty="0" smtClean="0"/>
              <a:t>sebeobrany s cílem dynamizace cvičení, zvýšení bezpečnosti a přiblížení skutečným podmínkám výkonu v sebeobraně.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7962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ROZDěLENÍ</a:t>
            </a:r>
            <a:r>
              <a:rPr lang="cs-CZ" dirty="0"/>
              <a:t> </a:t>
            </a:r>
            <a:r>
              <a:rPr lang="cs-CZ" dirty="0" smtClean="0"/>
              <a:t>DIDAKTICKÉ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1484784"/>
            <a:ext cx="7924800" cy="4637112"/>
          </a:xfrm>
        </p:spPr>
        <p:txBody>
          <a:bodyPr>
            <a:normAutofit/>
          </a:bodyPr>
          <a:lstStyle/>
          <a:p>
            <a:r>
              <a:rPr lang="cs-CZ" sz="1600" dirty="0" smtClean="0"/>
              <a:t>Úderové aparáty</a:t>
            </a:r>
          </a:p>
          <a:p>
            <a:r>
              <a:rPr lang="cs-CZ" sz="1600" dirty="0" smtClean="0"/>
              <a:t>Cvičné zbraně</a:t>
            </a:r>
          </a:p>
          <a:p>
            <a:pPr lvl="1"/>
            <a:r>
              <a:rPr lang="cs-CZ" sz="1600" dirty="0"/>
              <a:t>Ú</a:t>
            </a:r>
            <a:r>
              <a:rPr lang="cs-CZ" sz="1600" dirty="0" smtClean="0"/>
              <a:t>derové zbraně</a:t>
            </a:r>
          </a:p>
          <a:p>
            <a:pPr lvl="1"/>
            <a:r>
              <a:rPr lang="cs-CZ" sz="1600" dirty="0"/>
              <a:t>N</a:t>
            </a:r>
            <a:r>
              <a:rPr lang="cs-CZ" sz="1600" dirty="0" smtClean="0"/>
              <a:t>esmrtící obranné prostředky</a:t>
            </a:r>
          </a:p>
          <a:p>
            <a:pPr lvl="1"/>
            <a:r>
              <a:rPr lang="cs-CZ" sz="1600" dirty="0" smtClean="0"/>
              <a:t>Makety</a:t>
            </a:r>
          </a:p>
          <a:p>
            <a:pPr lvl="1"/>
            <a:r>
              <a:rPr lang="cs-CZ" sz="1600" dirty="0"/>
              <a:t>C</a:t>
            </a:r>
            <a:r>
              <a:rPr lang="cs-CZ" sz="1600" dirty="0" smtClean="0"/>
              <a:t>vičné elektrické zbraně</a:t>
            </a:r>
          </a:p>
          <a:p>
            <a:r>
              <a:rPr lang="cs-CZ" sz="1600" dirty="0" smtClean="0"/>
              <a:t>Ochranné obleky</a:t>
            </a:r>
          </a:p>
          <a:p>
            <a:r>
              <a:rPr lang="cs-CZ" sz="1600" dirty="0" smtClean="0"/>
              <a:t>Elektrická vesta</a:t>
            </a:r>
          </a:p>
          <a:p>
            <a:r>
              <a:rPr lang="cs-CZ" sz="1600" dirty="0" smtClean="0"/>
              <a:t>Ochranné pomůcky</a:t>
            </a:r>
          </a:p>
          <a:p>
            <a:r>
              <a:rPr lang="cs-CZ" sz="1600" dirty="0" smtClean="0"/>
              <a:t>Pomůcky pro maskování a stylizaci</a:t>
            </a:r>
          </a:p>
          <a:p>
            <a:r>
              <a:rPr lang="cs-CZ" sz="1600" dirty="0" smtClean="0"/>
              <a:t>Akustické, chemické a vizuální pomůcky</a:t>
            </a:r>
          </a:p>
          <a:p>
            <a:r>
              <a:rPr lang="cs-CZ" sz="1600" dirty="0" smtClean="0"/>
              <a:t>Ostatní pomůcky (předměty) pro stylizaci</a:t>
            </a:r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42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Úderové aparáty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lapy</a:t>
            </a:r>
            <a:endParaRPr lang="cs-CZ" dirty="0" smtClean="0"/>
          </a:p>
          <a:p>
            <a:r>
              <a:rPr lang="cs-CZ" dirty="0" smtClean="0"/>
              <a:t>štíty</a:t>
            </a:r>
          </a:p>
          <a:p>
            <a:r>
              <a:rPr lang="cs-CZ" dirty="0" err="1"/>
              <a:t>o</a:t>
            </a:r>
            <a:r>
              <a:rPr lang="cs-CZ" dirty="0" err="1" smtClean="0"/>
              <a:t>drážeče</a:t>
            </a:r>
            <a:endParaRPr lang="cs-CZ" dirty="0" smtClean="0"/>
          </a:p>
          <a:p>
            <a:r>
              <a:rPr lang="cs-CZ" dirty="0"/>
              <a:t>c</a:t>
            </a:r>
            <a:r>
              <a:rPr lang="cs-CZ" dirty="0" smtClean="0"/>
              <a:t>hrániče trupu</a:t>
            </a:r>
          </a:p>
          <a:p>
            <a:r>
              <a:rPr lang="cs-CZ" dirty="0" smtClean="0"/>
              <a:t>závěsné pytle</a:t>
            </a:r>
          </a:p>
          <a:p>
            <a:r>
              <a:rPr lang="cs-CZ" dirty="0" smtClean="0"/>
              <a:t>(kónusové) nástěnné aparáty</a:t>
            </a:r>
          </a:p>
          <a:p>
            <a:r>
              <a:rPr lang="cs-CZ" dirty="0" smtClean="0"/>
              <a:t>závěsné hrušky</a:t>
            </a:r>
          </a:p>
          <a:p>
            <a:r>
              <a:rPr lang="cs-CZ" dirty="0"/>
              <a:t>f</a:t>
            </a:r>
            <a:r>
              <a:rPr lang="cs-CZ" dirty="0" smtClean="0"/>
              <a:t>iguríny (</a:t>
            </a:r>
            <a:r>
              <a:rPr lang="cs-CZ" dirty="0" err="1" smtClean="0"/>
              <a:t>punch</a:t>
            </a:r>
            <a:r>
              <a:rPr lang="cs-CZ" dirty="0" smtClean="0"/>
              <a:t> boy, bob apod.)</a:t>
            </a:r>
          </a:p>
          <a:p>
            <a:r>
              <a:rPr lang="cs-CZ" dirty="0"/>
              <a:t>h</a:t>
            </a:r>
            <a:r>
              <a:rPr lang="cs-CZ" dirty="0" smtClean="0"/>
              <a:t>ázecí panák</a:t>
            </a:r>
          </a:p>
          <a:p>
            <a:r>
              <a:rPr lang="cs-CZ" dirty="0"/>
              <a:t>a</a:t>
            </a:r>
            <a:r>
              <a:rPr lang="cs-CZ" dirty="0" smtClean="0"/>
              <a:t> další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01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Cvičné zbraně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Úderové zbraně</a:t>
            </a:r>
          </a:p>
          <a:p>
            <a:pPr lvl="1"/>
            <a:r>
              <a:rPr lang="cs-CZ" sz="2400" dirty="0" smtClean="0"/>
              <a:t>tyče (</a:t>
            </a:r>
            <a:r>
              <a:rPr lang="cs-CZ" sz="2400" dirty="0"/>
              <a:t>dřevěné, </a:t>
            </a:r>
            <a:r>
              <a:rPr lang="cs-CZ" sz="2400" dirty="0" smtClean="0"/>
              <a:t>plastové, ratanové, bambusové aj)</a:t>
            </a:r>
          </a:p>
          <a:p>
            <a:pPr lvl="1"/>
            <a:r>
              <a:rPr lang="cs-CZ" sz="2400" dirty="0" smtClean="0"/>
              <a:t>obušky (obalené </a:t>
            </a:r>
            <a:r>
              <a:rPr lang="cs-CZ" sz="2400" dirty="0"/>
              <a:t>tlumící vrstvou, pěnové, aj.)</a:t>
            </a:r>
            <a:endParaRPr lang="cs-CZ" sz="2400" dirty="0" smtClean="0"/>
          </a:p>
          <a:p>
            <a:pPr lvl="1"/>
            <a:r>
              <a:rPr lang="cs-CZ" sz="2400" dirty="0" err="1"/>
              <a:t>t</a:t>
            </a:r>
            <a:r>
              <a:rPr lang="cs-CZ" sz="2400" dirty="0" err="1" smtClean="0"/>
              <a:t>onfa</a:t>
            </a:r>
            <a:r>
              <a:rPr lang="cs-CZ" sz="2400" dirty="0" smtClean="0"/>
              <a:t> </a:t>
            </a:r>
            <a:r>
              <a:rPr lang="cs-CZ" sz="2400" dirty="0"/>
              <a:t>(obalené tlumící vrstvou, pěnové, aj</a:t>
            </a:r>
            <a:r>
              <a:rPr lang="cs-CZ" sz="2400" dirty="0" smtClean="0"/>
              <a:t>.)</a:t>
            </a:r>
          </a:p>
          <a:p>
            <a:pPr lvl="1"/>
            <a:r>
              <a:rPr lang="cs-CZ" sz="2400" dirty="0" smtClean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21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Cvičné zbraně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Makety </a:t>
            </a:r>
            <a:endParaRPr lang="cs-CZ" sz="2000" dirty="0"/>
          </a:p>
          <a:p>
            <a:pPr lvl="1"/>
            <a:r>
              <a:rPr lang="cs-CZ" sz="2000" dirty="0" smtClean="0"/>
              <a:t>střelných </a:t>
            </a:r>
            <a:r>
              <a:rPr lang="cs-CZ" sz="2000" dirty="0"/>
              <a:t>zbraní (</a:t>
            </a:r>
            <a:r>
              <a:rPr lang="cs-CZ" sz="2000" dirty="0" smtClean="0"/>
              <a:t>plastové a gumové </a:t>
            </a:r>
            <a:r>
              <a:rPr lang="cs-CZ" sz="2000" dirty="0"/>
              <a:t>pistole, pušky aj.)</a:t>
            </a:r>
          </a:p>
          <a:p>
            <a:pPr lvl="1"/>
            <a:r>
              <a:rPr lang="cs-CZ" sz="2000" dirty="0" smtClean="0"/>
              <a:t>bodných </a:t>
            </a:r>
            <a:r>
              <a:rPr lang="cs-CZ" sz="2000" dirty="0"/>
              <a:t>a sečných zbraní (nože, meče, polní lopatka aj.)</a:t>
            </a:r>
          </a:p>
          <a:p>
            <a:pPr lvl="1"/>
            <a:r>
              <a:rPr lang="cs-CZ" sz="2000" dirty="0" smtClean="0"/>
              <a:t>ostatních </a:t>
            </a:r>
            <a:r>
              <a:rPr lang="cs-CZ" sz="2000" dirty="0"/>
              <a:t>zbraní (granát, cihla, </a:t>
            </a:r>
            <a:r>
              <a:rPr lang="cs-CZ" sz="2000" dirty="0" err="1"/>
              <a:t>basebolová</a:t>
            </a:r>
            <a:r>
              <a:rPr lang="cs-CZ" sz="2000" dirty="0"/>
              <a:t> pálka aj.)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9167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Cvičné zbraně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pPr marL="342900" lvl="1" indent="-342900"/>
            <a:r>
              <a:rPr lang="cs-CZ" sz="2400" dirty="0"/>
              <a:t>Cvičné elektrické </a:t>
            </a:r>
            <a:r>
              <a:rPr lang="cs-CZ" sz="2400" dirty="0" smtClean="0"/>
              <a:t>zbraně </a:t>
            </a:r>
          </a:p>
          <a:p>
            <a:pPr marL="742950" lvl="2" indent="-342900"/>
            <a:r>
              <a:rPr lang="cs-CZ" sz="2400" dirty="0" err="1" smtClean="0"/>
              <a:t>shocknife</a:t>
            </a:r>
            <a:endParaRPr lang="cs-CZ" sz="2400" dirty="0" smtClean="0"/>
          </a:p>
          <a:p>
            <a:pPr marL="742950" lvl="2" indent="-342900"/>
            <a:r>
              <a:rPr lang="cs-CZ" sz="2400" dirty="0" smtClean="0"/>
              <a:t>laserové střelné zbraně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032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924800" cy="652934"/>
          </a:xfrm>
        </p:spPr>
        <p:txBody>
          <a:bodyPr/>
          <a:lstStyle/>
          <a:p>
            <a:r>
              <a:rPr lang="cs-CZ" dirty="0" err="1" smtClean="0"/>
              <a:t>Shocknife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24744"/>
            <a:ext cx="6830516" cy="4553677"/>
          </a:xfrm>
        </p:spPr>
      </p:pic>
    </p:spTree>
    <p:extLst>
      <p:ext uri="{BB962C8B-B14F-4D97-AF65-F5344CB8AC3E}">
        <p14:creationId xmlns:p14="http://schemas.microsoft.com/office/powerpoint/2010/main" val="399814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282</TotalTime>
  <Words>406</Words>
  <Application>Microsoft Office PowerPoint</Application>
  <PresentationFormat>Předvádění na obrazovce (4:3)</PresentationFormat>
  <Paragraphs>103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Horizont</vt:lpstr>
      <vt:lpstr>Taktika profesní sebeobrany</vt:lpstr>
      <vt:lpstr>Účel použití didaktické techniky</vt:lpstr>
      <vt:lpstr>Definice didaktické techniky</vt:lpstr>
      <vt:lpstr>ROZDěLENÍ DIDAKTICKÉ TECHNIKY</vt:lpstr>
      <vt:lpstr>Úderové aparáty</vt:lpstr>
      <vt:lpstr>Cvičné zbraně</vt:lpstr>
      <vt:lpstr>Cvičné zbraně</vt:lpstr>
      <vt:lpstr>Cvičné zbraně</vt:lpstr>
      <vt:lpstr>Shocknife</vt:lpstr>
      <vt:lpstr>Prezentace aplikace PowerPoint</vt:lpstr>
      <vt:lpstr>Shocknife - Popis</vt:lpstr>
      <vt:lpstr>Stupně nastavení</vt:lpstr>
      <vt:lpstr>Ochranné obleky</vt:lpstr>
      <vt:lpstr>Elektrická vesta – stress vest</vt:lpstr>
      <vt:lpstr>Ochranné pomůcky</vt:lpstr>
      <vt:lpstr>Pomůcky pro maskování a stylizaci</vt:lpstr>
      <vt:lpstr>Akustické, chemické a vizuální pomůcky</vt:lpstr>
      <vt:lpstr>Ostatní pomůcky (předměty) pro stylizaci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Taktika profesní sebeobrany</dc:title>
  <dc:creator>Michal Vít</dc:creator>
  <cp:lastModifiedBy>Michal Vít</cp:lastModifiedBy>
  <cp:revision>28</cp:revision>
  <dcterms:created xsi:type="dcterms:W3CDTF">2013-03-07T19:27:27Z</dcterms:created>
  <dcterms:modified xsi:type="dcterms:W3CDTF">2013-03-11T07:12:49Z</dcterms:modified>
</cp:coreProperties>
</file>