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57" r:id="rId4"/>
    <p:sldId id="260" r:id="rId5"/>
    <p:sldId id="261" r:id="rId6"/>
    <p:sldId id="262" r:id="rId7"/>
    <p:sldId id="280" r:id="rId8"/>
    <p:sldId id="263" r:id="rId9"/>
    <p:sldId id="264" r:id="rId10"/>
    <p:sldId id="281" r:id="rId11"/>
    <p:sldId id="265" r:id="rId12"/>
    <p:sldId id="271" r:id="rId13"/>
    <p:sldId id="266" r:id="rId14"/>
    <p:sldId id="272" r:id="rId15"/>
    <p:sldId id="267" r:id="rId16"/>
    <p:sldId id="278" r:id="rId17"/>
    <p:sldId id="268" r:id="rId18"/>
    <p:sldId id="269" r:id="rId19"/>
    <p:sldId id="273" r:id="rId20"/>
    <p:sldId id="274" r:id="rId21"/>
    <p:sldId id="275" r:id="rId22"/>
    <p:sldId id="276" r:id="rId23"/>
    <p:sldId id="277" r:id="rId24"/>
    <p:sldId id="27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EC00"/>
    <a:srgbClr val="FBC2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Scheinost</a:t>
            </a:r>
            <a:r>
              <a:rPr lang="cs-CZ" dirty="0" smtClean="0"/>
              <a:t>, Miroslav a kol.: Kriminalita očima kriminologů.</a:t>
            </a:r>
            <a:r>
              <a:rPr lang="cs-CZ" baseline="0" dirty="0" smtClean="0"/>
              <a:t> Praha: 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www.kriminologie.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Histo</a:t>
            </a:r>
            <a:r>
              <a:rPr lang="cs-CZ" dirty="0" smtClean="0"/>
              <a:t>rie a vývoj kriminologie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8686800" cy="4941167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EC00"/>
                </a:solidFill>
              </a:rPr>
              <a:t>Ernest </a:t>
            </a:r>
            <a:r>
              <a:rPr lang="cs-CZ" sz="2600" dirty="0" err="1" smtClean="0">
                <a:solidFill>
                  <a:srgbClr val="FFEC00"/>
                </a:solidFill>
              </a:rPr>
              <a:t>Kretschmer</a:t>
            </a:r>
            <a:r>
              <a:rPr lang="cs-CZ" sz="2600" dirty="0" smtClean="0">
                <a:solidFill>
                  <a:srgbClr val="FFEC00"/>
                </a:solidFill>
              </a:rPr>
              <a:t> – něm. psychiatr, konstituční typologie, jen delikventní </a:t>
            </a:r>
            <a:r>
              <a:rPr lang="cs-CZ" sz="2600" dirty="0" smtClean="0">
                <a:solidFill>
                  <a:srgbClr val="FFEC00"/>
                </a:solidFill>
              </a:rPr>
              <a:t>populace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William H. </a:t>
            </a:r>
            <a:r>
              <a:rPr lang="cs-CZ" sz="2600" dirty="0" err="1" smtClean="0">
                <a:solidFill>
                  <a:srgbClr val="FFEC00"/>
                </a:solidFill>
              </a:rPr>
              <a:t>Sheldon</a:t>
            </a:r>
            <a:r>
              <a:rPr lang="cs-CZ" sz="2600" dirty="0" smtClean="0">
                <a:solidFill>
                  <a:srgbClr val="FFEC00"/>
                </a:solidFill>
              </a:rPr>
              <a:t> – </a:t>
            </a:r>
            <a:r>
              <a:rPr lang="cs-CZ" sz="2600" dirty="0" err="1" smtClean="0">
                <a:solidFill>
                  <a:srgbClr val="FFEC00"/>
                </a:solidFill>
              </a:rPr>
              <a:t>ekto</a:t>
            </a:r>
            <a:r>
              <a:rPr lang="cs-CZ" sz="2600" dirty="0" smtClean="0">
                <a:solidFill>
                  <a:srgbClr val="FFEC00"/>
                </a:solidFill>
              </a:rPr>
              <a:t>-, </a:t>
            </a:r>
            <a:r>
              <a:rPr lang="cs-CZ" sz="2600" dirty="0" err="1" smtClean="0">
                <a:solidFill>
                  <a:srgbClr val="FFEC00"/>
                </a:solidFill>
              </a:rPr>
              <a:t>endo</a:t>
            </a:r>
            <a:r>
              <a:rPr lang="cs-CZ" sz="2600" dirty="0" smtClean="0">
                <a:solidFill>
                  <a:srgbClr val="FFEC00"/>
                </a:solidFill>
              </a:rPr>
              <a:t>-, </a:t>
            </a:r>
            <a:r>
              <a:rPr lang="cs-CZ" sz="2600" dirty="0" err="1" smtClean="0">
                <a:solidFill>
                  <a:srgbClr val="FFEC00"/>
                </a:solidFill>
              </a:rPr>
              <a:t>mezomorf</a:t>
            </a:r>
            <a:endParaRPr lang="cs-CZ" sz="2600" dirty="0" smtClean="0">
              <a:solidFill>
                <a:srgbClr val="FFEC00"/>
              </a:solidFill>
            </a:endParaRPr>
          </a:p>
          <a:p>
            <a:r>
              <a:rPr lang="cs-CZ" sz="2600" dirty="0" smtClean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Výzkum frekvence kriminality adoptovaných dětí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Endokrinologická teorie, studium dvojčat, psychopatie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Binetův</a:t>
            </a:r>
            <a:r>
              <a:rPr lang="cs-CZ" dirty="0" smtClean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 smtClean="0">
                <a:solidFill>
                  <a:srgbClr val="FFEC00"/>
                </a:solidFill>
              </a:rPr>
              <a:t>oligofren</a:t>
            </a:r>
            <a:r>
              <a:rPr lang="cs-CZ" dirty="0" smtClean="0">
                <a:solidFill>
                  <a:srgbClr val="FFEC00"/>
                </a:solidFill>
              </a:rPr>
              <a:t> (</a:t>
            </a:r>
            <a:r>
              <a:rPr lang="cs-CZ" dirty="0" err="1" smtClean="0">
                <a:solidFill>
                  <a:srgbClr val="FFEC00"/>
                </a:solidFill>
              </a:rPr>
              <a:t>Goddard</a:t>
            </a:r>
            <a:r>
              <a:rPr lang="cs-CZ" dirty="0" smtClean="0">
                <a:solidFill>
                  <a:srgbClr val="FFEC00"/>
                </a:solidFill>
              </a:rPr>
              <a:t>, mladiství)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EC00"/>
                </a:solidFill>
              </a:rPr>
              <a:t>H.J.Eysenk</a:t>
            </a:r>
            <a:r>
              <a:rPr lang="cs-CZ" dirty="0" smtClean="0">
                <a:solidFill>
                  <a:srgbClr val="FFEC00"/>
                </a:solidFill>
              </a:rPr>
              <a:t> teorie rozdílného podmiňování (strach z potrestání)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Sigmund </a:t>
            </a:r>
            <a:r>
              <a:rPr lang="cs-CZ" dirty="0" err="1" smtClean="0">
                <a:solidFill>
                  <a:srgbClr val="FFEC00"/>
                </a:solidFill>
              </a:rPr>
              <a:t>Freud</a:t>
            </a:r>
            <a:r>
              <a:rPr lang="cs-CZ" dirty="0" smtClean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V 60.a 70. letech ZE </a:t>
            </a:r>
            <a:r>
              <a:rPr lang="cs-CZ" dirty="0" err="1" smtClean="0">
                <a:solidFill>
                  <a:srgbClr val="FFEC00"/>
                </a:solidFill>
              </a:rPr>
              <a:t>abolitionismus</a:t>
            </a:r>
            <a:r>
              <a:rPr lang="cs-CZ" dirty="0" smtClean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psychologické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Sociálně psych. teorie  (</a:t>
            </a:r>
            <a:r>
              <a:rPr lang="cs-CZ" dirty="0" err="1" smtClean="0">
                <a:solidFill>
                  <a:srgbClr val="FFEC00"/>
                </a:solidFill>
              </a:rPr>
              <a:t>Jeffry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Akers</a:t>
            </a:r>
            <a:r>
              <a:rPr lang="cs-CZ" dirty="0" smtClean="0">
                <a:solidFill>
                  <a:srgbClr val="FFEC00"/>
                </a:solidFill>
              </a:rPr>
              <a:t>)- sociální učení  nápodobou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Snaha o prevenci – neúspěšné studie (hlavně mládež)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Kohlbergova</a:t>
            </a:r>
            <a:r>
              <a:rPr lang="cs-CZ" dirty="0" smtClean="0">
                <a:solidFill>
                  <a:srgbClr val="FFEC00"/>
                </a:solidFill>
              </a:rPr>
              <a:t> teorie morálního vývoje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80. </a:t>
            </a:r>
            <a:r>
              <a:rPr lang="cs-CZ" dirty="0" err="1" smtClean="0">
                <a:solidFill>
                  <a:srgbClr val="FFEC00"/>
                </a:solidFill>
              </a:rPr>
              <a:t>leta</a:t>
            </a:r>
            <a:r>
              <a:rPr lang="cs-CZ" dirty="0" smtClean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 smtClean="0">
                <a:solidFill>
                  <a:srgbClr val="FFEC00"/>
                </a:solidFill>
              </a:rPr>
              <a:t>diagnozu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Klasifikace Americké psychiatrické asociace: DSM-IV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 smtClean="0">
                <a:solidFill>
                  <a:srgbClr val="FFEC00"/>
                </a:solidFill>
              </a:rPr>
              <a:t>Durkheim</a:t>
            </a:r>
            <a:r>
              <a:rPr lang="cs-CZ" sz="3000" dirty="0" smtClean="0">
                <a:solidFill>
                  <a:srgbClr val="FFEC00"/>
                </a:solidFill>
              </a:rPr>
              <a:t>, teorie anomie – kriminalita je normální)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EC00"/>
                </a:solidFill>
              </a:rPr>
              <a:t>-&gt; </a:t>
            </a:r>
            <a:r>
              <a:rPr lang="cs-CZ" dirty="0" err="1" smtClean="0">
                <a:solidFill>
                  <a:srgbClr val="FFEC00"/>
                </a:solidFill>
              </a:rPr>
              <a:t>Merton</a:t>
            </a:r>
            <a:r>
              <a:rPr lang="cs-CZ" dirty="0" smtClean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Willem</a:t>
            </a:r>
            <a:r>
              <a:rPr lang="cs-CZ" sz="3000" dirty="0" smtClean="0">
                <a:solidFill>
                  <a:srgbClr val="FFEC00"/>
                </a:solidFill>
              </a:rPr>
              <a:t> Adrian </a:t>
            </a:r>
            <a:r>
              <a:rPr lang="cs-CZ" sz="3000" dirty="0" err="1" smtClean="0">
                <a:solidFill>
                  <a:srgbClr val="FFEC00"/>
                </a:solidFill>
              </a:rPr>
              <a:t>Bonger</a:t>
            </a:r>
            <a:r>
              <a:rPr lang="cs-CZ" sz="3000" dirty="0" smtClean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Důsledky 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</a:t>
            </a:r>
            <a:r>
              <a:rPr lang="cs-CZ" sz="2600" dirty="0" err="1" smtClean="0">
                <a:solidFill>
                  <a:srgbClr val="FFEC00"/>
                </a:solidFill>
              </a:rPr>
              <a:t>Sellin</a:t>
            </a:r>
            <a:r>
              <a:rPr lang="cs-CZ" sz="2600" dirty="0" smtClean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Pozitivismus – sociologické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err="1" smtClean="0">
                <a:solidFill>
                  <a:srgbClr val="FFFF00"/>
                </a:solidFill>
              </a:rPr>
              <a:t>Edwin</a:t>
            </a:r>
            <a:r>
              <a:rPr lang="cs-CZ" sz="2800" dirty="0" smtClean="0">
                <a:solidFill>
                  <a:srgbClr val="FFFF00"/>
                </a:solidFill>
              </a:rPr>
              <a:t> </a:t>
            </a:r>
            <a:r>
              <a:rPr lang="cs-CZ" sz="2800" dirty="0" err="1" smtClean="0">
                <a:solidFill>
                  <a:srgbClr val="FFFF00"/>
                </a:solidFill>
              </a:rPr>
              <a:t>H.Sutherland</a:t>
            </a:r>
            <a:r>
              <a:rPr lang="cs-CZ" sz="2800" dirty="0" smtClean="0">
                <a:solidFill>
                  <a:srgbClr val="FFFF00"/>
                </a:solidFill>
              </a:rPr>
              <a:t>: </a:t>
            </a:r>
            <a:r>
              <a:rPr lang="cs-CZ" sz="3000" dirty="0" smtClean="0">
                <a:solidFill>
                  <a:srgbClr val="FFFF00"/>
                </a:solidFill>
              </a:rPr>
              <a:t>teorie </a:t>
            </a:r>
            <a:r>
              <a:rPr lang="cs-CZ" sz="3000" dirty="0" smtClean="0">
                <a:solidFill>
                  <a:srgbClr val="FFEC00"/>
                </a:solidFill>
              </a:rPr>
              <a:t>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 smtClean="0">
                <a:solidFill>
                  <a:srgbClr val="FFEC00"/>
                </a:solidFill>
              </a:rPr>
              <a:t>-&gt; </a:t>
            </a:r>
            <a:r>
              <a:rPr lang="cs-CZ" sz="2600" dirty="0" err="1" smtClean="0">
                <a:solidFill>
                  <a:srgbClr val="FFEC00"/>
                </a:solidFill>
              </a:rPr>
              <a:t>Glaser</a:t>
            </a:r>
            <a:r>
              <a:rPr lang="cs-CZ" sz="2600" dirty="0" smtClean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 smtClean="0">
                <a:solidFill>
                  <a:srgbClr val="FFEC00"/>
                </a:solidFill>
              </a:rPr>
              <a:t>Cohen</a:t>
            </a:r>
            <a:r>
              <a:rPr lang="cs-CZ" sz="3000" dirty="0" smtClean="0">
                <a:solidFill>
                  <a:srgbClr val="FFEC00"/>
                </a:solidFill>
              </a:rPr>
              <a:t>, </a:t>
            </a:r>
            <a:r>
              <a:rPr lang="cs-CZ" sz="3000" dirty="0" err="1" smtClean="0">
                <a:solidFill>
                  <a:srgbClr val="FFEC00"/>
                </a:solidFill>
              </a:rPr>
              <a:t>Cloward</a:t>
            </a:r>
            <a:r>
              <a:rPr lang="cs-CZ" sz="3000" dirty="0" smtClean="0">
                <a:solidFill>
                  <a:srgbClr val="FFEC00"/>
                </a:solidFill>
              </a:rPr>
              <a:t>  a </a:t>
            </a:r>
            <a:r>
              <a:rPr lang="cs-CZ" sz="3000" dirty="0" err="1" smtClean="0">
                <a:solidFill>
                  <a:srgbClr val="FFEC00"/>
                </a:solidFill>
              </a:rPr>
              <a:t>Ohlin</a:t>
            </a:r>
            <a:r>
              <a:rPr lang="cs-CZ" sz="3000" dirty="0" smtClean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Pozitivismus – </a:t>
            </a:r>
            <a:r>
              <a:rPr lang="cs-CZ" dirty="0" err="1" smtClean="0"/>
              <a:t>multifaktorové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EC00"/>
                </a:solidFill>
              </a:rPr>
              <a:t>Eleanor</a:t>
            </a:r>
            <a:r>
              <a:rPr lang="cs-CZ" dirty="0" smtClean="0">
                <a:solidFill>
                  <a:srgbClr val="FFEC00"/>
                </a:solidFill>
              </a:rPr>
              <a:t> a </a:t>
            </a:r>
            <a:r>
              <a:rPr lang="cs-CZ" dirty="0" err="1" smtClean="0">
                <a:solidFill>
                  <a:srgbClr val="FFEC00"/>
                </a:solidFill>
              </a:rPr>
              <a:t>Sheldon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Glueckovi</a:t>
            </a:r>
            <a:r>
              <a:rPr lang="cs-CZ" dirty="0" smtClean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Opožděné zrání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 smtClean="0">
                <a:solidFill>
                  <a:srgbClr val="FFEC00"/>
                </a:solidFill>
              </a:rPr>
              <a:t>labeling</a:t>
            </a: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dirty="0" err="1" smtClean="0">
                <a:solidFill>
                  <a:srgbClr val="FFEC00"/>
                </a:solidFill>
              </a:rPr>
              <a:t>approach</a:t>
            </a:r>
            <a:r>
              <a:rPr lang="cs-CZ" dirty="0" smtClean="0">
                <a:solidFill>
                  <a:srgbClr val="FFEC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 smtClean="0">
                <a:solidFill>
                  <a:srgbClr val="FFEC00"/>
                </a:solidFill>
              </a:rPr>
              <a:t>viktimologie</a:t>
            </a:r>
            <a:r>
              <a:rPr lang="cs-CZ" dirty="0" smtClean="0">
                <a:solidFill>
                  <a:srgbClr val="FFEC00"/>
                </a:solidFill>
              </a:rPr>
              <a:t>,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Neformální </a:t>
            </a:r>
            <a:r>
              <a:rPr lang="cs-CZ" dirty="0" err="1" smtClean="0">
                <a:solidFill>
                  <a:srgbClr val="FFEC00"/>
                </a:solidFill>
              </a:rPr>
              <a:t>soc.kontrola</a:t>
            </a:r>
            <a:r>
              <a:rPr lang="cs-CZ" dirty="0" smtClean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 smtClean="0">
                <a:solidFill>
                  <a:srgbClr val="FFEC00"/>
                </a:solidFill>
              </a:rPr>
              <a:t>restorativní</a:t>
            </a:r>
            <a:r>
              <a:rPr lang="cs-CZ" dirty="0" smtClean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Výzkumy latentní kriminality (anonymní dotazníková šetření)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BC200"/>
                </a:solidFill>
              </a:rPr>
              <a:t>Postmoderní  teorie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 smtClean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 smtClean="0">
                <a:solidFill>
                  <a:srgbClr val="FFEC00"/>
                </a:solidFill>
              </a:rPr>
              <a:t>etiketizační</a:t>
            </a:r>
            <a:r>
              <a:rPr lang="cs-CZ" sz="2400" dirty="0" smtClean="0">
                <a:solidFill>
                  <a:srgbClr val="FFEC00"/>
                </a:solidFill>
              </a:rPr>
              <a:t> teorie (</a:t>
            </a:r>
            <a:r>
              <a:rPr lang="cs-CZ" sz="2400" dirty="0" err="1" smtClean="0">
                <a:solidFill>
                  <a:srgbClr val="FFEC00"/>
                </a:solidFill>
              </a:rPr>
              <a:t>E.Lemert</a:t>
            </a:r>
            <a:r>
              <a:rPr lang="cs-CZ" sz="2400" dirty="0" smtClean="0">
                <a:solidFill>
                  <a:srgbClr val="FFEC00"/>
                </a:solidFill>
              </a:rPr>
              <a:t>, H. </a:t>
            </a:r>
            <a:r>
              <a:rPr lang="cs-CZ" sz="2400" dirty="0" err="1" smtClean="0">
                <a:solidFill>
                  <a:srgbClr val="FFEC00"/>
                </a:solidFill>
              </a:rPr>
              <a:t>Becker</a:t>
            </a:r>
            <a:r>
              <a:rPr lang="cs-CZ" sz="2400" dirty="0" smtClean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 smtClean="0">
                <a:solidFill>
                  <a:srgbClr val="FFEC00"/>
                </a:solidFill>
              </a:rPr>
              <a:t> </a:t>
            </a:r>
            <a:r>
              <a:rPr lang="cs-CZ" sz="2200" dirty="0" smtClean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 smtClean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 smtClean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 smtClean="0">
                <a:solidFill>
                  <a:srgbClr val="FFEC00"/>
                </a:solidFill>
              </a:rPr>
              <a:t>Bonger</a:t>
            </a:r>
            <a:r>
              <a:rPr lang="cs-CZ" sz="2400" dirty="0" smtClean="0">
                <a:solidFill>
                  <a:srgbClr val="FFEC00"/>
                </a:solidFill>
              </a:rPr>
              <a:t>, R. </a:t>
            </a:r>
            <a:r>
              <a:rPr lang="cs-CZ" sz="2400" dirty="0" err="1" smtClean="0">
                <a:solidFill>
                  <a:srgbClr val="FFEC00"/>
                </a:solidFill>
              </a:rPr>
              <a:t>Quinney</a:t>
            </a:r>
            <a:r>
              <a:rPr lang="cs-CZ" sz="2400" dirty="0" smtClean="0">
                <a:solidFill>
                  <a:srgbClr val="FFEC00"/>
                </a:solidFill>
              </a:rPr>
              <a:t>, W. </a:t>
            </a:r>
            <a:r>
              <a:rPr lang="cs-CZ" sz="2400" dirty="0" err="1" smtClean="0">
                <a:solidFill>
                  <a:srgbClr val="FFEC00"/>
                </a:solidFill>
              </a:rPr>
              <a:t>Chamblis</a:t>
            </a:r>
            <a:r>
              <a:rPr lang="cs-CZ" sz="2400" dirty="0" smtClean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 smtClean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 smtClean="0">
                <a:solidFill>
                  <a:srgbClr val="FFEC00"/>
                </a:solidFill>
              </a:rPr>
              <a:t>D. </a:t>
            </a:r>
            <a:r>
              <a:rPr lang="cs-CZ" sz="3800" dirty="0" err="1" smtClean="0">
                <a:solidFill>
                  <a:srgbClr val="FFEC00"/>
                </a:solidFill>
              </a:rPr>
              <a:t>Matz</a:t>
            </a:r>
            <a:r>
              <a:rPr lang="cs-CZ" sz="3800" dirty="0" smtClean="0">
                <a:solidFill>
                  <a:srgbClr val="FFEC00"/>
                </a:solidFill>
              </a:rPr>
              <a:t> 70.léta – poprvé myšlenka zločinu jako zábavy, + G. </a:t>
            </a:r>
            <a:r>
              <a:rPr lang="cs-CZ" sz="3800" dirty="0" err="1" smtClean="0">
                <a:solidFill>
                  <a:srgbClr val="FFEC00"/>
                </a:solidFill>
              </a:rPr>
              <a:t>Sykes</a:t>
            </a:r>
            <a:r>
              <a:rPr lang="cs-CZ" sz="3800" dirty="0" smtClean="0">
                <a:solidFill>
                  <a:srgbClr val="FFEC00"/>
                </a:solidFill>
              </a:rPr>
              <a:t>: techniky neutralizace vlastního svědomí (popření oběti, odpovědnosti, odsuzujících, bezpráví)</a:t>
            </a:r>
            <a:endParaRPr lang="cs-CZ" sz="3800" dirty="0" smtClean="0"/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 smtClean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 smtClean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 smtClean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 smtClean="0">
                <a:solidFill>
                  <a:srgbClr val="FFEC00"/>
                </a:solidFill>
              </a:rPr>
              <a:t>Beccarii</a:t>
            </a:r>
            <a:endParaRPr lang="cs-CZ" sz="3500" dirty="0" smtClean="0">
              <a:solidFill>
                <a:srgbClr val="FFEC00"/>
              </a:solidFill>
            </a:endParaRP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 smtClean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 smtClean="0">
                <a:solidFill>
                  <a:srgbClr val="FFEC00"/>
                </a:solidFill>
              </a:rPr>
              <a:t>Ronald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Clark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Derek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Cornish</a:t>
            </a:r>
            <a:r>
              <a:rPr lang="cs-CZ" sz="3500" dirty="0" smtClean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 smtClean="0">
                <a:solidFill>
                  <a:srgbClr val="FFEC00"/>
                </a:solidFill>
              </a:rPr>
              <a:t>Gary</a:t>
            </a:r>
            <a:r>
              <a:rPr lang="cs-CZ" sz="3500" dirty="0" smtClean="0">
                <a:solidFill>
                  <a:srgbClr val="FFEC00"/>
                </a:solidFill>
              </a:rPr>
              <a:t> S. </a:t>
            </a:r>
            <a:r>
              <a:rPr lang="cs-CZ" sz="3500" dirty="0" err="1" smtClean="0">
                <a:solidFill>
                  <a:srgbClr val="FFEC00"/>
                </a:solidFill>
              </a:rPr>
              <a:t>Becker</a:t>
            </a:r>
            <a:r>
              <a:rPr lang="cs-CZ" sz="3500" dirty="0" smtClean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 smtClean="0">
                <a:solidFill>
                  <a:srgbClr val="FFEC00"/>
                </a:solidFill>
              </a:rPr>
              <a:t>L</a:t>
            </a:r>
            <a:r>
              <a:rPr lang="cs-CZ" sz="3500" dirty="0" smtClean="0">
                <a:solidFill>
                  <a:srgbClr val="FFEC00"/>
                </a:solidFill>
              </a:rPr>
              <a:t>.</a:t>
            </a:r>
            <a:r>
              <a:rPr lang="cs-CZ" sz="3500" dirty="0" err="1" smtClean="0">
                <a:solidFill>
                  <a:srgbClr val="FFEC00"/>
                </a:solidFill>
              </a:rPr>
              <a:t>E.Cohen</a:t>
            </a:r>
            <a:r>
              <a:rPr lang="cs-CZ" sz="3500" dirty="0" smtClean="0">
                <a:solidFill>
                  <a:srgbClr val="FFEC00"/>
                </a:solidFill>
              </a:rPr>
              <a:t> a </a:t>
            </a:r>
            <a:r>
              <a:rPr lang="cs-CZ" sz="3500" dirty="0" err="1" smtClean="0">
                <a:solidFill>
                  <a:srgbClr val="FFEC00"/>
                </a:solidFill>
              </a:rPr>
              <a:t>Marcus</a:t>
            </a:r>
            <a:r>
              <a:rPr lang="cs-CZ" sz="3500" dirty="0" smtClean="0">
                <a:solidFill>
                  <a:srgbClr val="FFEC00"/>
                </a:solidFill>
              </a:rPr>
              <a:t> </a:t>
            </a:r>
            <a:r>
              <a:rPr lang="cs-CZ" sz="3500" dirty="0" err="1" smtClean="0">
                <a:solidFill>
                  <a:srgbClr val="FFEC00"/>
                </a:solidFill>
              </a:rPr>
              <a:t>Felson</a:t>
            </a:r>
            <a:r>
              <a:rPr lang="cs-CZ" sz="3500" dirty="0" smtClean="0">
                <a:solidFill>
                  <a:srgbClr val="FFEC00"/>
                </a:solidFill>
              </a:rPr>
              <a:t>)</a:t>
            </a:r>
            <a:endParaRPr lang="cs-CZ" sz="35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Porovnání</a:t>
            </a:r>
            <a:r>
              <a:rPr lang="cs-CZ" sz="3600" dirty="0" smtClean="0"/>
              <a:t> základních směrů kriminologického uvažování</a:t>
            </a:r>
            <a:endParaRPr lang="cs-CZ" sz="3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096344"/>
                <a:gridCol w="3707903"/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předmět</a:t>
                      </a:r>
                      <a:r>
                        <a:rPr lang="cs-CZ" sz="2400" baseline="0" dirty="0" smtClean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Trestný 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Pachatel</a:t>
                      </a:r>
                      <a:endParaRPr lang="cs-CZ" sz="2400" dirty="0"/>
                    </a:p>
                  </a:txBody>
                  <a:tcPr/>
                </a:tc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Pojetí pachatele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Svobodná vůle</a:t>
                      </a:r>
                    </a:p>
                    <a:p>
                      <a:r>
                        <a:rPr lang="cs-CZ" sz="2400" dirty="0" smtClean="0"/>
                        <a:t>Racionální,</a:t>
                      </a:r>
                      <a:r>
                        <a:rPr lang="cs-CZ" sz="2400" baseline="0" dirty="0" smtClean="0"/>
                        <a:t> kalkulující</a:t>
                      </a:r>
                    </a:p>
                    <a:p>
                      <a:r>
                        <a:rPr lang="cs-CZ" sz="2400" baseline="0" dirty="0" smtClean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Předurčený ke zločinu</a:t>
                      </a:r>
                    </a:p>
                    <a:p>
                      <a:r>
                        <a:rPr lang="cs-CZ" sz="2400" dirty="0" smtClean="0"/>
                        <a:t>Hnán biologickými, psychologickými a jinými vlivy</a:t>
                      </a:r>
                    </a:p>
                    <a:p>
                      <a:r>
                        <a:rPr lang="cs-CZ" sz="2400" dirty="0" smtClean="0"/>
                        <a:t>Patologický</a:t>
                      </a:r>
                      <a:endParaRPr lang="cs-CZ" sz="2400" dirty="0"/>
                    </a:p>
                  </a:txBody>
                  <a:tcPr/>
                </a:tc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Reakce na zločin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Tresty přiměřené skutku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Léčení a převýchova, které stavějí na individuálních</a:t>
                      </a:r>
                      <a:r>
                        <a:rPr lang="cs-CZ" sz="2400" baseline="0" dirty="0" smtClean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 smtClean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 smtClean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1890 Josef </a:t>
            </a:r>
            <a:r>
              <a:rPr lang="cs-CZ" dirty="0" err="1" smtClean="0">
                <a:solidFill>
                  <a:srgbClr val="FFEC00"/>
                </a:solidFill>
              </a:rPr>
              <a:t>Prušák</a:t>
            </a:r>
            <a:r>
              <a:rPr lang="cs-CZ" dirty="0" smtClean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 smtClean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Ve 20. letech 20. st. </a:t>
            </a:r>
            <a:r>
              <a:rPr lang="cs-CZ" dirty="0" smtClean="0">
                <a:solidFill>
                  <a:srgbClr val="FFEC00"/>
                </a:solidFill>
              </a:rPr>
              <a:t>kriminologie </a:t>
            </a:r>
            <a:r>
              <a:rPr lang="cs-CZ" dirty="0" smtClean="0">
                <a:solidFill>
                  <a:srgbClr val="FFEC00"/>
                </a:solidFill>
              </a:rPr>
              <a:t>jako věda o zločinnosti (stále dva přístupy)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 smtClean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 smtClean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 smtClean="0">
                <a:solidFill>
                  <a:srgbClr val="FFEC00"/>
                </a:solidFill>
              </a:rPr>
              <a:t>Poč</a:t>
            </a:r>
            <a:r>
              <a:rPr lang="cs-CZ" dirty="0" smtClean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 smtClean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Mezinárodní </a:t>
            </a:r>
            <a:r>
              <a:rPr lang="cs-CZ" dirty="0" err="1" smtClean="0">
                <a:solidFill>
                  <a:srgbClr val="FFEC00"/>
                </a:solidFill>
              </a:rPr>
              <a:t>viktimologická</a:t>
            </a:r>
            <a:r>
              <a:rPr lang="cs-CZ" dirty="0" smtClean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 Evropská síť prevence kriminality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Zjistěte, </a:t>
            </a:r>
            <a:r>
              <a:rPr lang="cs-CZ" dirty="0" smtClean="0">
                <a:solidFill>
                  <a:srgbClr val="FFFF00"/>
                </a:solidFill>
              </a:rPr>
              <a:t>kdy se ČR stala členem jednotlivých mezinárodních institucí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 smtClean="0">
                <a:solidFill>
                  <a:srgbClr val="FFEC00"/>
                </a:solidFill>
              </a:rPr>
              <a:t>robury</a:t>
            </a:r>
            <a:endParaRPr lang="cs-CZ" sz="2400" dirty="0" smtClean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 smtClean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 smtClean="0">
                <a:solidFill>
                  <a:srgbClr val="FFEC00"/>
                </a:solidFill>
              </a:rPr>
              <a:t>Duš.choroby</a:t>
            </a:r>
            <a:r>
              <a:rPr lang="cs-CZ" sz="2400" dirty="0" smtClean="0">
                <a:solidFill>
                  <a:srgbClr val="FFEC00"/>
                </a:solidFill>
              </a:rPr>
              <a:t> i trestná činnost vykládána démonologicky – drastická mučení až smrt k „osvobození duše pro Boha“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 smtClean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 smtClean="0">
                <a:solidFill>
                  <a:srgbClr val="FFEC00"/>
                </a:solidFill>
              </a:rPr>
              <a:t>duš.chorým</a:t>
            </a:r>
            <a:r>
              <a:rPr lang="cs-CZ" sz="2400" dirty="0" smtClean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 smtClean="0">
                <a:solidFill>
                  <a:srgbClr val="FFEC00"/>
                </a:solidFill>
              </a:rPr>
              <a:t>prac.síla</a:t>
            </a:r>
            <a:r>
              <a:rPr lang="cs-CZ" dirty="0" smtClean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Správcové věznic neomezenou možnost trestat (pranýře, kůly, odnětí stravy, tělesné tresty)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 smtClean="0">
                <a:solidFill>
                  <a:srgbClr val="FFEC00"/>
                </a:solidFill>
              </a:rPr>
              <a:t>šířeji</a:t>
            </a:r>
            <a:endParaRPr lang="cs-CZ" dirty="0" smtClean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Kriminologické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 smtClean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smtClean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pPr lvl="1"/>
            <a:r>
              <a:rPr lang="cs-CZ" dirty="0" err="1" smtClean="0">
                <a:solidFill>
                  <a:srgbClr val="FFEC00"/>
                </a:solidFill>
              </a:rPr>
              <a:t>Multifaktorové</a:t>
            </a:r>
            <a:r>
              <a:rPr lang="cs-CZ" dirty="0" smtClean="0">
                <a:solidFill>
                  <a:srgbClr val="FFEC00"/>
                </a:solidFill>
              </a:rPr>
              <a:t> teorie </a:t>
            </a:r>
            <a:r>
              <a:rPr lang="cs-CZ" dirty="0" err="1" smtClean="0">
                <a:solidFill>
                  <a:srgbClr val="FFEC00"/>
                </a:solidFill>
              </a:rPr>
              <a:t>kriminogeneze</a:t>
            </a:r>
            <a:endParaRPr lang="cs-CZ" dirty="0" smtClean="0">
              <a:solidFill>
                <a:srgbClr val="FFEC00"/>
              </a:solidFill>
            </a:endParaRPr>
          </a:p>
          <a:p>
            <a:r>
              <a:rPr lang="cs-CZ" dirty="0" smtClean="0">
                <a:solidFill>
                  <a:srgbClr val="FFEC00"/>
                </a:solidFill>
              </a:rPr>
              <a:t>Novodobá (postmoderní) kriminologie 2.pol.20.st.</a:t>
            </a: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Pozornost na kriminalitu, základy kriminologie jako vědecké </a:t>
            </a:r>
            <a:r>
              <a:rPr lang="cs-CZ" sz="3400" dirty="0" smtClean="0">
                <a:solidFill>
                  <a:srgbClr val="FFEC00"/>
                </a:solidFill>
              </a:rPr>
              <a:t>disciplíny</a:t>
            </a: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Vychází z osvícenství: stabilita společnosti = </a:t>
            </a:r>
            <a:r>
              <a:rPr lang="cs-CZ" sz="3400" dirty="0" err="1" smtClean="0">
                <a:solidFill>
                  <a:srgbClr val="FFEC00"/>
                </a:solidFill>
              </a:rPr>
              <a:t>spol.smlouva</a:t>
            </a:r>
            <a:r>
              <a:rPr lang="cs-CZ" sz="3400" dirty="0" smtClean="0">
                <a:solidFill>
                  <a:srgbClr val="FFEC00"/>
                </a:solidFill>
              </a:rPr>
              <a:t>, svobodná vůle 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Cesare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Beccaria</a:t>
            </a:r>
            <a:r>
              <a:rPr lang="cs-CZ" sz="3400" dirty="0" smtClean="0">
                <a:solidFill>
                  <a:srgbClr val="FFEC00"/>
                </a:solidFill>
              </a:rPr>
              <a:t> „O zločinech a trestech“ (1764)</a:t>
            </a:r>
          </a:p>
          <a:p>
            <a:pPr lvl="1"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1776 zrušila Marie Terezie mučení, 1787 Josef II trest </a:t>
            </a:r>
            <a:r>
              <a:rPr lang="cs-CZ" sz="3000" dirty="0" smtClean="0">
                <a:solidFill>
                  <a:srgbClr val="FFEC00"/>
                </a:solidFill>
              </a:rPr>
              <a:t>smrti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Jeremy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err="1" smtClean="0">
                <a:solidFill>
                  <a:srgbClr val="FFEC00"/>
                </a:solidFill>
              </a:rPr>
              <a:t>Bentham</a:t>
            </a:r>
            <a:r>
              <a:rPr lang="cs-CZ" sz="3400" dirty="0" smtClean="0">
                <a:solidFill>
                  <a:srgbClr val="FFEC00"/>
                </a:solidFill>
              </a:rPr>
              <a:t> „Uvedení do zásad morálky a zákonodárství“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 smtClean="0">
                <a:solidFill>
                  <a:srgbClr val="FFEC00"/>
                </a:solidFill>
              </a:rPr>
              <a:t>angl</a:t>
            </a:r>
            <a:r>
              <a:rPr lang="cs-CZ" sz="3000" dirty="0" smtClean="0">
                <a:solidFill>
                  <a:srgbClr val="FFEC00"/>
                </a:solidFill>
              </a:rPr>
              <a:t>. právník, </a:t>
            </a:r>
            <a:r>
              <a:rPr lang="cs-CZ" sz="3200" dirty="0" smtClean="0">
                <a:solidFill>
                  <a:srgbClr val="FFEC00"/>
                </a:solidFill>
              </a:rPr>
              <a:t>Zločin se nesmí vyplácet, racionální rozhodnutí – kalkul štěstí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význam prevence (generální – odměny, a speciální)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Julien</a:t>
            </a:r>
            <a:r>
              <a:rPr lang="cs-CZ" sz="3400" dirty="0" smtClean="0">
                <a:solidFill>
                  <a:srgbClr val="FFEC00"/>
                </a:solidFill>
              </a:rPr>
              <a:t> </a:t>
            </a:r>
            <a:r>
              <a:rPr lang="cs-CZ" sz="3400" dirty="0" smtClean="0">
                <a:solidFill>
                  <a:srgbClr val="FFEC00"/>
                </a:solidFill>
              </a:rPr>
              <a:t>de La </a:t>
            </a:r>
            <a:r>
              <a:rPr lang="cs-CZ" sz="3400" dirty="0" err="1" smtClean="0">
                <a:solidFill>
                  <a:srgbClr val="FFEC00"/>
                </a:solidFill>
              </a:rPr>
              <a:t>Mettrie</a:t>
            </a:r>
            <a:endParaRPr lang="cs-CZ" sz="3400" dirty="0" smtClean="0">
              <a:solidFill>
                <a:srgbClr val="FFEC0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smtClean="0">
                <a:solidFill>
                  <a:srgbClr val="FFEC00"/>
                </a:solidFill>
              </a:rPr>
              <a:t>Některé zločinné jednání může být způsobeno chorobou</a:t>
            </a:r>
            <a:endParaRPr lang="cs-CZ" sz="3400" dirty="0" smtClean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 smtClean="0">
                <a:solidFill>
                  <a:srgbClr val="FFEC00"/>
                </a:solidFill>
              </a:rPr>
              <a:t>John </a:t>
            </a:r>
            <a:r>
              <a:rPr lang="cs-CZ" sz="3400" dirty="0" err="1" smtClean="0">
                <a:solidFill>
                  <a:srgbClr val="FFEC00"/>
                </a:solidFill>
              </a:rPr>
              <a:t>Howard</a:t>
            </a:r>
            <a:r>
              <a:rPr lang="cs-CZ" sz="3400" dirty="0" smtClean="0">
                <a:solidFill>
                  <a:srgbClr val="FFEC00"/>
                </a:solidFill>
              </a:rPr>
              <a:t>: „</a:t>
            </a:r>
            <a:r>
              <a:rPr lang="cs-CZ" sz="3400" i="1" dirty="0" err="1" smtClean="0">
                <a:solidFill>
                  <a:srgbClr val="FFEC00"/>
                </a:solidFill>
              </a:rPr>
              <a:t>State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of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prisons</a:t>
            </a:r>
            <a:r>
              <a:rPr lang="cs-CZ" sz="3400" i="1" dirty="0" smtClean="0">
                <a:solidFill>
                  <a:srgbClr val="FFEC00"/>
                </a:solidFill>
              </a:rPr>
              <a:t> in </a:t>
            </a:r>
            <a:r>
              <a:rPr lang="cs-CZ" sz="3400" i="1" dirty="0" err="1" smtClean="0">
                <a:solidFill>
                  <a:srgbClr val="FFEC00"/>
                </a:solidFill>
              </a:rPr>
              <a:t>England</a:t>
            </a:r>
            <a:r>
              <a:rPr lang="cs-CZ" sz="3400" i="1" dirty="0" smtClean="0">
                <a:solidFill>
                  <a:srgbClr val="FFEC00"/>
                </a:solidFill>
              </a:rPr>
              <a:t> </a:t>
            </a:r>
            <a:r>
              <a:rPr lang="cs-CZ" sz="3400" i="1" dirty="0" err="1" smtClean="0">
                <a:solidFill>
                  <a:srgbClr val="FFEC00"/>
                </a:solidFill>
              </a:rPr>
              <a:t>and</a:t>
            </a:r>
            <a:r>
              <a:rPr lang="cs-CZ" sz="3400" i="1" dirty="0" smtClean="0">
                <a:solidFill>
                  <a:srgbClr val="FFEC00"/>
                </a:solidFill>
              </a:rPr>
              <a:t> Wales“, počátky penologických výzkumů</a:t>
            </a:r>
          </a:p>
          <a:p>
            <a:pPr>
              <a:spcAft>
                <a:spcPts val="600"/>
              </a:spcAft>
            </a:pPr>
            <a:r>
              <a:rPr lang="cs-CZ" sz="3400" dirty="0" err="1" smtClean="0">
                <a:solidFill>
                  <a:srgbClr val="FFEC00"/>
                </a:solidFill>
              </a:rPr>
              <a:t>Franz</a:t>
            </a:r>
            <a:r>
              <a:rPr lang="cs-CZ" sz="3400" dirty="0" smtClean="0">
                <a:solidFill>
                  <a:srgbClr val="FFEC00"/>
                </a:solidFill>
              </a:rPr>
              <a:t> Josef </a:t>
            </a:r>
            <a:r>
              <a:rPr lang="cs-CZ" sz="3400" dirty="0" err="1" smtClean="0">
                <a:solidFill>
                  <a:srgbClr val="FFEC00"/>
                </a:solidFill>
              </a:rPr>
              <a:t>Gall</a:t>
            </a:r>
            <a:r>
              <a:rPr lang="cs-CZ" sz="3400" dirty="0" smtClean="0">
                <a:solidFill>
                  <a:srgbClr val="FFEC00"/>
                </a:solidFill>
              </a:rPr>
              <a:t> – </a:t>
            </a:r>
            <a:r>
              <a:rPr lang="cs-CZ" sz="3400" dirty="0" err="1" smtClean="0">
                <a:solidFill>
                  <a:srgbClr val="FFEC00"/>
                </a:solidFill>
              </a:rPr>
              <a:t>zakl</a:t>
            </a:r>
            <a:r>
              <a:rPr lang="cs-CZ" sz="3400" dirty="0" smtClean="0">
                <a:solidFill>
                  <a:srgbClr val="FFEC00"/>
                </a:solidFill>
              </a:rPr>
              <a:t>. frenologie, atlas mozku</a:t>
            </a:r>
            <a:endParaRPr lang="cs-CZ" sz="3000" dirty="0" smtClean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– biologické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600" dirty="0" err="1" smtClean="0">
                <a:solidFill>
                  <a:srgbClr val="FFEC00"/>
                </a:solidFill>
              </a:rPr>
              <a:t>biol.pochody</a:t>
            </a:r>
            <a:endParaRPr lang="cs-CZ" sz="2600" dirty="0" smtClean="0">
              <a:solidFill>
                <a:srgbClr val="FFEC00"/>
              </a:solidFill>
            </a:endParaRPr>
          </a:p>
          <a:p>
            <a:r>
              <a:rPr lang="cs-CZ" sz="2600" dirty="0" err="1" smtClean="0">
                <a:solidFill>
                  <a:srgbClr val="FFEC00"/>
                </a:solidFill>
              </a:rPr>
              <a:t>Cesare</a:t>
            </a:r>
            <a:r>
              <a:rPr lang="cs-CZ" sz="2600" dirty="0" smtClean="0">
                <a:solidFill>
                  <a:srgbClr val="FFEC00"/>
                </a:solidFill>
              </a:rPr>
              <a:t> </a:t>
            </a:r>
            <a:r>
              <a:rPr lang="cs-CZ" sz="2600" dirty="0" err="1" smtClean="0">
                <a:solidFill>
                  <a:srgbClr val="FFEC00"/>
                </a:solidFill>
              </a:rPr>
              <a:t>Lombroso</a:t>
            </a:r>
            <a:endParaRPr lang="cs-CZ" sz="2600" dirty="0" smtClean="0">
              <a:solidFill>
                <a:srgbClr val="FFEC00"/>
              </a:solidFill>
            </a:endParaRPr>
          </a:p>
          <a:p>
            <a:pPr lvl="1"/>
            <a:r>
              <a:rPr lang="cs-CZ" sz="2400" dirty="0" err="1" smtClean="0">
                <a:solidFill>
                  <a:srgbClr val="FFEC00"/>
                </a:solidFill>
              </a:rPr>
              <a:t>It</a:t>
            </a:r>
            <a:r>
              <a:rPr lang="cs-CZ" sz="2400" dirty="0" smtClean="0">
                <a:solidFill>
                  <a:srgbClr val="FFEC00"/>
                </a:solidFill>
              </a:rPr>
              <a:t>. vězeňský lékař – obraz </a:t>
            </a:r>
            <a:r>
              <a:rPr lang="cs-CZ" sz="2400" dirty="0" err="1" smtClean="0">
                <a:solidFill>
                  <a:srgbClr val="FFEC00"/>
                </a:solidFill>
              </a:rPr>
              <a:t>tzv</a:t>
            </a:r>
            <a:r>
              <a:rPr lang="cs-CZ" sz="2400" dirty="0" smtClean="0">
                <a:solidFill>
                  <a:srgbClr val="FFEC00"/>
                </a:solidFill>
              </a:rPr>
              <a:t> „rozeného zločince“, stigmata degenerace, dědičná, nemožnost převýchovy, postupně sám uznal i jiné příčiny kriminality</a:t>
            </a:r>
          </a:p>
          <a:p>
            <a:pPr lvl="1"/>
            <a:r>
              <a:rPr lang="cs-CZ" sz="2200" dirty="0" err="1" smtClean="0">
                <a:solidFill>
                  <a:srgbClr val="FFEC00"/>
                </a:solidFill>
              </a:rPr>
              <a:t>Enrico</a:t>
            </a:r>
            <a:r>
              <a:rPr lang="cs-CZ" sz="2200" dirty="0" smtClean="0">
                <a:solidFill>
                  <a:srgbClr val="FFEC00"/>
                </a:solidFill>
              </a:rPr>
              <a:t> </a:t>
            </a:r>
            <a:r>
              <a:rPr lang="cs-CZ" sz="2200" dirty="0" err="1" smtClean="0">
                <a:solidFill>
                  <a:srgbClr val="FFEC00"/>
                </a:solidFill>
              </a:rPr>
              <a:t>Ferri</a:t>
            </a:r>
            <a:r>
              <a:rPr lang="cs-CZ" sz="2200" dirty="0" smtClean="0">
                <a:solidFill>
                  <a:srgbClr val="FFEC00"/>
                </a:solidFill>
              </a:rPr>
              <a:t> – </a:t>
            </a:r>
            <a:r>
              <a:rPr lang="cs-CZ" sz="2200" dirty="0" err="1" smtClean="0">
                <a:solidFill>
                  <a:srgbClr val="FFEC00"/>
                </a:solidFill>
              </a:rPr>
              <a:t>vícefaktorový</a:t>
            </a:r>
            <a:r>
              <a:rPr lang="cs-CZ" sz="2200" dirty="0" smtClean="0">
                <a:solidFill>
                  <a:srgbClr val="FFEC00"/>
                </a:solidFill>
              </a:rPr>
              <a:t> přístup, první typologie pachatele</a:t>
            </a:r>
          </a:p>
          <a:p>
            <a:r>
              <a:rPr lang="cs-CZ" sz="2600" dirty="0" smtClean="0">
                <a:solidFill>
                  <a:srgbClr val="FFEC00"/>
                </a:solidFill>
              </a:rPr>
              <a:t>Od </a:t>
            </a:r>
            <a:r>
              <a:rPr lang="cs-CZ" sz="2600" dirty="0" err="1" smtClean="0">
                <a:solidFill>
                  <a:srgbClr val="FFEC00"/>
                </a:solidFill>
              </a:rPr>
              <a:t>poč</a:t>
            </a:r>
            <a:r>
              <a:rPr lang="cs-CZ" sz="2600" dirty="0" smtClean="0">
                <a:solidFill>
                  <a:srgbClr val="FFEC00"/>
                </a:solidFill>
              </a:rPr>
              <a:t>. 20.st. studium dědičných vloh: první genealogické studie (</a:t>
            </a:r>
            <a:r>
              <a:rPr lang="cs-CZ" sz="2600" dirty="0" err="1" smtClean="0">
                <a:solidFill>
                  <a:srgbClr val="FFEC00"/>
                </a:solidFill>
              </a:rPr>
              <a:t>Goddard</a:t>
            </a:r>
            <a:r>
              <a:rPr lang="cs-CZ" sz="2600" dirty="0" smtClean="0">
                <a:solidFill>
                  <a:srgbClr val="FFEC00"/>
                </a:solidFill>
              </a:rPr>
              <a:t>: </a:t>
            </a:r>
            <a:r>
              <a:rPr lang="cs-CZ" sz="2600" dirty="0" err="1" smtClean="0">
                <a:solidFill>
                  <a:srgbClr val="FFEC00"/>
                </a:solidFill>
              </a:rPr>
              <a:t>Kallikakův</a:t>
            </a:r>
            <a:r>
              <a:rPr lang="cs-CZ" sz="2600" dirty="0" smtClean="0">
                <a:solidFill>
                  <a:srgbClr val="FFEC00"/>
                </a:solidFill>
              </a:rPr>
              <a:t> rod)</a:t>
            </a:r>
          </a:p>
          <a:p>
            <a:r>
              <a:rPr lang="cs-CZ" sz="2600" dirty="0" err="1" smtClean="0">
                <a:solidFill>
                  <a:srgbClr val="FFEC00"/>
                </a:solidFill>
              </a:rPr>
              <a:t>H.G.Canady</a:t>
            </a:r>
            <a:r>
              <a:rPr lang="cs-CZ" sz="2600" dirty="0" smtClean="0">
                <a:solidFill>
                  <a:srgbClr val="FFEC00"/>
                </a:solidFill>
              </a:rPr>
              <a:t> – neexistuje skutečné vědecké zdůvodnění pro diskriminaci ras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3168</TotalTime>
  <Words>1619</Words>
  <Application>Microsoft Office PowerPoint</Application>
  <PresentationFormat>Předvádění na obrazovce (4:3)</PresentationFormat>
  <Paragraphs>194</Paragraphs>
  <Slides>25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Modul</vt:lpstr>
      <vt:lpstr>Historie a vývoj kriminologie</vt:lpstr>
      <vt:lpstr>Snímek 2</vt:lpstr>
      <vt:lpstr>Historie kriminologie</vt:lpstr>
      <vt:lpstr>Historie kriminologie</vt:lpstr>
      <vt:lpstr>Kriminologické školy</vt:lpstr>
      <vt:lpstr>Klasická škola</vt:lpstr>
      <vt:lpstr>Klasická škola</vt:lpstr>
      <vt:lpstr>Pozitivismus</vt:lpstr>
      <vt:lpstr>Pozitivismus – biologické teorie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Čihounková</cp:lastModifiedBy>
  <cp:revision>156</cp:revision>
  <dcterms:created xsi:type="dcterms:W3CDTF">2011-01-27T11:10:06Z</dcterms:created>
  <dcterms:modified xsi:type="dcterms:W3CDTF">2013-03-08T13:35:15Z</dcterms:modified>
</cp:coreProperties>
</file>