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4FF"/>
    <a:srgbClr val="81DEFF"/>
    <a:srgbClr val="AFE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6" d="100"/>
          <a:sy n="66" d="100"/>
        </p:scale>
        <p:origin x="-11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CF12AF-11B3-4A94-BDCD-1F9855312373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1DE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Osobnost pachatele trestných činů</a:t>
            </a:r>
            <a:endParaRPr lang="cs-CZ" dirty="0">
              <a:solidFill>
                <a:srgbClr val="81DE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sociologické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Sociální prostředí, proces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hodnotová </a:t>
            </a:r>
            <a:r>
              <a:rPr lang="cs-CZ" dirty="0" err="1" smtClean="0">
                <a:solidFill>
                  <a:srgbClr val="D5F4FF"/>
                </a:solidFill>
              </a:rPr>
              <a:t>arientace</a:t>
            </a:r>
            <a:r>
              <a:rPr lang="cs-CZ" dirty="0" smtClean="0">
                <a:solidFill>
                  <a:srgbClr val="D5F4FF"/>
                </a:solidFill>
              </a:rPr>
              <a:t>, </a:t>
            </a:r>
            <a:r>
              <a:rPr lang="cs-CZ" dirty="0" err="1" smtClean="0">
                <a:solidFill>
                  <a:srgbClr val="D5F4FF"/>
                </a:solidFill>
              </a:rPr>
              <a:t>soc.začlenění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„O každém zločinci nelze tvrdit, že by se stal zločincem v každé době a za každých podmínek“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F. </a:t>
            </a:r>
            <a:r>
              <a:rPr lang="cs-CZ" dirty="0" err="1" smtClean="0">
                <a:solidFill>
                  <a:srgbClr val="D5F4FF"/>
                </a:solidFill>
              </a:rPr>
              <a:t>Liszt</a:t>
            </a:r>
            <a:r>
              <a:rPr lang="cs-CZ" dirty="0" smtClean="0">
                <a:solidFill>
                  <a:srgbClr val="D5F4FF"/>
                </a:solidFill>
              </a:rPr>
              <a:t>: zločinci příležitostní a ze zvyku (napravitelní) , nepolepšitelní  -&gt; individuálně preventivní funkce trestání (odstrašení, náprava, zneškodnění)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Mnohé navazují na teorii diferencovaného sdružování, kde je kriminální chování výsledkem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zločinci většinou duševně zdraví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pachatelů TČ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z</a:t>
            </a:r>
            <a:r>
              <a:rPr lang="cs-CZ" dirty="0" smtClean="0">
                <a:solidFill>
                  <a:srgbClr val="D5F4FF"/>
                </a:solidFill>
              </a:rPr>
              <a:t> 70. a 80. </a:t>
            </a:r>
            <a:r>
              <a:rPr lang="cs-CZ" dirty="0" smtClean="0">
                <a:solidFill>
                  <a:srgbClr val="D5F4FF"/>
                </a:solidFill>
              </a:rPr>
              <a:t>let - osobnost </a:t>
            </a:r>
            <a:r>
              <a:rPr lang="cs-CZ" dirty="0" smtClean="0">
                <a:solidFill>
                  <a:srgbClr val="D5F4FF"/>
                </a:solidFill>
              </a:rPr>
              <a:t>pachatele byla popsána pomocí čtyř faktorů: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Emoční ladění – od postoje </a:t>
            </a:r>
            <a:r>
              <a:rPr lang="cs-CZ" dirty="0" err="1" smtClean="0">
                <a:solidFill>
                  <a:srgbClr val="D5F4FF"/>
                </a:solidFill>
              </a:rPr>
              <a:t>hostility</a:t>
            </a:r>
            <a:r>
              <a:rPr lang="cs-CZ" dirty="0" smtClean="0">
                <a:solidFill>
                  <a:srgbClr val="D5F4FF"/>
                </a:solidFill>
              </a:rPr>
              <a:t> (nepřátelské ladění) až po </a:t>
            </a:r>
            <a:r>
              <a:rPr lang="cs-CZ" dirty="0" err="1" smtClean="0">
                <a:solidFill>
                  <a:srgbClr val="D5F4FF"/>
                </a:solidFill>
              </a:rPr>
              <a:t>afilianci</a:t>
            </a:r>
            <a:r>
              <a:rPr lang="cs-CZ" dirty="0" smtClean="0">
                <a:solidFill>
                  <a:srgbClr val="D5F4FF"/>
                </a:solidFill>
              </a:rPr>
              <a:t> (pozitivní ladění)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Úroveň strukturace vnitřních regulativů chování – od nedostatečně po dobře zformované svědomí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Sociální reaktivita – odrážející vlastnosti temperamentu projevující se v sociální sféře – od dynamičnosti po </a:t>
            </a:r>
            <a:r>
              <a:rPr lang="cs-CZ" dirty="0" err="1" smtClean="0">
                <a:solidFill>
                  <a:srgbClr val="D5F4FF"/>
                </a:solidFill>
              </a:rPr>
              <a:t>inhibovanost</a:t>
            </a:r>
            <a:endParaRPr lang="cs-CZ" dirty="0" smtClean="0">
              <a:solidFill>
                <a:srgbClr val="D5F4FF"/>
              </a:solidFill>
            </a:endParaRPr>
          </a:p>
          <a:p>
            <a:pPr lvl="1"/>
            <a:r>
              <a:rPr lang="cs-CZ" dirty="0" err="1" smtClean="0">
                <a:solidFill>
                  <a:srgbClr val="D5F4FF"/>
                </a:solidFill>
              </a:rPr>
              <a:t>Asertivnost</a:t>
            </a:r>
            <a:r>
              <a:rPr lang="cs-CZ" dirty="0" smtClean="0">
                <a:solidFill>
                  <a:srgbClr val="D5F4FF"/>
                </a:solidFill>
              </a:rPr>
              <a:t>, prosazování se – od rafinovaného prosazování po tupou konformitu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1) Socializovaný </a:t>
            </a:r>
            <a:r>
              <a:rPr lang="cs-CZ" sz="2000" dirty="0" smtClean="0">
                <a:solidFill>
                  <a:srgbClr val="D5F4FF"/>
                </a:solidFill>
              </a:rPr>
              <a:t>odsouzený </a:t>
            </a:r>
            <a:r>
              <a:rPr lang="cs-CZ" sz="2000" dirty="0" smtClean="0">
                <a:solidFill>
                  <a:srgbClr val="D5F4FF"/>
                </a:solidFill>
              </a:rPr>
              <a:t>– svědomí</a:t>
            </a:r>
            <a:r>
              <a:rPr lang="cs-CZ" sz="2000" dirty="0" smtClean="0">
                <a:solidFill>
                  <a:srgbClr val="D5F4FF"/>
                </a:solidFill>
              </a:rPr>
              <a:t>, nízký sklon k agresivním reakcím, emoční 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2) Agresivní </a:t>
            </a:r>
            <a:r>
              <a:rPr lang="cs-CZ" sz="2000" dirty="0" smtClean="0">
                <a:solidFill>
                  <a:srgbClr val="D5F4FF"/>
                </a:solidFill>
              </a:rPr>
              <a:t>psychopat (nesocializovaný agresor</a:t>
            </a:r>
            <a:r>
              <a:rPr lang="cs-CZ" sz="2000" dirty="0" smtClean="0">
                <a:solidFill>
                  <a:srgbClr val="D5F4FF"/>
                </a:solidFill>
              </a:rPr>
              <a:t>) –</a:t>
            </a:r>
            <a:r>
              <a:rPr lang="cs-CZ" sz="2000" dirty="0" err="1" smtClean="0">
                <a:solidFill>
                  <a:srgbClr val="D5F4FF"/>
                </a:solidFill>
              </a:rPr>
              <a:t>tr</a:t>
            </a:r>
            <a:r>
              <a:rPr lang="cs-CZ" sz="2000" dirty="0" smtClean="0">
                <a:solidFill>
                  <a:srgbClr val="D5F4FF"/>
                </a:solidFill>
              </a:rPr>
              <a:t>. </a:t>
            </a:r>
            <a:r>
              <a:rPr lang="cs-CZ" sz="2000" dirty="0" smtClean="0">
                <a:solidFill>
                  <a:srgbClr val="D5F4FF"/>
                </a:solidFill>
              </a:rPr>
              <a:t>činnost </a:t>
            </a:r>
            <a:r>
              <a:rPr lang="cs-CZ" sz="2000" dirty="0" smtClean="0">
                <a:solidFill>
                  <a:srgbClr val="D5F4FF"/>
                </a:solidFill>
              </a:rPr>
              <a:t>v osobnosti, nedostatečně </a:t>
            </a:r>
            <a:r>
              <a:rPr lang="cs-CZ" sz="2000" dirty="0" smtClean="0">
                <a:solidFill>
                  <a:srgbClr val="D5F4FF"/>
                </a:solidFill>
              </a:rPr>
              <a:t>zformovaný systém vnitřních regulativů chování, egocentričnost a </a:t>
            </a:r>
            <a:r>
              <a:rPr lang="cs-CZ" sz="2000" dirty="0" err="1" smtClean="0">
                <a:solidFill>
                  <a:srgbClr val="D5F4FF"/>
                </a:solidFill>
              </a:rPr>
              <a:t>nebržděná</a:t>
            </a:r>
            <a:r>
              <a:rPr lang="cs-CZ" sz="2000" dirty="0" smtClean="0">
                <a:solidFill>
                  <a:srgbClr val="D5F4FF"/>
                </a:solidFill>
              </a:rPr>
              <a:t> </a:t>
            </a:r>
            <a:r>
              <a:rPr lang="cs-CZ" sz="2000" dirty="0" smtClean="0">
                <a:solidFill>
                  <a:srgbClr val="D5F4FF"/>
                </a:solidFill>
              </a:rPr>
              <a:t>agrese</a:t>
            </a:r>
            <a:endParaRPr lang="cs-CZ" sz="2000" dirty="0" smtClean="0">
              <a:solidFill>
                <a:srgbClr val="D5F4FF"/>
              </a:solidFill>
            </a:endParaRP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3) Konformní </a:t>
            </a:r>
            <a:r>
              <a:rPr lang="cs-CZ" sz="2000" dirty="0" smtClean="0">
                <a:solidFill>
                  <a:srgbClr val="D5F4FF"/>
                </a:solidFill>
              </a:rPr>
              <a:t>mormon –  konformnost, těžkopádnost až tupost a </a:t>
            </a:r>
            <a:r>
              <a:rPr lang="cs-CZ" sz="2000" dirty="0" err="1" smtClean="0">
                <a:solidFill>
                  <a:srgbClr val="D5F4FF"/>
                </a:solidFill>
              </a:rPr>
              <a:t>podřídivost</a:t>
            </a:r>
            <a:r>
              <a:rPr lang="cs-CZ" sz="2000" dirty="0" smtClean="0">
                <a:solidFill>
                  <a:srgbClr val="D5F4FF"/>
                </a:solidFill>
              </a:rPr>
              <a:t>, </a:t>
            </a:r>
            <a:r>
              <a:rPr lang="cs-CZ" sz="2000" dirty="0" smtClean="0">
                <a:solidFill>
                  <a:srgbClr val="D5F4FF"/>
                </a:solidFill>
              </a:rPr>
              <a:t>TČ je </a:t>
            </a:r>
            <a:r>
              <a:rPr lang="cs-CZ" sz="2000" dirty="0" smtClean="0">
                <a:solidFill>
                  <a:srgbClr val="D5F4FF"/>
                </a:solidFill>
              </a:rPr>
              <a:t>u nich snáze odhalitelná, bývají nejslabším článkem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4) Nezdrženlivý</a:t>
            </a:r>
            <a:r>
              <a:rPr lang="cs-CZ" sz="2000" dirty="0" smtClean="0">
                <a:solidFill>
                  <a:srgbClr val="D5F4FF"/>
                </a:solidFill>
              </a:rPr>
              <a:t>, nezvladatelně puzený </a:t>
            </a:r>
            <a:r>
              <a:rPr lang="cs-CZ" sz="2000" dirty="0" smtClean="0">
                <a:solidFill>
                  <a:srgbClr val="D5F4FF"/>
                </a:solidFill>
              </a:rPr>
              <a:t>– dynamičnost</a:t>
            </a:r>
            <a:r>
              <a:rPr lang="cs-CZ" sz="2000" dirty="0" smtClean="0">
                <a:solidFill>
                  <a:srgbClr val="D5F4FF"/>
                </a:solidFill>
              </a:rPr>
              <a:t>, touha po vzrušení, uspokojení, fascinace okamžikem, slabá kontrola realitou; kriminální prognóza je spíše nepříznivá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5) Neurotický </a:t>
            </a:r>
            <a:r>
              <a:rPr lang="cs-CZ" sz="2000" dirty="0" smtClean="0">
                <a:solidFill>
                  <a:srgbClr val="D5F4FF"/>
                </a:solidFill>
              </a:rPr>
              <a:t>– nízká míra </a:t>
            </a:r>
            <a:r>
              <a:rPr lang="cs-CZ" sz="2000" dirty="0" smtClean="0">
                <a:solidFill>
                  <a:srgbClr val="D5F4FF"/>
                </a:solidFill>
              </a:rPr>
              <a:t>recidivy</a:t>
            </a:r>
            <a:r>
              <a:rPr lang="cs-CZ" sz="2000" dirty="0" smtClean="0">
                <a:solidFill>
                  <a:srgbClr val="D5F4FF"/>
                </a:solidFill>
              </a:rPr>
              <a:t>, </a:t>
            </a:r>
            <a:r>
              <a:rPr lang="cs-CZ" sz="2000" dirty="0" smtClean="0">
                <a:solidFill>
                  <a:srgbClr val="D5F4FF"/>
                </a:solidFill>
              </a:rPr>
              <a:t>svědomí, </a:t>
            </a:r>
            <a:r>
              <a:rPr lang="cs-CZ" sz="2000" dirty="0" smtClean="0">
                <a:solidFill>
                  <a:srgbClr val="D5F4FF"/>
                </a:solidFill>
              </a:rPr>
              <a:t>úzkostnost, emoční labilita, </a:t>
            </a:r>
            <a:r>
              <a:rPr lang="cs-CZ" sz="2000" dirty="0" err="1" smtClean="0">
                <a:solidFill>
                  <a:srgbClr val="D5F4FF"/>
                </a:solidFill>
              </a:rPr>
              <a:t>inibovanost</a:t>
            </a:r>
            <a:r>
              <a:rPr lang="cs-CZ" sz="2000" dirty="0" smtClean="0">
                <a:solidFill>
                  <a:srgbClr val="D5F4FF"/>
                </a:solidFill>
              </a:rPr>
              <a:t> (</a:t>
            </a:r>
            <a:r>
              <a:rPr lang="cs-CZ" sz="2000" dirty="0" err="1" smtClean="0">
                <a:solidFill>
                  <a:srgbClr val="D5F4FF"/>
                </a:solidFill>
              </a:rPr>
              <a:t>utlumenost</a:t>
            </a:r>
            <a:r>
              <a:rPr lang="cs-CZ" sz="2000" dirty="0" smtClean="0">
                <a:solidFill>
                  <a:srgbClr val="D5F4FF"/>
                </a:solidFill>
              </a:rPr>
              <a:t>)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6) </a:t>
            </a:r>
            <a:r>
              <a:rPr lang="cs-CZ" sz="2000" dirty="0" err="1" smtClean="0">
                <a:solidFill>
                  <a:srgbClr val="D5F4FF"/>
                </a:solidFill>
              </a:rPr>
              <a:t>Hostilní</a:t>
            </a:r>
            <a:r>
              <a:rPr lang="cs-CZ" sz="2000" dirty="0" smtClean="0">
                <a:solidFill>
                  <a:srgbClr val="D5F4FF"/>
                </a:solidFill>
              </a:rPr>
              <a:t> </a:t>
            </a:r>
            <a:r>
              <a:rPr lang="cs-CZ" sz="2000" dirty="0" smtClean="0">
                <a:solidFill>
                  <a:srgbClr val="D5F4FF"/>
                </a:solidFill>
              </a:rPr>
              <a:t>– </a:t>
            </a:r>
            <a:r>
              <a:rPr lang="cs-CZ" sz="2000" dirty="0" smtClean="0">
                <a:solidFill>
                  <a:srgbClr val="D5F4FF"/>
                </a:solidFill>
              </a:rPr>
              <a:t>nepřátelský, </a:t>
            </a:r>
            <a:r>
              <a:rPr lang="cs-CZ" sz="2000" dirty="0" smtClean="0">
                <a:solidFill>
                  <a:srgbClr val="D5F4FF"/>
                </a:solidFill>
              </a:rPr>
              <a:t>emoční labilita, </a:t>
            </a:r>
            <a:r>
              <a:rPr lang="cs-CZ" sz="2000" dirty="0" smtClean="0">
                <a:solidFill>
                  <a:srgbClr val="D5F4FF"/>
                </a:solidFill>
              </a:rPr>
              <a:t>svědomí; </a:t>
            </a:r>
            <a:r>
              <a:rPr lang="cs-CZ" sz="2000" dirty="0" smtClean="0">
                <a:solidFill>
                  <a:srgbClr val="D5F4FF"/>
                </a:solidFill>
              </a:rPr>
              <a:t>hlavně násilná kriminalita, méně akceptuje trest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7) </a:t>
            </a:r>
            <a:r>
              <a:rPr lang="cs-CZ" sz="2000" dirty="0" err="1" smtClean="0">
                <a:solidFill>
                  <a:srgbClr val="D5F4FF"/>
                </a:solidFill>
              </a:rPr>
              <a:t>Podrobivý</a:t>
            </a:r>
            <a:r>
              <a:rPr lang="cs-CZ" sz="2000" dirty="0" smtClean="0">
                <a:solidFill>
                  <a:srgbClr val="D5F4FF"/>
                </a:solidFill>
              </a:rPr>
              <a:t> </a:t>
            </a:r>
            <a:r>
              <a:rPr lang="cs-CZ" sz="2000" dirty="0" smtClean="0">
                <a:solidFill>
                  <a:srgbClr val="D5F4FF"/>
                </a:solidFill>
              </a:rPr>
              <a:t>– přejímá normy skupiny, snadno manipulovatelný (důvěřivost), nízký sklon k agresivním reakcím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8) Anxiózní </a:t>
            </a:r>
            <a:r>
              <a:rPr lang="cs-CZ" sz="2000" dirty="0" smtClean="0">
                <a:solidFill>
                  <a:srgbClr val="D5F4FF"/>
                </a:solidFill>
              </a:rPr>
              <a:t>(úzkostný) manipulátor – obtížná resocializace, velká zdatnost manipulace, emoční </a:t>
            </a:r>
            <a:r>
              <a:rPr lang="cs-CZ" sz="2000" dirty="0" smtClean="0">
                <a:solidFill>
                  <a:srgbClr val="D5F4FF"/>
                </a:solidFill>
              </a:rPr>
              <a:t>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Typ </a:t>
            </a:r>
            <a:r>
              <a:rPr lang="cs-CZ" sz="2000" dirty="0" smtClean="0">
                <a:solidFill>
                  <a:srgbClr val="D5F4FF"/>
                </a:solidFill>
              </a:rPr>
              <a:t>1, 5 a 8 je charakteristický pro </a:t>
            </a:r>
            <a:r>
              <a:rPr lang="cs-CZ" sz="2000" dirty="0" err="1" smtClean="0">
                <a:solidFill>
                  <a:srgbClr val="D5F4FF"/>
                </a:solidFill>
              </a:rPr>
              <a:t>prvovězněné</a:t>
            </a:r>
            <a:r>
              <a:rPr lang="cs-CZ" sz="2000" dirty="0" smtClean="0">
                <a:solidFill>
                  <a:srgbClr val="D5F4FF"/>
                </a:solidFill>
              </a:rPr>
              <a:t> pachatele a typy 3, 4 a 7 pro recidivisty. Další dva typy byly v souboru zastoupeny rovnoměrně.</a:t>
            </a:r>
          </a:p>
          <a:p>
            <a:endParaRPr lang="cs-CZ" sz="2000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4400" dirty="0" smtClean="0"/>
              <a:t>Žena jako pachatelka TČ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9-13%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méně </a:t>
            </a:r>
            <a:r>
              <a:rPr lang="cs-CZ" dirty="0" smtClean="0">
                <a:solidFill>
                  <a:srgbClr val="D5F4FF"/>
                </a:solidFill>
              </a:rPr>
              <a:t>agresivní, více závislé na autoritách, častěji </a:t>
            </a:r>
            <a:r>
              <a:rPr lang="cs-CZ" dirty="0" smtClean="0">
                <a:solidFill>
                  <a:srgbClr val="D5F4FF"/>
                </a:solidFill>
              </a:rPr>
              <a:t>inteligence </a:t>
            </a:r>
            <a:r>
              <a:rPr lang="cs-CZ" dirty="0" smtClean="0">
                <a:solidFill>
                  <a:srgbClr val="D5F4FF"/>
                </a:solidFill>
              </a:rPr>
              <a:t>v nižším pásmu </a:t>
            </a:r>
            <a:r>
              <a:rPr lang="cs-CZ" dirty="0" smtClean="0">
                <a:solidFill>
                  <a:srgbClr val="D5F4FF"/>
                </a:solidFill>
              </a:rPr>
              <a:t>průměru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Skladba TČ se od mužů neliší: hl. majetková TČ, </a:t>
            </a:r>
            <a:r>
              <a:rPr lang="cs-CZ" dirty="0" smtClean="0">
                <a:solidFill>
                  <a:srgbClr val="D5F4FF"/>
                </a:solidFill>
              </a:rPr>
              <a:t>následovaná hospodářskou a násilnou. 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Většina loupeží </a:t>
            </a:r>
            <a:r>
              <a:rPr lang="cs-CZ" dirty="0" smtClean="0">
                <a:solidFill>
                  <a:srgbClr val="D5F4FF"/>
                </a:solidFill>
              </a:rPr>
              <a:t>spáchána ve </a:t>
            </a:r>
            <a:r>
              <a:rPr lang="cs-CZ" dirty="0" smtClean="0">
                <a:solidFill>
                  <a:srgbClr val="D5F4FF"/>
                </a:solidFill>
              </a:rPr>
              <a:t>spolupachatelství s muži. Obdobně u </a:t>
            </a:r>
            <a:r>
              <a:rPr lang="cs-CZ" dirty="0" smtClean="0">
                <a:solidFill>
                  <a:srgbClr val="D5F4FF"/>
                </a:solidFill>
              </a:rPr>
              <a:t>některých vražd. 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U </a:t>
            </a:r>
            <a:r>
              <a:rPr lang="cs-CZ" dirty="0" smtClean="0">
                <a:solidFill>
                  <a:srgbClr val="D5F4FF"/>
                </a:solidFill>
              </a:rPr>
              <a:t>žen také část vražedných útoků </a:t>
            </a:r>
            <a:r>
              <a:rPr lang="cs-CZ" dirty="0" smtClean="0">
                <a:solidFill>
                  <a:srgbClr val="D5F4FF"/>
                </a:solidFill>
              </a:rPr>
              <a:t>směřuje </a:t>
            </a:r>
            <a:r>
              <a:rPr lang="cs-CZ" dirty="0" smtClean="0">
                <a:solidFill>
                  <a:srgbClr val="D5F4FF"/>
                </a:solidFill>
              </a:rPr>
              <a:t>proti vlastním dětem a proti opakovaně agresivnímu </a:t>
            </a:r>
            <a:r>
              <a:rPr lang="cs-CZ" dirty="0" smtClean="0">
                <a:solidFill>
                  <a:srgbClr val="D5F4FF"/>
                </a:solidFill>
              </a:rPr>
              <a:t>partnerovi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Osobní </a:t>
            </a:r>
            <a:r>
              <a:rPr lang="cs-CZ" dirty="0" smtClean="0">
                <a:solidFill>
                  <a:srgbClr val="D5F4FF"/>
                </a:solidFill>
              </a:rPr>
              <a:t>charakteristiky </a:t>
            </a:r>
            <a:r>
              <a:rPr lang="cs-CZ" dirty="0" smtClean="0">
                <a:solidFill>
                  <a:srgbClr val="D5F4FF"/>
                </a:solidFill>
              </a:rPr>
              <a:t>: podezíravé</a:t>
            </a:r>
            <a:r>
              <a:rPr lang="cs-CZ" dirty="0" smtClean="0">
                <a:solidFill>
                  <a:srgbClr val="D5F4FF"/>
                </a:solidFill>
              </a:rPr>
              <a:t>, nedůvěřivé a citově </a:t>
            </a:r>
            <a:r>
              <a:rPr lang="cs-CZ" dirty="0" smtClean="0">
                <a:solidFill>
                  <a:srgbClr val="D5F4FF"/>
                </a:solidFill>
              </a:rPr>
              <a:t>ploché, nízká sebedůvěra </a:t>
            </a:r>
            <a:r>
              <a:rPr lang="cs-CZ" dirty="0" smtClean="0">
                <a:solidFill>
                  <a:srgbClr val="D5F4FF"/>
                </a:solidFill>
              </a:rPr>
              <a:t>a </a:t>
            </a:r>
            <a:r>
              <a:rPr lang="cs-CZ" dirty="0" smtClean="0">
                <a:solidFill>
                  <a:srgbClr val="D5F4FF"/>
                </a:solidFill>
              </a:rPr>
              <a:t>sebeúcta </a:t>
            </a:r>
            <a:r>
              <a:rPr lang="cs-CZ" dirty="0" smtClean="0">
                <a:solidFill>
                  <a:srgbClr val="D5F4FF"/>
                </a:solidFill>
              </a:rPr>
              <a:t>a pachatelky násilné </a:t>
            </a:r>
            <a:r>
              <a:rPr lang="cs-CZ" dirty="0" smtClean="0">
                <a:solidFill>
                  <a:srgbClr val="D5F4FF"/>
                </a:solidFill>
              </a:rPr>
              <a:t>TČ navíc egocentrické </a:t>
            </a:r>
            <a:r>
              <a:rPr lang="cs-CZ" dirty="0" smtClean="0">
                <a:solidFill>
                  <a:srgbClr val="D5F4FF"/>
                </a:solidFill>
              </a:rPr>
              <a:t>a se sklonem k manipulacím.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 dle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Cca 50 % do 30 let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Největší pozornost  7-18 let – počátek kriminální kariéry, možnost zásahu do nevyzrálé osobnosti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Nejmenší pozornost 60+ (1%) – oproti ostatním skupinám převažuje násilná kriminalita nad majetkovými TČ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Pachatelé TČ netvoří speciální skupinu obyvatelstva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dotazník PEN – </a:t>
            </a:r>
            <a:r>
              <a:rPr lang="cs-CZ" smtClean="0"/>
              <a:t>základní informace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3200" dirty="0" smtClean="0">
              <a:solidFill>
                <a:schemeClr val="tx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Pachatel trestného činu</a:t>
            </a:r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Jeden ze základních prvků procesu </a:t>
            </a:r>
            <a:r>
              <a:rPr lang="cs-CZ" dirty="0" err="1" smtClean="0">
                <a:solidFill>
                  <a:srgbClr val="D5F4FF"/>
                </a:solidFill>
              </a:rPr>
              <a:t>kriminogeneze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Osoby, </a:t>
            </a:r>
            <a:r>
              <a:rPr lang="cs-CZ" dirty="0" err="1" smtClean="0">
                <a:solidFill>
                  <a:srgbClr val="D5F4FF"/>
                </a:solidFill>
              </a:rPr>
              <a:t>kt</a:t>
            </a:r>
            <a:r>
              <a:rPr lang="cs-CZ" dirty="0" smtClean="0">
                <a:solidFill>
                  <a:srgbClr val="D5F4FF"/>
                </a:solidFill>
              </a:rPr>
              <a:t>. se dopustili činů označených zákonem jako trestné činy, osoby trestně nestíhané orgány v trestním řízení (děti, nepříčetní), osoby po výkonu trestu, potenciální pachatelé, osoby se </a:t>
            </a:r>
            <a:r>
              <a:rPr lang="cs-CZ" dirty="0" err="1" smtClean="0">
                <a:solidFill>
                  <a:srgbClr val="D5F4FF"/>
                </a:solidFill>
              </a:rPr>
              <a:t>soc.pat</a:t>
            </a:r>
            <a:r>
              <a:rPr lang="cs-CZ" dirty="0" smtClean="0">
                <a:solidFill>
                  <a:srgbClr val="D5F4FF"/>
                </a:solidFill>
              </a:rPr>
              <a:t>. chováním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Poznatky využívá kriminalistika, soudní psychiatrie, psychopatologie a trestní právo.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Organický celek duševního života člověka zahrnující jak biologický základ jedince, tak i společenské podmínky jeho života včetně společenských vztahů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Studium specifik jedince i odlišnosti či shoda s osobnostmi dalších jedinců či skupin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Zdroj pochopení a vysvětlení jeho kriminálního jednání, zacházení s ním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pachatele - výzkum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Forenzní psychologie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nezdrženlivost v </a:t>
            </a:r>
            <a:r>
              <a:rPr lang="cs-CZ" sz="2800" dirty="0" smtClean="0">
                <a:solidFill>
                  <a:srgbClr val="D5F4FF"/>
                </a:solidFill>
              </a:rPr>
              <a:t>jednání</a:t>
            </a:r>
            <a:endParaRPr lang="cs-CZ" sz="2800" dirty="0" smtClean="0">
              <a:solidFill>
                <a:srgbClr val="D5F4FF"/>
              </a:solidFill>
            </a:endParaRP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nedostatečné vnitřní </a:t>
            </a:r>
            <a:r>
              <a:rPr lang="cs-CZ" sz="2800" dirty="0" smtClean="0">
                <a:solidFill>
                  <a:srgbClr val="D5F4FF"/>
                </a:solidFill>
              </a:rPr>
              <a:t>zábrany</a:t>
            </a:r>
            <a:endParaRPr lang="cs-CZ" sz="2800" dirty="0" smtClean="0">
              <a:solidFill>
                <a:srgbClr val="D5F4FF"/>
              </a:solidFill>
            </a:endParaRP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tzv. kognitivní distorze (zkreslení v oblasti myšlení a paměti</a:t>
            </a:r>
            <a:r>
              <a:rPr lang="cs-CZ" sz="2800" dirty="0" smtClean="0">
                <a:solidFill>
                  <a:srgbClr val="D5F4FF"/>
                </a:solidFill>
              </a:rPr>
              <a:t>)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Kriminologie: motivace </a:t>
            </a:r>
            <a:r>
              <a:rPr lang="cs-CZ" dirty="0" smtClean="0">
                <a:solidFill>
                  <a:srgbClr val="D5F4FF"/>
                </a:solidFill>
              </a:rPr>
              <a:t>jednání </a:t>
            </a:r>
            <a:r>
              <a:rPr lang="cs-CZ" dirty="0" smtClean="0">
                <a:solidFill>
                  <a:srgbClr val="D5F4FF"/>
                </a:solidFill>
              </a:rPr>
              <a:t>pachatele, jeho </a:t>
            </a:r>
            <a:r>
              <a:rPr lang="cs-CZ" dirty="0" smtClean="0">
                <a:solidFill>
                  <a:srgbClr val="D5F4FF"/>
                </a:solidFill>
              </a:rPr>
              <a:t>osobní, rodinnou a kriminální anamnézu, průběh a vývojové problémy jeho socializace, úroveň jeho adaptace na okolní sociální prostředí, uplatňovaný životní styl, vliv potenciálního i již absolvovaného trestu na jeho budoucnost, </a:t>
            </a:r>
            <a:r>
              <a:rPr lang="cs-CZ" dirty="0" smtClean="0">
                <a:solidFill>
                  <a:srgbClr val="D5F4FF"/>
                </a:solidFill>
              </a:rPr>
              <a:t>predikce </a:t>
            </a:r>
            <a:r>
              <a:rPr lang="cs-CZ" dirty="0" smtClean="0">
                <a:solidFill>
                  <a:srgbClr val="D5F4FF"/>
                </a:solidFill>
              </a:rPr>
              <a:t>jeho dalšího chování a odhadu případné recidivy jeho kriminálního jednání.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Typologie pachatelů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Typologie – metoda umožňující třídění soustav, objektů a jevů pomocí typů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 – komplex vlastností, rysů či jiných znaků osobnosti, které sice nepostihují celou osobnost jedince, ale jsou společné většímu počtu osob – skupina v rámci konkrétní typologie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„čisté typy“ neexistují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 počátcích spojeno s kriminálním činem, později zohledňovány další faktory (</a:t>
            </a:r>
            <a:r>
              <a:rPr lang="cs-CZ" dirty="0" err="1" smtClean="0">
                <a:solidFill>
                  <a:srgbClr val="D5F4FF"/>
                </a:solidFill>
              </a:rPr>
              <a:t>soc</a:t>
            </a:r>
            <a:r>
              <a:rPr lang="cs-CZ" dirty="0" smtClean="0">
                <a:solidFill>
                  <a:srgbClr val="D5F4FF"/>
                </a:solidFill>
              </a:rPr>
              <a:t>.-spol. podmínky, úloha oběti, situace….)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Typologie zohledňující převážně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Biologické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Psychologické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Sociologické charakteristiky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Typologie pachatelů - 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Kriminální antropologie, teorie fyziognomické a frenologické (založené na měření lebky)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Lambrosova</a:t>
            </a:r>
            <a:r>
              <a:rPr lang="cs-CZ" dirty="0" smtClean="0">
                <a:solidFill>
                  <a:srgbClr val="D5F4FF"/>
                </a:solidFill>
              </a:rPr>
              <a:t> teorie o tzv. rozeném zločinci (rozlišoval i mezi jednotlivými typy zločinců – zloději, vrazi…)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E. </a:t>
            </a:r>
            <a:r>
              <a:rPr lang="cs-CZ" dirty="0" err="1" smtClean="0">
                <a:solidFill>
                  <a:srgbClr val="D5F4FF"/>
                </a:solidFill>
              </a:rPr>
              <a:t>Kretschmer</a:t>
            </a:r>
            <a:r>
              <a:rPr lang="cs-CZ" dirty="0" smtClean="0">
                <a:solidFill>
                  <a:srgbClr val="D5F4FF"/>
                </a:solidFill>
              </a:rPr>
              <a:t>: konstituční typologie (1888)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Typu somatickému odpovídá typ temperamentu i převládající kriminální jednání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ztotožňující psychopata s pachatelem </a:t>
            </a:r>
            <a:r>
              <a:rPr lang="cs-CZ" sz="2800" dirty="0" smtClean="0">
                <a:solidFill>
                  <a:srgbClr val="D5F4FF"/>
                </a:solidFill>
              </a:rPr>
              <a:t>(obdobně jako </a:t>
            </a:r>
            <a:r>
              <a:rPr lang="cs-CZ" sz="2800" dirty="0" err="1" smtClean="0">
                <a:solidFill>
                  <a:srgbClr val="D5F4FF"/>
                </a:solidFill>
              </a:rPr>
              <a:t>oligofren</a:t>
            </a:r>
            <a:r>
              <a:rPr lang="cs-CZ" sz="2800" dirty="0" smtClean="0">
                <a:solidFill>
                  <a:srgbClr val="D5F4FF"/>
                </a:solidFill>
              </a:rPr>
              <a:t> = pachatel)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328592"/>
          </a:xfrm>
        </p:spPr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Nová klasifikace duševních chorob: označení Specifická porucha osobnosti (psychopatie, oligofrenie)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Není nemoc, ale porucha osobnosti a chování dětí a dospělých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Disharmonická, s abnormálními rysy, některé projevy mohou vést až ke kriminálnímu jednání (paranoidní, nezdrženlivá a výbušná porucha)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Cca 30% všech trestných činů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70-100% recidivistů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Soudně psychiatrické posudky</a:t>
            </a:r>
          </a:p>
          <a:p>
            <a:pPr lvl="1"/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psychologické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Poznatky z psychologie osobnosti, klinické psych., psychopatologie, obecné psych., psychiatrie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H.J. </a:t>
            </a:r>
            <a:r>
              <a:rPr lang="cs-CZ" dirty="0" err="1" smtClean="0">
                <a:solidFill>
                  <a:srgbClr val="D5F4FF"/>
                </a:solidFill>
              </a:rPr>
              <a:t>Eysenck</a:t>
            </a:r>
            <a:r>
              <a:rPr lang="cs-CZ" dirty="0" smtClean="0">
                <a:solidFill>
                  <a:srgbClr val="D5F4FF"/>
                </a:solidFill>
              </a:rPr>
              <a:t>: teorie rozdílného podmiňování, osobnostní dotazník (PEN) obsahuje i tzv. škálu kriminálního sklonu, využívaný i v ČR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Osobnost popisována: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Schopnosti, charakter, temperament, volní vlastnosti, motivace, postoje, zájmy, psychické zvláštnosti, někdy i faktory druhého řádu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Adaptace na vnější prostředí (maladaptace)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</a:t>
            </a:r>
            <a:r>
              <a:rPr lang="cs-CZ" dirty="0" err="1" smtClean="0">
                <a:solidFill>
                  <a:srgbClr val="D5F4FF"/>
                </a:solidFill>
              </a:rPr>
              <a:t>oligorfenního</a:t>
            </a:r>
            <a:r>
              <a:rPr lang="cs-CZ" dirty="0" smtClean="0">
                <a:solidFill>
                  <a:srgbClr val="D5F4FF"/>
                </a:solidFill>
              </a:rPr>
              <a:t> (dnes retardovaného) pachatele – od 20.stol. měření IQ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709</Words>
  <Application>Microsoft Office PowerPoint</Application>
  <PresentationFormat>Předvádění na obrazovce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Technický</vt:lpstr>
      <vt:lpstr>Osobnost pachatele trestných činů</vt:lpstr>
      <vt:lpstr>Snímek 2</vt:lpstr>
      <vt:lpstr>Pachatel trestného činu</vt:lpstr>
      <vt:lpstr>Osobnost pachatele</vt:lpstr>
      <vt:lpstr>Osobnost pachatele - výzkum </vt:lpstr>
      <vt:lpstr>Typologie pachatelů</vt:lpstr>
      <vt:lpstr>Typologie pachatelů - biologické</vt:lpstr>
      <vt:lpstr>Typologie pachatelů - biologické</vt:lpstr>
      <vt:lpstr>Typologie pachatelů - psychologické</vt:lpstr>
      <vt:lpstr>Typologie pachatelů - sociologické</vt:lpstr>
      <vt:lpstr>Výzkumy pachatelů TČ v ČR</vt:lpstr>
      <vt:lpstr>Snímek 12</vt:lpstr>
      <vt:lpstr>Žena jako pachatelka TČ v ČR</vt:lpstr>
      <vt:lpstr>Pachatelé dle věku</vt:lpstr>
      <vt:lpstr>Závěr výzkumů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 trestných činů</dc:title>
  <dc:creator>Čihounková</dc:creator>
  <cp:lastModifiedBy>Čihounková</cp:lastModifiedBy>
  <cp:revision>41</cp:revision>
  <dcterms:created xsi:type="dcterms:W3CDTF">2011-01-28T13:05:11Z</dcterms:created>
  <dcterms:modified xsi:type="dcterms:W3CDTF">2013-03-25T15:22:25Z</dcterms:modified>
</cp:coreProperties>
</file>