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A5C1"/>
    <a:srgbClr val="3BCCFF"/>
    <a:srgbClr val="FFD8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BE25-AEC1-4FD3-A9E8-05C0B8690773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49A9-73BA-4C1D-8D42-C6B2E8E16E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BE25-AEC1-4FD3-A9E8-05C0B8690773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49A9-73BA-4C1D-8D42-C6B2E8E16E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BE25-AEC1-4FD3-A9E8-05C0B8690773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49A9-73BA-4C1D-8D42-C6B2E8E16E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BE25-AEC1-4FD3-A9E8-05C0B8690773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49A9-73BA-4C1D-8D42-C6B2E8E16E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BE25-AEC1-4FD3-A9E8-05C0B8690773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49A9-73BA-4C1D-8D42-C6B2E8E16E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BE25-AEC1-4FD3-A9E8-05C0B8690773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49A9-73BA-4C1D-8D42-C6B2E8E16E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BE25-AEC1-4FD3-A9E8-05C0B8690773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49A9-73BA-4C1D-8D42-C6B2E8E16E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BE25-AEC1-4FD3-A9E8-05C0B8690773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49A9-73BA-4C1D-8D42-C6B2E8E16E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BE25-AEC1-4FD3-A9E8-05C0B8690773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49A9-73BA-4C1D-8D42-C6B2E8E16E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BE25-AEC1-4FD3-A9E8-05C0B8690773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49A9-73BA-4C1D-8D42-C6B2E8E16E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BE25-AEC1-4FD3-A9E8-05C0B8690773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49A9-73BA-4C1D-8D42-C6B2E8E16E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4BE25-AEC1-4FD3-A9E8-05C0B8690773}" type="datetimeFigureOut">
              <a:rPr lang="cs-CZ" smtClean="0"/>
              <a:pPr/>
              <a:t>10.4.2013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B49A9-73BA-4C1D-8D42-C6B2E8E16E5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is.muni.cz/auth/publikace/publikace_simple.pl?zuv=368938;id=819877" TargetMode="External"/><Relationship Id="rId3" Type="http://schemas.openxmlformats.org/officeDocument/2006/relationships/hyperlink" Target="https://is.muni.cz/auth/osoba/97780?zuv=368938" TargetMode="External"/><Relationship Id="rId7" Type="http://schemas.openxmlformats.org/officeDocument/2006/relationships/hyperlink" Target="http://is.muni.cz/elportal/?id=81987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.muni.cz/auth/publikace/publikace_simple.pl?zuv=368938;id=841671" TargetMode="External"/><Relationship Id="rId11" Type="http://schemas.openxmlformats.org/officeDocument/2006/relationships/hyperlink" Target="https://is.muni.cz/auth/publikace/publikace_simple.pl?zuv=368938;id=750723" TargetMode="External"/><Relationship Id="rId5" Type="http://schemas.openxmlformats.org/officeDocument/2006/relationships/hyperlink" Target="https://is.muni.cz/auth/osoba/549?zuv=368938" TargetMode="External"/><Relationship Id="rId10" Type="http://schemas.openxmlformats.org/officeDocument/2006/relationships/hyperlink" Target="https://is.muni.cz/auth/osoba/134195?zuv=368938" TargetMode="External"/><Relationship Id="rId4" Type="http://schemas.openxmlformats.org/officeDocument/2006/relationships/hyperlink" Target="https://is.muni.cz/auth/osoba/54174?zuv=368938" TargetMode="External"/><Relationship Id="rId9" Type="http://schemas.openxmlformats.org/officeDocument/2006/relationships/hyperlink" Target="https://is.muni.cz/auth/publikace/publikace_simple.pl?zuv=368938;id=713528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is.muni.cz/elportal/?id=970733" TargetMode="External"/><Relationship Id="rId3" Type="http://schemas.openxmlformats.org/officeDocument/2006/relationships/hyperlink" Target="http://is.muni.cz/" TargetMode="External"/><Relationship Id="rId7" Type="http://schemas.openxmlformats.org/officeDocument/2006/relationships/hyperlink" Target="http://is.muni.cz/elportal/?id=919706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s.muni.cz/elportal/?id=919711" TargetMode="External"/><Relationship Id="rId5" Type="http://schemas.openxmlformats.org/officeDocument/2006/relationships/hyperlink" Target="http://is.muni.cz/do/1499/el/estud/fsps/js10/upoly/web/index.html" TargetMode="External"/><Relationship Id="rId4" Type="http://schemas.openxmlformats.org/officeDocument/2006/relationships/hyperlink" Target="http://is.muni.cz/elportal/?id=88708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hrstudent\Local Settings\Temporary Internet Files\Content.IE5\9EJP358X\MPj0438862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>
                <a:solidFill>
                  <a:schemeClr val="bg1"/>
                </a:solidFill>
              </a:rPr>
              <a:t>Teorie a didaktika úpolů ve školní tělesné výchově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900882" cy="1143000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</a:rPr>
              <a:t>Informační zdroje: IS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C:\Documents and Settings\hrstudent\Local Settings\Temporary Internet Files\Content.IE5\9EJP358X\MPj04388620000[1].jpg"/>
          <p:cNvPicPr>
            <a:picLocks noChangeAspect="1" noChangeArrowheads="1"/>
          </p:cNvPicPr>
          <p:nvPr/>
        </p:nvPicPr>
        <p:blipFill>
          <a:blip r:embed="rId2"/>
          <a:srcRect b="43457"/>
          <a:stretch>
            <a:fillRect/>
          </a:stretch>
        </p:blipFill>
        <p:spPr bwMode="auto">
          <a:xfrm rot="5400000">
            <a:off x="-2619384" y="2619384"/>
            <a:ext cx="6857999" cy="1619232"/>
          </a:xfrm>
          <a:prstGeom prst="rect">
            <a:avLst/>
          </a:prstGeom>
          <a:noFill/>
          <a:effectLst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14546" y="1357298"/>
            <a:ext cx="6572264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cs-CZ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chemeClr val="bg1"/>
                </a:solidFill>
              </a:rPr>
              <a:t>Studijní materiály předmětu v IS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Teorie a didaktika úpolů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Zdroje ke zkoušce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Požadavky k ukončení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Příprava vyučovací jednotky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794" y="285728"/>
            <a:ext cx="6900882" cy="1143000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chemeClr val="bg1"/>
                </a:solidFill>
              </a:rPr>
              <a:t>Informace o předmětu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C:\Documents and Settings\hrstudent\Local Settings\Temporary Internet Files\Content.IE5\9EJP358X\MPj04388620000[1].jpg"/>
          <p:cNvPicPr>
            <a:picLocks noChangeAspect="1" noChangeArrowheads="1"/>
          </p:cNvPicPr>
          <p:nvPr/>
        </p:nvPicPr>
        <p:blipFill>
          <a:blip r:embed="rId2"/>
          <a:srcRect b="43457"/>
          <a:stretch>
            <a:fillRect/>
          </a:stretch>
        </p:blipFill>
        <p:spPr bwMode="auto">
          <a:xfrm rot="5400000">
            <a:off x="-2619384" y="2619384"/>
            <a:ext cx="6857999" cy="1619232"/>
          </a:xfrm>
          <a:prstGeom prst="rect">
            <a:avLst/>
          </a:prstGeom>
          <a:noFill/>
          <a:effectLst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14546" y="1357298"/>
            <a:ext cx="6572264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Rozsah: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cs-CZ" dirty="0" smtClean="0">
              <a:solidFill>
                <a:schemeClr val="bg1"/>
              </a:solidFill>
            </a:endParaRP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np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2075:1 </a:t>
            </a:r>
            <a:r>
              <a:rPr lang="cs-CZ" dirty="0" smtClean="0">
                <a:solidFill>
                  <a:schemeClr val="bg1"/>
                </a:solidFill>
              </a:rPr>
              <a:t>přednáška, </a:t>
            </a:r>
            <a:r>
              <a:rPr lang="cs-CZ" dirty="0" smtClean="0">
                <a:solidFill>
                  <a:schemeClr val="bg1"/>
                </a:solidFill>
              </a:rPr>
              <a:t>1 </a:t>
            </a:r>
            <a:r>
              <a:rPr lang="cs-CZ" dirty="0" smtClean="0">
                <a:solidFill>
                  <a:schemeClr val="bg1"/>
                </a:solidFill>
              </a:rPr>
              <a:t>cvičení</a:t>
            </a:r>
          </a:p>
          <a:p>
            <a:pPr lvl="1"/>
            <a:r>
              <a:rPr lang="cs-CZ" dirty="0" err="1">
                <a:solidFill>
                  <a:schemeClr val="bg1"/>
                </a:solidFill>
              </a:rPr>
              <a:t>n</a:t>
            </a:r>
            <a:r>
              <a:rPr lang="cs-CZ" dirty="0" err="1" smtClean="0">
                <a:solidFill>
                  <a:schemeClr val="bg1"/>
                </a:solidFill>
              </a:rPr>
              <a:t>k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2</a:t>
            </a:r>
            <a:r>
              <a:rPr lang="cs-CZ" dirty="0" smtClean="0">
                <a:solidFill>
                  <a:schemeClr val="bg1"/>
                </a:solidFill>
              </a:rPr>
              <a:t>075</a:t>
            </a:r>
            <a:r>
              <a:rPr lang="cs-CZ" dirty="0" smtClean="0">
                <a:solidFill>
                  <a:schemeClr val="bg1"/>
                </a:solidFill>
              </a:rPr>
              <a:t>: </a:t>
            </a:r>
            <a:r>
              <a:rPr lang="cs-CZ" dirty="0" smtClean="0">
                <a:solidFill>
                  <a:schemeClr val="bg1"/>
                </a:solidFill>
              </a:rPr>
              <a:t>7 </a:t>
            </a:r>
            <a:r>
              <a:rPr lang="cs-CZ" dirty="0" smtClean="0">
                <a:solidFill>
                  <a:schemeClr val="bg1"/>
                </a:solidFill>
              </a:rPr>
              <a:t>přednáška, </a:t>
            </a:r>
            <a:r>
              <a:rPr lang="cs-CZ" dirty="0" smtClean="0">
                <a:solidFill>
                  <a:schemeClr val="bg1"/>
                </a:solidFill>
              </a:rPr>
              <a:t>7 </a:t>
            </a:r>
            <a:r>
              <a:rPr lang="cs-CZ" dirty="0" smtClean="0">
                <a:solidFill>
                  <a:schemeClr val="bg1"/>
                </a:solidFill>
              </a:rPr>
              <a:t>cvičení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Ukončení: zkouška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Počet kreditů: 3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Vyučující: 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Mgr. Jitka Chvátalová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PhDr. Michal Vít, </a:t>
            </a:r>
            <a:r>
              <a:rPr lang="cs-CZ" dirty="0" err="1" smtClean="0">
                <a:solidFill>
                  <a:schemeClr val="bg1"/>
                </a:solidFill>
              </a:rPr>
              <a:t>Ph.D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Doc. PhDr. Zdenko Reguli, </a:t>
            </a:r>
            <a:r>
              <a:rPr lang="cs-CZ" dirty="0" err="1" smtClean="0">
                <a:solidFill>
                  <a:schemeClr val="bg1"/>
                </a:solidFill>
              </a:rPr>
              <a:t>Ph.D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356" y="274638"/>
            <a:ext cx="6829444" cy="1143000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chemeClr val="bg1"/>
                </a:solidFill>
              </a:rPr>
              <a:t>Předpoklady studia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C:\Documents and Settings\hrstudent\Local Settings\Temporary Internet Files\Content.IE5\9EJP358X\MPj04388620000[1].jpg"/>
          <p:cNvPicPr>
            <a:picLocks noChangeAspect="1" noChangeArrowheads="1"/>
          </p:cNvPicPr>
          <p:nvPr/>
        </p:nvPicPr>
        <p:blipFill>
          <a:blip r:embed="rId2"/>
          <a:srcRect b="43457"/>
          <a:stretch>
            <a:fillRect/>
          </a:stretch>
        </p:blipFill>
        <p:spPr bwMode="auto">
          <a:xfrm rot="5400000">
            <a:off x="-2619384" y="2619384"/>
            <a:ext cx="6857999" cy="1619232"/>
          </a:xfrm>
          <a:prstGeom prst="rect">
            <a:avLst/>
          </a:prstGeom>
          <a:noFill/>
          <a:effectLst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14546" y="1357298"/>
            <a:ext cx="6572264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6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600" b="1" dirty="0" smtClean="0">
                <a:solidFill>
                  <a:schemeClr val="bg1"/>
                </a:solidFill>
              </a:rPr>
              <a:t>Student:</a:t>
            </a:r>
          </a:p>
          <a:p>
            <a:r>
              <a:rPr lang="cs-CZ" sz="2600" dirty="0" smtClean="0">
                <a:solidFill>
                  <a:schemeClr val="bg1"/>
                </a:solidFill>
              </a:rPr>
              <a:t>Zná systematiku průpravných úpolů a umí charakterizovat jednotlivé skupiny cvičení</a:t>
            </a:r>
          </a:p>
          <a:p>
            <a:r>
              <a:rPr lang="cs-CZ" sz="2600" dirty="0" smtClean="0">
                <a:solidFill>
                  <a:schemeClr val="bg1"/>
                </a:solidFill>
              </a:rPr>
              <a:t>Orientuje se v základních historických meznících úpolových sportů</a:t>
            </a:r>
          </a:p>
          <a:p>
            <a:r>
              <a:rPr lang="cs-CZ" sz="2600" dirty="0" smtClean="0">
                <a:solidFill>
                  <a:schemeClr val="bg1"/>
                </a:solidFill>
              </a:rPr>
              <a:t>Dovede předvést průpravné úpoly (základní úpoly, základní </a:t>
            </a:r>
            <a:r>
              <a:rPr lang="cs-CZ" sz="2600" dirty="0" err="1" smtClean="0">
                <a:solidFill>
                  <a:schemeClr val="bg1"/>
                </a:solidFill>
              </a:rPr>
              <a:t>úpolovou</a:t>
            </a:r>
            <a:r>
              <a:rPr lang="cs-CZ" sz="2600" dirty="0" smtClean="0">
                <a:solidFill>
                  <a:schemeClr val="bg1"/>
                </a:solidFill>
              </a:rPr>
              <a:t> techniku)</a:t>
            </a:r>
          </a:p>
          <a:p>
            <a:r>
              <a:rPr lang="cs-CZ" sz="2600" dirty="0" smtClean="0">
                <a:solidFill>
                  <a:schemeClr val="bg1"/>
                </a:solidFill>
              </a:rPr>
              <a:t>Dovede předvést 6 pádových technik do všech směrů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900882" cy="1143000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chemeClr val="bg1"/>
                </a:solidFill>
              </a:rPr>
              <a:t>Požadavky k absolvování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C:\Documents and Settings\hrstudent\Local Settings\Temporary Internet Files\Content.IE5\9EJP358X\MPj04388620000[1].jpg"/>
          <p:cNvPicPr>
            <a:picLocks noChangeAspect="1" noChangeArrowheads="1"/>
          </p:cNvPicPr>
          <p:nvPr/>
        </p:nvPicPr>
        <p:blipFill>
          <a:blip r:embed="rId2"/>
          <a:srcRect b="43457"/>
          <a:stretch>
            <a:fillRect/>
          </a:stretch>
        </p:blipFill>
        <p:spPr bwMode="auto">
          <a:xfrm rot="5400000">
            <a:off x="-2619384" y="2619384"/>
            <a:ext cx="6857999" cy="1619232"/>
          </a:xfrm>
          <a:prstGeom prst="rect">
            <a:avLst/>
          </a:prstGeom>
          <a:noFill/>
          <a:effectLst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14546" y="1357298"/>
            <a:ext cx="6572264" cy="45259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cs-CZ" sz="45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4500" b="1" dirty="0" smtClean="0">
                <a:solidFill>
                  <a:schemeClr val="bg1"/>
                </a:solidFill>
              </a:rPr>
              <a:t>A. Vstupní diagnostika:</a:t>
            </a:r>
            <a:endParaRPr lang="cs-CZ" sz="4500" dirty="0" smtClean="0">
              <a:solidFill>
                <a:schemeClr val="bg1"/>
              </a:solidFill>
            </a:endParaRPr>
          </a:p>
          <a:p>
            <a:endParaRPr lang="cs-CZ" sz="45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4500" b="1" dirty="0" smtClean="0">
                <a:solidFill>
                  <a:schemeClr val="bg1"/>
                </a:solidFill>
              </a:rPr>
              <a:t>1. 	Praktický test z pádových technik </a:t>
            </a:r>
            <a:endParaRPr lang="cs-CZ" sz="4500" dirty="0" smtClean="0">
              <a:solidFill>
                <a:schemeClr val="bg1"/>
              </a:solidFill>
            </a:endParaRPr>
          </a:p>
          <a:p>
            <a:pPr lvl="0"/>
            <a:r>
              <a:rPr lang="cs-CZ" sz="4500" dirty="0" smtClean="0">
                <a:solidFill>
                  <a:schemeClr val="bg1"/>
                </a:solidFill>
              </a:rPr>
              <a:t>pád vpřed s převratem bez zaražení </a:t>
            </a:r>
          </a:p>
          <a:p>
            <a:pPr lvl="0"/>
            <a:r>
              <a:rPr lang="cs-CZ" sz="4500" dirty="0" smtClean="0">
                <a:solidFill>
                  <a:schemeClr val="bg1"/>
                </a:solidFill>
              </a:rPr>
              <a:t>pád vzad s převratem bez zaražení </a:t>
            </a:r>
          </a:p>
          <a:p>
            <a:pPr lvl="0"/>
            <a:r>
              <a:rPr lang="cs-CZ" sz="4500" dirty="0" smtClean="0">
                <a:solidFill>
                  <a:schemeClr val="bg1"/>
                </a:solidFill>
              </a:rPr>
              <a:t>pád vpřed bez převratu bez zaražení </a:t>
            </a:r>
          </a:p>
          <a:p>
            <a:pPr lvl="0"/>
            <a:r>
              <a:rPr lang="cs-CZ" sz="4500" dirty="0" smtClean="0">
                <a:solidFill>
                  <a:schemeClr val="bg1"/>
                </a:solidFill>
              </a:rPr>
              <a:t>pád vpřed s převratem se zaražením </a:t>
            </a:r>
          </a:p>
          <a:p>
            <a:pPr lvl="0"/>
            <a:r>
              <a:rPr lang="cs-CZ" sz="4500" dirty="0" smtClean="0">
                <a:solidFill>
                  <a:schemeClr val="bg1"/>
                </a:solidFill>
              </a:rPr>
              <a:t>pád stranou se zaražením </a:t>
            </a:r>
          </a:p>
          <a:p>
            <a:pPr lvl="0"/>
            <a:r>
              <a:rPr lang="cs-CZ" sz="4500" dirty="0" smtClean="0">
                <a:solidFill>
                  <a:schemeClr val="bg1"/>
                </a:solidFill>
              </a:rPr>
              <a:t>pád vzad se zaražením</a:t>
            </a:r>
          </a:p>
          <a:p>
            <a:pPr>
              <a:buNone/>
            </a:pPr>
            <a:endParaRPr lang="cs-CZ" sz="45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4500" b="1" dirty="0" smtClean="0">
                <a:solidFill>
                  <a:schemeClr val="bg1"/>
                </a:solidFill>
              </a:rPr>
              <a:t>2. 	Praktický test z průpravných úpolů </a:t>
            </a:r>
            <a:endParaRPr lang="cs-CZ" sz="4500" dirty="0" smtClean="0">
              <a:solidFill>
                <a:schemeClr val="bg1"/>
              </a:solidFill>
            </a:endParaRPr>
          </a:p>
          <a:p>
            <a:r>
              <a:rPr lang="cs-CZ" sz="4500" dirty="0" smtClean="0">
                <a:solidFill>
                  <a:schemeClr val="bg1"/>
                </a:solidFill>
              </a:rPr>
              <a:t>Předvede 5 cvičení z průpravných úpolů na téma zadané na místě </a:t>
            </a:r>
            <a:endParaRPr lang="cs-CZ" sz="4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6972320" cy="1143000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chemeClr val="bg1"/>
                </a:solidFill>
              </a:rPr>
              <a:t>Požadavky k absolvování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52" name="Picture 4" descr="C:\Documents and Settings\hrstudent\Local Settings\Temporary Internet Files\Content.IE5\9EJP358X\MPj04388620000[1].jpg"/>
          <p:cNvPicPr>
            <a:picLocks noChangeAspect="1" noChangeArrowheads="1"/>
          </p:cNvPicPr>
          <p:nvPr/>
        </p:nvPicPr>
        <p:blipFill>
          <a:blip r:embed="rId2"/>
          <a:srcRect b="43457"/>
          <a:stretch>
            <a:fillRect/>
          </a:stretch>
        </p:blipFill>
        <p:spPr bwMode="auto">
          <a:xfrm rot="5400000">
            <a:off x="-2619384" y="2619384"/>
            <a:ext cx="6857999" cy="1619232"/>
          </a:xfrm>
          <a:prstGeom prst="rect">
            <a:avLst/>
          </a:prstGeom>
          <a:noFill/>
          <a:effectLst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14546" y="1357298"/>
            <a:ext cx="6572264" cy="452596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cs-CZ" sz="2100" b="1" dirty="0" smtClean="0">
                <a:solidFill>
                  <a:schemeClr val="bg1"/>
                </a:solidFill>
              </a:rPr>
              <a:t>B. Výstupní diagnostika: </a:t>
            </a:r>
            <a:endParaRPr lang="cs-CZ" sz="21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100" dirty="0" smtClean="0">
                <a:solidFill>
                  <a:schemeClr val="bg1"/>
                </a:solidFill>
              </a:rPr>
              <a:t> </a:t>
            </a:r>
          </a:p>
          <a:p>
            <a:pPr>
              <a:buNone/>
            </a:pPr>
            <a:r>
              <a:rPr lang="cs-CZ" sz="2100" b="1" dirty="0" smtClean="0">
                <a:solidFill>
                  <a:schemeClr val="bg1"/>
                </a:solidFill>
              </a:rPr>
              <a:t>1. 	Ústní zkouška podle okruhů přednášek z teorie </a:t>
            </a:r>
            <a:br>
              <a:rPr lang="cs-CZ" sz="2100" b="1" dirty="0" smtClean="0">
                <a:solidFill>
                  <a:schemeClr val="bg1"/>
                </a:solidFill>
              </a:rPr>
            </a:br>
            <a:r>
              <a:rPr lang="cs-CZ" sz="2100" b="1" dirty="0" smtClean="0">
                <a:solidFill>
                  <a:schemeClr val="bg1"/>
                </a:solidFill>
              </a:rPr>
              <a:t>a didaktiky úpolů ve školní tělesné výchově </a:t>
            </a:r>
            <a:endParaRPr lang="cs-CZ" sz="21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sz="21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100" b="1" dirty="0" smtClean="0">
                <a:solidFill>
                  <a:schemeClr val="bg1"/>
                </a:solidFill>
              </a:rPr>
              <a:t>2. 	Metodický výstup na zadané téma </a:t>
            </a:r>
            <a:endParaRPr lang="cs-CZ" sz="21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sz="2100" dirty="0" smtClean="0">
                <a:solidFill>
                  <a:schemeClr val="bg1"/>
                </a:solidFill>
              </a:rPr>
              <a:t>	Student vypracuje písemnou přípravu vyučovací jednotky pro školní TV na zadané téma s využitím průpravných úpolů, úpolových systémů a sebeobrany. </a:t>
            </a:r>
            <a:endParaRPr lang="cs-CZ" sz="2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900882" cy="1143000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chemeClr val="bg1"/>
                </a:solidFill>
              </a:rPr>
              <a:t>Cíle předmětu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C:\Documents and Settings\hrstudent\Local Settings\Temporary Internet Files\Content.IE5\9EJP358X\MPj04388620000[1].jpg"/>
          <p:cNvPicPr>
            <a:picLocks noChangeAspect="1" noChangeArrowheads="1"/>
          </p:cNvPicPr>
          <p:nvPr/>
        </p:nvPicPr>
        <p:blipFill>
          <a:blip r:embed="rId2"/>
          <a:srcRect b="43457"/>
          <a:stretch>
            <a:fillRect/>
          </a:stretch>
        </p:blipFill>
        <p:spPr bwMode="auto">
          <a:xfrm rot="5400000">
            <a:off x="-2619384" y="2619384"/>
            <a:ext cx="6857999" cy="1619232"/>
          </a:xfrm>
          <a:prstGeom prst="rect">
            <a:avLst/>
          </a:prstGeom>
          <a:noFill/>
          <a:effectLst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14546" y="1357298"/>
            <a:ext cx="6572264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cs-CZ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chemeClr val="bg1"/>
                </a:solidFill>
              </a:rPr>
              <a:t>Po ukončení předmětu student: </a:t>
            </a:r>
            <a:endParaRPr lang="cs-CZ" dirty="0" smtClean="0">
              <a:solidFill>
                <a:schemeClr val="bg1"/>
              </a:solidFill>
            </a:endParaRPr>
          </a:p>
          <a:p>
            <a:pPr lvl="0"/>
            <a:r>
              <a:rPr lang="cs-CZ" dirty="0" smtClean="0">
                <a:solidFill>
                  <a:schemeClr val="bg1"/>
                </a:solidFill>
              </a:rPr>
              <a:t>zná a umí vysvětlit systematiku úpolů </a:t>
            </a:r>
          </a:p>
          <a:p>
            <a:pPr lvl="0"/>
            <a:r>
              <a:rPr lang="cs-CZ" dirty="0" smtClean="0">
                <a:solidFill>
                  <a:schemeClr val="bg1"/>
                </a:solidFill>
              </a:rPr>
              <a:t>dovede popsat systematiku technických prostředků úpolových sportů: </a:t>
            </a:r>
            <a:r>
              <a:rPr lang="cs-CZ" dirty="0" err="1" smtClean="0">
                <a:solidFill>
                  <a:schemeClr val="bg1"/>
                </a:solidFill>
              </a:rPr>
              <a:t>aikidó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džúdó</a:t>
            </a:r>
            <a:r>
              <a:rPr lang="cs-CZ" dirty="0" smtClean="0">
                <a:solidFill>
                  <a:schemeClr val="bg1"/>
                </a:solidFill>
              </a:rPr>
              <a:t>, karate </a:t>
            </a:r>
          </a:p>
          <a:p>
            <a:pPr lvl="0"/>
            <a:r>
              <a:rPr lang="cs-CZ" dirty="0" smtClean="0">
                <a:solidFill>
                  <a:schemeClr val="bg1"/>
                </a:solidFill>
              </a:rPr>
              <a:t>dovede předvést základní technické prostředky úpolových sportů: </a:t>
            </a:r>
            <a:r>
              <a:rPr lang="cs-CZ" dirty="0" err="1" smtClean="0">
                <a:solidFill>
                  <a:schemeClr val="bg1"/>
                </a:solidFill>
              </a:rPr>
              <a:t>aikidó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džúdó</a:t>
            </a:r>
            <a:r>
              <a:rPr lang="cs-CZ" dirty="0" smtClean="0">
                <a:solidFill>
                  <a:schemeClr val="bg1"/>
                </a:solidFill>
              </a:rPr>
              <a:t>, karate </a:t>
            </a:r>
          </a:p>
          <a:p>
            <a:pPr lvl="0"/>
            <a:r>
              <a:rPr lang="cs-CZ" dirty="0" smtClean="0">
                <a:solidFill>
                  <a:schemeClr val="bg1"/>
                </a:solidFill>
              </a:rPr>
              <a:t>umí terminologicky správně a odborně popsat základní technické prostředky úpolových sportů: </a:t>
            </a:r>
            <a:r>
              <a:rPr lang="cs-CZ" dirty="0" err="1" smtClean="0">
                <a:solidFill>
                  <a:schemeClr val="bg1"/>
                </a:solidFill>
              </a:rPr>
              <a:t>aikidó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džúdó</a:t>
            </a:r>
            <a:r>
              <a:rPr lang="cs-CZ" dirty="0" smtClean="0">
                <a:solidFill>
                  <a:schemeClr val="bg1"/>
                </a:solidFill>
              </a:rPr>
              <a:t>, karate </a:t>
            </a:r>
          </a:p>
          <a:p>
            <a:pPr lvl="0"/>
            <a:r>
              <a:rPr lang="cs-CZ" dirty="0" smtClean="0">
                <a:solidFill>
                  <a:schemeClr val="bg1"/>
                </a:solidFill>
              </a:rPr>
              <a:t>orientuje se v teorii úpolů podle okruhů přednášek z teorie a didaktiky úpolů ve školní tělesné výchově </a:t>
            </a:r>
          </a:p>
          <a:p>
            <a:pPr lvl="0"/>
            <a:r>
              <a:rPr lang="cs-CZ" dirty="0" smtClean="0">
                <a:solidFill>
                  <a:schemeClr val="bg1"/>
                </a:solidFill>
              </a:rPr>
              <a:t>umí se terminologicky správně a odborně vyjadřovat o teorii úpolů </a:t>
            </a:r>
          </a:p>
          <a:p>
            <a:pPr lvl="0"/>
            <a:r>
              <a:rPr lang="cs-CZ" dirty="0" smtClean="0">
                <a:solidFill>
                  <a:schemeClr val="bg1"/>
                </a:solidFill>
              </a:rPr>
              <a:t>zná a dovede interpretovat teorii sebeobrany </a:t>
            </a:r>
          </a:p>
          <a:p>
            <a:pPr lvl="0"/>
            <a:r>
              <a:rPr lang="cs-CZ" dirty="0" smtClean="0">
                <a:solidFill>
                  <a:schemeClr val="bg1"/>
                </a:solidFill>
              </a:rPr>
              <a:t>dovede aplikovat technické prostředky úpolových sportů v sebeobraně </a:t>
            </a:r>
          </a:p>
          <a:p>
            <a:pPr lvl="0"/>
            <a:r>
              <a:rPr lang="cs-CZ" dirty="0" smtClean="0">
                <a:solidFill>
                  <a:schemeClr val="bg1"/>
                </a:solidFill>
              </a:rPr>
              <a:t>dokáže úpoly začlenit do školního vzdělávacího programu 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6972320" cy="1143000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chemeClr val="bg1"/>
                </a:solidFill>
              </a:rPr>
              <a:t>Osnova předmětu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C:\Documents and Settings\hrstudent\Local Settings\Temporary Internet Files\Content.IE5\9EJP358X\MPj04388620000[1].jpg"/>
          <p:cNvPicPr>
            <a:picLocks noChangeAspect="1" noChangeArrowheads="1"/>
          </p:cNvPicPr>
          <p:nvPr/>
        </p:nvPicPr>
        <p:blipFill>
          <a:blip r:embed="rId2"/>
          <a:srcRect b="43457"/>
          <a:stretch>
            <a:fillRect/>
          </a:stretch>
        </p:blipFill>
        <p:spPr bwMode="auto">
          <a:xfrm rot="5400000">
            <a:off x="-2619384" y="2619384"/>
            <a:ext cx="6857999" cy="1619232"/>
          </a:xfrm>
          <a:prstGeom prst="rect">
            <a:avLst/>
          </a:prstGeom>
          <a:noFill/>
          <a:effectLst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14546" y="1357298"/>
            <a:ext cx="6572264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1. Systematika úpolových sportů a bojových umění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2. Zařazení úpolových sportů v celosvětovém sportovním hnutí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3. </a:t>
            </a:r>
            <a:r>
              <a:rPr lang="cs-CZ" dirty="0" err="1" smtClean="0">
                <a:solidFill>
                  <a:schemeClr val="bg1"/>
                </a:solidFill>
              </a:rPr>
              <a:t>Úpolové</a:t>
            </a:r>
            <a:r>
              <a:rPr lang="cs-CZ" dirty="0" smtClean="0">
                <a:solidFill>
                  <a:schemeClr val="bg1"/>
                </a:solidFill>
              </a:rPr>
              <a:t> sporty v kurikulu povinné tělesné výchovy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4. Historie a teorie úpolových sportů: </a:t>
            </a:r>
            <a:r>
              <a:rPr lang="cs-CZ" dirty="0" err="1" smtClean="0">
                <a:solidFill>
                  <a:schemeClr val="bg1"/>
                </a:solidFill>
              </a:rPr>
              <a:t>aikidó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džúdó</a:t>
            </a:r>
            <a:r>
              <a:rPr lang="cs-CZ" dirty="0" smtClean="0">
                <a:solidFill>
                  <a:schemeClr val="bg1"/>
                </a:solidFill>
              </a:rPr>
              <a:t>, karate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5. Základní technické prostředky </a:t>
            </a:r>
            <a:r>
              <a:rPr lang="cs-CZ" dirty="0" err="1" smtClean="0">
                <a:solidFill>
                  <a:schemeClr val="bg1"/>
                </a:solidFill>
              </a:rPr>
              <a:t>aikidó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6. Základní technické prostředky </a:t>
            </a:r>
            <a:r>
              <a:rPr lang="cs-CZ" dirty="0" err="1" smtClean="0">
                <a:solidFill>
                  <a:schemeClr val="bg1"/>
                </a:solidFill>
              </a:rPr>
              <a:t>džúdó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7. Základní technické prostředky karate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8. Teorie sebeobrany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9. Technické prostředky sebeobrany 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900882" cy="1143000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chemeClr val="bg1"/>
                </a:solidFill>
              </a:rPr>
              <a:t>Informační zdroje: literatura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C:\Documents and Settings\hrstudent\Local Settings\Temporary Internet Files\Content.IE5\9EJP358X\MPj04388620000[1].jpg"/>
          <p:cNvPicPr>
            <a:picLocks noChangeAspect="1" noChangeArrowheads="1"/>
          </p:cNvPicPr>
          <p:nvPr/>
        </p:nvPicPr>
        <p:blipFill>
          <a:blip r:embed="rId2"/>
          <a:srcRect b="43457"/>
          <a:stretch>
            <a:fillRect/>
          </a:stretch>
        </p:blipFill>
        <p:spPr bwMode="auto">
          <a:xfrm rot="5400000">
            <a:off x="-2619384" y="2619384"/>
            <a:ext cx="6857999" cy="1619232"/>
          </a:xfrm>
          <a:prstGeom prst="rect">
            <a:avLst/>
          </a:prstGeom>
          <a:noFill/>
          <a:effectLst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14546" y="1357298"/>
            <a:ext cx="6572264" cy="4525963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>
                <a:solidFill>
                  <a:schemeClr val="bg1"/>
                </a:solidFill>
                <a:hlinkClick r:id="rId3"/>
              </a:rPr>
              <a:t>REGULI, Zdenko</a:t>
            </a:r>
            <a:r>
              <a:rPr lang="cs-CZ" dirty="0" smtClean="0">
                <a:solidFill>
                  <a:schemeClr val="bg1"/>
                </a:solidFill>
              </a:rPr>
              <a:t> a </a:t>
            </a:r>
            <a:r>
              <a:rPr lang="cs-CZ" dirty="0" smtClean="0">
                <a:solidFill>
                  <a:schemeClr val="bg1"/>
                </a:solidFill>
                <a:hlinkClick r:id="rId4"/>
              </a:rPr>
              <a:t>Michal VÍT</a:t>
            </a:r>
            <a:r>
              <a:rPr lang="cs-CZ" dirty="0" smtClean="0">
                <a:solidFill>
                  <a:schemeClr val="bg1"/>
                </a:solidFill>
              </a:rPr>
              <a:t>. Názory učitelů Jihomoravského kraje na výuku úpolů na základních školách. In </a:t>
            </a:r>
            <a:r>
              <a:rPr lang="cs-CZ" dirty="0" smtClean="0">
                <a:solidFill>
                  <a:schemeClr val="bg1"/>
                </a:solidFill>
                <a:hlinkClick r:id="rId5"/>
              </a:rPr>
              <a:t>MUŽÍK, Vladislav</a:t>
            </a:r>
            <a:r>
              <a:rPr lang="cs-CZ" dirty="0" smtClean="0">
                <a:solidFill>
                  <a:schemeClr val="bg1"/>
                </a:solidFill>
              </a:rPr>
              <a:t> a Vladimír SÜSS. </a:t>
            </a:r>
            <a:r>
              <a:rPr lang="cs-CZ" i="1" dirty="0" smtClean="0">
                <a:solidFill>
                  <a:schemeClr val="bg1"/>
                </a:solidFill>
              </a:rPr>
              <a:t>Tělesná výchova a sport mládeže v 21. století</a:t>
            </a:r>
            <a:r>
              <a:rPr lang="cs-CZ" dirty="0" smtClean="0">
                <a:solidFill>
                  <a:schemeClr val="bg1"/>
                </a:solidFill>
              </a:rPr>
              <a:t>. 2009. </a:t>
            </a:r>
            <a:r>
              <a:rPr lang="cs-CZ" dirty="0" err="1" smtClean="0">
                <a:solidFill>
                  <a:schemeClr val="bg1"/>
                </a:solidFill>
              </a:rPr>
              <a:t>vyd</a:t>
            </a:r>
            <a:r>
              <a:rPr lang="cs-CZ" dirty="0" smtClean="0">
                <a:solidFill>
                  <a:schemeClr val="bg1"/>
                </a:solidFill>
              </a:rPr>
              <a:t>. Brno: Masarykova univerzita, 2009. od s. 88-96, 8 s. ISBN 978-80-210-4858-4. </a:t>
            </a:r>
            <a:r>
              <a:rPr lang="cs-CZ" dirty="0" err="1" smtClean="0">
                <a:solidFill>
                  <a:schemeClr val="bg1"/>
                </a:solidFill>
                <a:hlinkClick r:id="rId6"/>
              </a:rPr>
              <a:t>info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  <a:hlinkClick r:id="rId4"/>
              </a:rPr>
              <a:t>VÍT, Michal</a:t>
            </a:r>
            <a:r>
              <a:rPr lang="cs-CZ" dirty="0" smtClean="0">
                <a:solidFill>
                  <a:schemeClr val="bg1"/>
                </a:solidFill>
              </a:rPr>
              <a:t> a </a:t>
            </a:r>
            <a:r>
              <a:rPr lang="cs-CZ" dirty="0" smtClean="0">
                <a:solidFill>
                  <a:schemeClr val="bg1"/>
                </a:solidFill>
                <a:hlinkClick r:id="rId3"/>
              </a:rPr>
              <a:t>Zdenko REGULI</a:t>
            </a:r>
            <a:r>
              <a:rPr lang="cs-CZ" dirty="0" smtClean="0">
                <a:solidFill>
                  <a:schemeClr val="bg1"/>
                </a:solidFill>
              </a:rPr>
              <a:t>. Základy úpolových sportů pro tělesnou výchovu. </a:t>
            </a:r>
            <a:r>
              <a:rPr lang="cs-CZ" i="1" dirty="0" err="1" smtClean="0">
                <a:solidFill>
                  <a:schemeClr val="bg1"/>
                </a:solidFill>
              </a:rPr>
              <a:t>Elportál</a:t>
            </a:r>
            <a:r>
              <a:rPr lang="cs-CZ" dirty="0" smtClean="0">
                <a:solidFill>
                  <a:schemeClr val="bg1"/>
                </a:solidFill>
              </a:rPr>
              <a:t>, Brno: Masarykova univerzita. ISSN 1802-128X. 2009. </a:t>
            </a:r>
            <a:r>
              <a:rPr lang="cs-CZ" i="1" dirty="0" smtClean="0">
                <a:solidFill>
                  <a:schemeClr val="bg1"/>
                </a:solidFill>
                <a:hlinkClick r:id="rId7"/>
              </a:rPr>
              <a:t>URL</a:t>
            </a:r>
            <a:r>
              <a:rPr lang="cs-CZ" dirty="0" smtClean="0">
                <a:solidFill>
                  <a:schemeClr val="bg1"/>
                </a:solidFill>
              </a:rPr>
              <a:t> </a:t>
            </a:r>
            <a:r>
              <a:rPr lang="cs-CZ" dirty="0" err="1" smtClean="0">
                <a:solidFill>
                  <a:schemeClr val="bg1"/>
                </a:solidFill>
                <a:hlinkClick r:id="rId8"/>
              </a:rPr>
              <a:t>info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  <a:hlinkClick r:id="rId4"/>
              </a:rPr>
              <a:t>VÍT, Michal</a:t>
            </a:r>
            <a:r>
              <a:rPr lang="cs-CZ" dirty="0" smtClean="0">
                <a:solidFill>
                  <a:schemeClr val="bg1"/>
                </a:solidFill>
              </a:rPr>
              <a:t> a </a:t>
            </a:r>
            <a:r>
              <a:rPr lang="cs-CZ" dirty="0" smtClean="0">
                <a:solidFill>
                  <a:schemeClr val="bg1"/>
                </a:solidFill>
                <a:hlinkClick r:id="rId3"/>
              </a:rPr>
              <a:t>Zdenko REGULI</a:t>
            </a:r>
            <a:r>
              <a:rPr lang="cs-CZ" dirty="0" smtClean="0">
                <a:solidFill>
                  <a:schemeClr val="bg1"/>
                </a:solidFill>
              </a:rPr>
              <a:t>. Zjištění současného stavu výuky úpolů na vybraných základních školách v Brně. In </a:t>
            </a:r>
            <a:r>
              <a:rPr lang="cs-CZ" i="1" dirty="0" err="1" smtClean="0">
                <a:solidFill>
                  <a:schemeClr val="bg1"/>
                </a:solidFill>
              </a:rPr>
              <a:t>Kinantropologické</a:t>
            </a:r>
            <a:r>
              <a:rPr lang="cs-CZ" i="1" dirty="0" smtClean="0">
                <a:solidFill>
                  <a:schemeClr val="bg1"/>
                </a:solidFill>
              </a:rPr>
              <a:t> aspekty v psychologii a sportu</a:t>
            </a:r>
            <a:r>
              <a:rPr lang="cs-CZ" dirty="0" smtClean="0">
                <a:solidFill>
                  <a:schemeClr val="bg1"/>
                </a:solidFill>
              </a:rPr>
              <a:t>. Brno: FSpS MU, 2007. od s. 133-140, 7 s. ISBN 978-80-210-4318-3. </a:t>
            </a:r>
            <a:r>
              <a:rPr lang="cs-CZ" dirty="0" err="1" smtClean="0">
                <a:solidFill>
                  <a:schemeClr val="bg1"/>
                </a:solidFill>
                <a:hlinkClick r:id="rId9"/>
              </a:rPr>
              <a:t>info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  <a:hlinkClick r:id="rId3"/>
              </a:rPr>
              <a:t>REGULI, Zdenko</a:t>
            </a:r>
            <a:r>
              <a:rPr lang="cs-CZ" dirty="0" smtClean="0">
                <a:solidFill>
                  <a:schemeClr val="bg1"/>
                </a:solidFill>
              </a:rPr>
              <a:t> a </a:t>
            </a:r>
            <a:r>
              <a:rPr lang="cs-CZ" dirty="0" smtClean="0">
                <a:solidFill>
                  <a:schemeClr val="bg1"/>
                </a:solidFill>
                <a:hlinkClick r:id="rId10"/>
              </a:rPr>
              <a:t>Miroslav ĎURECH</a:t>
            </a:r>
            <a:r>
              <a:rPr lang="cs-CZ" dirty="0" smtClean="0">
                <a:solidFill>
                  <a:schemeClr val="bg1"/>
                </a:solidFill>
              </a:rPr>
              <a:t> a </a:t>
            </a:r>
            <a:r>
              <a:rPr lang="cs-CZ" dirty="0" smtClean="0">
                <a:solidFill>
                  <a:schemeClr val="bg1"/>
                </a:solidFill>
                <a:hlinkClick r:id="rId4"/>
              </a:rPr>
              <a:t>Michal VÍT</a:t>
            </a:r>
            <a:r>
              <a:rPr lang="cs-CZ" dirty="0" smtClean="0">
                <a:solidFill>
                  <a:schemeClr val="bg1"/>
                </a:solidFill>
              </a:rPr>
              <a:t>. </a:t>
            </a:r>
            <a:r>
              <a:rPr lang="cs-CZ" i="1" dirty="0" smtClean="0">
                <a:solidFill>
                  <a:schemeClr val="bg1"/>
                </a:solidFill>
              </a:rPr>
              <a:t>Teorie a didaktika úpolů ve školní tělesné výchově</a:t>
            </a:r>
            <a:r>
              <a:rPr lang="cs-CZ" dirty="0" smtClean="0">
                <a:solidFill>
                  <a:schemeClr val="bg1"/>
                </a:solidFill>
              </a:rPr>
              <a:t>. Brno: Masarykova univerzita, 2007. 88 s. Fakulta sportovních studií. ISBN 978-80-210-4318-3. </a:t>
            </a:r>
            <a:r>
              <a:rPr lang="cs-CZ" dirty="0" err="1" smtClean="0">
                <a:solidFill>
                  <a:schemeClr val="bg1"/>
                </a:solidFill>
                <a:hlinkClick r:id="rId11"/>
              </a:rPr>
              <a:t>info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  <a:hlinkClick r:id="rId3"/>
              </a:rPr>
              <a:t>REGULI, Zdenko</a:t>
            </a:r>
            <a:r>
              <a:rPr lang="cs-CZ" dirty="0" smtClean="0">
                <a:solidFill>
                  <a:schemeClr val="bg1"/>
                </a:solidFill>
              </a:rPr>
              <a:t>. Taxonomie úpolů z pohledu školní tělesné výchovy. In </a:t>
            </a:r>
            <a:r>
              <a:rPr lang="cs-CZ" i="1" dirty="0" smtClean="0">
                <a:solidFill>
                  <a:schemeClr val="bg1"/>
                </a:solidFill>
              </a:rPr>
              <a:t>Sport a kvalita života</a:t>
            </a:r>
            <a:r>
              <a:rPr lang="cs-CZ" dirty="0" smtClean="0">
                <a:solidFill>
                  <a:schemeClr val="bg1"/>
                </a:solidFill>
              </a:rPr>
              <a:t>. 1. </a:t>
            </a:r>
            <a:r>
              <a:rPr lang="cs-CZ" dirty="0" err="1" smtClean="0">
                <a:solidFill>
                  <a:schemeClr val="bg1"/>
                </a:solidFill>
              </a:rPr>
              <a:t>vyd</a:t>
            </a:r>
            <a:r>
              <a:rPr lang="cs-CZ" dirty="0" smtClean="0">
                <a:solidFill>
                  <a:schemeClr val="bg1"/>
                </a:solidFill>
              </a:rPr>
              <a:t>. Brno: Masarykova univerzita, 2004. od s. 72-72, 1 s. ISBN 80-210-3541-2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900882" cy="1143000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</a:rPr>
              <a:t>Informační zdroje: e-</a:t>
            </a:r>
            <a:r>
              <a:rPr lang="cs-CZ" b="1" dirty="0" err="1" smtClean="0">
                <a:solidFill>
                  <a:schemeClr val="bg1"/>
                </a:solidFill>
              </a:rPr>
              <a:t>learning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C:\Documents and Settings\hrstudent\Local Settings\Temporary Internet Files\Content.IE5\9EJP358X\MPj04388620000[1].jpg"/>
          <p:cNvPicPr>
            <a:picLocks noChangeAspect="1" noChangeArrowheads="1"/>
          </p:cNvPicPr>
          <p:nvPr/>
        </p:nvPicPr>
        <p:blipFill>
          <a:blip r:embed="rId2"/>
          <a:srcRect b="43457"/>
          <a:stretch>
            <a:fillRect/>
          </a:stretch>
        </p:blipFill>
        <p:spPr bwMode="auto">
          <a:xfrm rot="5400000">
            <a:off x="-2619384" y="2619384"/>
            <a:ext cx="6857999" cy="1619232"/>
          </a:xfrm>
          <a:prstGeom prst="rect">
            <a:avLst/>
          </a:prstGeom>
          <a:noFill/>
          <a:effectLst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14546" y="1357298"/>
            <a:ext cx="6572264" cy="4525963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>
                <a:hlinkClick r:id="rId3"/>
              </a:rPr>
              <a:t>http://is.muni.cz/</a:t>
            </a:r>
            <a:r>
              <a:rPr lang="cs-CZ" dirty="0" smtClean="0"/>
              <a:t> → E-LEARNING → ELPORTÁL </a:t>
            </a:r>
            <a:br>
              <a:rPr lang="cs-CZ" dirty="0" smtClean="0"/>
            </a:br>
            <a:r>
              <a:rPr lang="cs-CZ" dirty="0" smtClean="0"/>
              <a:t>→ e-PUBLIKACE → Výběr podle fakult → </a:t>
            </a:r>
            <a:br>
              <a:rPr lang="cs-CZ" dirty="0" smtClean="0"/>
            </a:br>
            <a:r>
              <a:rPr lang="cs-CZ" dirty="0" smtClean="0"/>
              <a:t>Fakulta sportovních studií: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>
                <a:solidFill>
                  <a:schemeClr val="bg1"/>
                </a:solidFill>
                <a:hlinkClick r:id="rId4" tooltip="Základy úpolových sportů pro tělesnou výchovu"/>
              </a:rPr>
              <a:t>Základy úpolových sportů pro tělesnou výchovu</a:t>
            </a:r>
            <a:endParaRPr lang="cs-CZ" dirty="0" smtClean="0">
              <a:solidFill>
                <a:schemeClr val="bg1"/>
              </a:solidFill>
              <a:hlinkClick r:id="rId5"/>
            </a:endParaRP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  <a:hlinkClick r:id="rId4"/>
              </a:rPr>
              <a:t>http://is.muni.cz/elportal/?id=887088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chemeClr val="bg1"/>
                </a:solidFill>
                <a:hlinkClick r:id="rId6" tooltip="Aplikované úpoly"/>
              </a:rPr>
              <a:t>Aplikované úpoly</a:t>
            </a:r>
            <a:endParaRPr lang="cs-CZ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  <a:hlinkClick r:id="rId6"/>
              </a:rPr>
              <a:t>http://is.muni.cz/elportal/?id=919711</a:t>
            </a:r>
            <a:endParaRPr lang="cs-CZ" dirty="0" smtClean="0">
              <a:solidFill>
                <a:schemeClr val="bg1"/>
              </a:solidFill>
            </a:endParaRPr>
          </a:p>
          <a:p>
            <a:endParaRPr lang="cs-CZ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chemeClr val="bg1"/>
                </a:solidFill>
                <a:hlinkClick r:id="rId7" tooltip="Metodika džúdó"/>
              </a:rPr>
              <a:t>Metodika </a:t>
            </a:r>
            <a:r>
              <a:rPr lang="cs-CZ" b="1" dirty="0" err="1" smtClean="0">
                <a:solidFill>
                  <a:schemeClr val="bg1"/>
                </a:solidFill>
                <a:hlinkClick r:id="rId7" tooltip="Metodika džúdó"/>
              </a:rPr>
              <a:t>džúdó</a:t>
            </a:r>
            <a:endParaRPr lang="cs-CZ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  <a:hlinkClick r:id="rId7"/>
              </a:rPr>
              <a:t>http://is.muni.cz/elportal/?id=919706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chemeClr val="bg1"/>
                </a:solidFill>
                <a:hlinkClick r:id="rId8" tooltip="Základy osobní sebeobrany"/>
              </a:rPr>
              <a:t>Základy osobní sebeobrany</a:t>
            </a:r>
            <a:endParaRPr lang="cs-CZ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  <a:hlinkClick r:id="rId8"/>
              </a:rPr>
              <a:t>http://is.muni.cz/elportal/?id=970733</a:t>
            </a:r>
            <a:endParaRPr lang="cs-CZ" b="1" dirty="0" smtClean="0">
              <a:solidFill>
                <a:schemeClr val="bg1"/>
              </a:solidFill>
            </a:endParaRPr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000295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30002956</Template>
  <TotalTime>43</TotalTime>
  <Words>304</Words>
  <Application>Microsoft Office PowerPoint</Application>
  <PresentationFormat>Předvádění na obrazovce (4:3)</PresentationFormat>
  <Paragraphs>97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30002956</vt:lpstr>
      <vt:lpstr>Teorie a didaktika úpolů ve školní tělesné výchově</vt:lpstr>
      <vt:lpstr>Informace o předmětu</vt:lpstr>
      <vt:lpstr>Předpoklady studia</vt:lpstr>
      <vt:lpstr>Požadavky k absolvování</vt:lpstr>
      <vt:lpstr>Požadavky k absolvování</vt:lpstr>
      <vt:lpstr>Cíle předmětu</vt:lpstr>
      <vt:lpstr>Osnova předmětu</vt:lpstr>
      <vt:lpstr>Informační zdroje: literatura</vt:lpstr>
      <vt:lpstr>Informační zdroje: e-learning</vt:lpstr>
      <vt:lpstr>Informační zdroje: IS</vt:lpstr>
    </vt:vector>
  </TitlesOfParts>
  <Company>FSpS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Michal Vít</dc:creator>
  <cp:lastModifiedBy>Michal Vít</cp:lastModifiedBy>
  <cp:revision>7</cp:revision>
  <dcterms:created xsi:type="dcterms:W3CDTF">2012-02-17T14:06:22Z</dcterms:created>
  <dcterms:modified xsi:type="dcterms:W3CDTF">2013-04-10T18:01:12Z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TC300029561033</vt:lpwstr>
  </property>
</Properties>
</file>