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2" autoAdjust="0"/>
    <p:restoredTop sz="94660"/>
  </p:normalViewPr>
  <p:slideViewPr>
    <p:cSldViewPr>
      <p:cViewPr>
        <p:scale>
          <a:sx n="82" d="100"/>
          <a:sy n="82" d="100"/>
        </p:scale>
        <p:origin x="-738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91613-AC79-4B22-B2C8-73235FB69D6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B8109-23EC-4493-A7BD-134AE0C01D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32713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B8109-23EC-4493-A7BD-134AE0C01D2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595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94EAC41-EC30-47B9-8B57-DDA525920479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3442C28-3157-448C-9D1B-54B7FD4481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UZLTlm3he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iles.fitrelax.webnode.cz/200001998-8b3ad8c34d/trx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4324" y="2597402"/>
            <a:ext cx="3600000" cy="158342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 smtClean="0"/>
              <a:t>Bossu</a:t>
            </a:r>
            <a:r>
              <a:rPr lang="cs-CZ" b="1" u="sng" dirty="0" smtClean="0"/>
              <a:t> a TRX</a:t>
            </a:r>
            <a:endParaRPr lang="cs-CZ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4294967295"/>
          </p:nvPr>
        </p:nvSpPr>
        <p:spPr>
          <a:xfrm>
            <a:off x="3711575" y="5300663"/>
            <a:ext cx="5432425" cy="120015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Boháčová, Junková, Ročková, Šikulová</a:t>
            </a:r>
            <a:endParaRPr lang="cs-CZ" sz="2400" b="1" dirty="0"/>
          </a:p>
        </p:txBody>
      </p:sp>
      <p:pic>
        <p:nvPicPr>
          <p:cNvPr id="12290" name="Picture 2" descr="http://iconicphotos.files.wordpress.com/2010/08/breznev_honecker_kissing.jpg?w=7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844824"/>
            <a:ext cx="2880000" cy="1885585"/>
          </a:xfrm>
          <a:prstGeom prst="rect">
            <a:avLst/>
          </a:prstGeom>
          <a:noFill/>
        </p:spPr>
      </p:pic>
      <p:sp>
        <p:nvSpPr>
          <p:cNvPr id="12292" name="AutoShape 4" descr="http://www.monamie.cz/system/mainimages/3213.jpg?1304409011"/>
          <p:cNvSpPr>
            <a:spLocks noChangeAspect="1" noChangeArrowheads="1"/>
          </p:cNvSpPr>
          <p:nvPr/>
        </p:nvSpPr>
        <p:spPr bwMode="auto">
          <a:xfrm>
            <a:off x="155575" y="-1287463"/>
            <a:ext cx="4362450" cy="26860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294" name="Picture 6" descr="http://www.monamie.cz/system/mainimages/3213.jpg?13044090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437112"/>
            <a:ext cx="2880000" cy="17732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1957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TRX 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Cílem je zdůraznit transfer kondice získané při cvičení na vyšší výkonnost při sportu a každodenní činnosti</a:t>
            </a:r>
          </a:p>
          <a:p>
            <a:r>
              <a:rPr lang="cs-CZ" dirty="0" smtClean="0"/>
              <a:t>Posilování probíhá pomocí vlastní váhy</a:t>
            </a:r>
          </a:p>
          <a:p>
            <a:r>
              <a:rPr lang="cs-CZ" dirty="0" smtClean="0"/>
              <a:t>Koncepce: „tělo vnímá pohyby, nikoli svaly“ (rozdíl oproti cvičení na strojích) </a:t>
            </a:r>
          </a:p>
          <a:p>
            <a:r>
              <a:rPr lang="cs-CZ" dirty="0" smtClean="0"/>
              <a:t>Nezaměřuje se na izolované svaly, ale je zapojeno celé tělo jako jednotný koordinovaný systém</a:t>
            </a:r>
          </a:p>
          <a:p>
            <a:r>
              <a:rPr lang="cs-CZ" dirty="0" smtClean="0"/>
              <a:t>Posilovací cvičení ve statických pozicích může fungovat pro zvětšení velikosti dané svalové skupiny, ale nevyžaduje dostatečnou neuromuskulární koordinaci, která je nutná pro nastavení optimálního posilování a optimální výkonnosti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TRX -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Cviky umožňují trojrozměrné pohyby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Uchycení v jediném bodě poskytuje ideální kombinaci opory a pohyblivosti při trénování posilování, vytrvalosti, koordinace, pružnosti, síly a stability těla najednou pomocí celé řady ustálených cvičení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Tréninkový systém nejen pro stovky profesionálních sportovců v nejrůznějších sportovních odvětvích, ale i pro elitní jednotky ozbrojených sil</a:t>
            </a:r>
          </a:p>
          <a:p>
            <a:endParaRPr lang="cs-CZ" dirty="0" smtClean="0"/>
          </a:p>
          <a:p>
            <a:r>
              <a:rPr lang="cs-CZ" dirty="0" smtClean="0"/>
              <a:t>Využití i ve fyzioterapii – rehabilitace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TRX – POPIS A UPEVNĚNÍ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0, 89 g</a:t>
            </a:r>
          </a:p>
          <a:p>
            <a:r>
              <a:rPr lang="cs-CZ" dirty="0" smtClean="0"/>
              <a:t>Kotva </a:t>
            </a:r>
          </a:p>
          <a:p>
            <a:r>
              <a:rPr lang="cs-CZ" dirty="0" smtClean="0"/>
              <a:t>Kotva na dveře</a:t>
            </a:r>
          </a:p>
          <a:p>
            <a:r>
              <a:rPr lang="cs-CZ" dirty="0" smtClean="0"/>
              <a:t>Nastavitelné spony</a:t>
            </a:r>
          </a:p>
          <a:p>
            <a:r>
              <a:rPr lang="cs-CZ" dirty="0" smtClean="0"/>
              <a:t>Kolébkové podpěry na nohy</a:t>
            </a:r>
          </a:p>
          <a:p>
            <a:r>
              <a:rPr lang="cs-CZ" dirty="0" smtClean="0"/>
              <a:t>Tvrdý neklouzavý povrch</a:t>
            </a:r>
          </a:p>
          <a:p>
            <a:r>
              <a:rPr lang="cs-CZ" dirty="0" smtClean="0"/>
              <a:t>2x2 metry</a:t>
            </a:r>
          </a:p>
          <a:p>
            <a:r>
              <a:rPr lang="cs-CZ" dirty="0" smtClean="0"/>
              <a:t>Trámy, hrazdy, větve…pevný bod, který nás unese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484784"/>
            <a:ext cx="23812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 POLOH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Čelem k bodu ukotvení</a:t>
            </a:r>
          </a:p>
          <a:p>
            <a:r>
              <a:rPr lang="cs-CZ" dirty="0" smtClean="0"/>
              <a:t>Zády</a:t>
            </a:r>
          </a:p>
          <a:p>
            <a:r>
              <a:rPr lang="cs-CZ" dirty="0" smtClean="0"/>
              <a:t>Bokem</a:t>
            </a:r>
          </a:p>
          <a:p>
            <a:r>
              <a:rPr lang="cs-CZ" dirty="0" smtClean="0"/>
              <a:t>Čelem k zemi</a:t>
            </a:r>
          </a:p>
          <a:p>
            <a:r>
              <a:rPr lang="cs-CZ" dirty="0" smtClean="0"/>
              <a:t>Leh na zádech</a:t>
            </a:r>
          </a:p>
          <a:p>
            <a:r>
              <a:rPr lang="cs-CZ" dirty="0" smtClean="0"/>
              <a:t>Leh na P/L boku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996952"/>
            <a:ext cx="1085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772816"/>
            <a:ext cx="14382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5445224"/>
            <a:ext cx="14382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4869160"/>
            <a:ext cx="1085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3212976"/>
            <a:ext cx="10858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1700808"/>
            <a:ext cx="14382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4128" y="3356992"/>
            <a:ext cx="1428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TRX - VIDEA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Video primo od zakladatele: http://www.</a:t>
            </a:r>
            <a:r>
              <a:rPr lang="cs-CZ" dirty="0" err="1" smtClean="0"/>
              <a:t>youtube.com</a:t>
            </a:r>
            <a:r>
              <a:rPr lang="cs-CZ" dirty="0" smtClean="0"/>
              <a:t>/</a:t>
            </a:r>
            <a:r>
              <a:rPr lang="cs-CZ" dirty="0" err="1" smtClean="0"/>
              <a:t>watch</a:t>
            </a:r>
            <a:r>
              <a:rPr lang="cs-CZ" dirty="0" smtClean="0"/>
              <a:t>?v=Gagl23KZs0U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DĚKUJEME ZA POZORNOST!</a:t>
            </a:r>
            <a:endParaRPr lang="cs-CZ" dirty="0"/>
          </a:p>
        </p:txBody>
      </p:sp>
      <p:sp>
        <p:nvSpPr>
          <p:cNvPr id="15" name="Podnadpis 1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Historie Bosu</a:t>
            </a:r>
            <a:r>
              <a:rPr lang="cs-CZ" b="1" u="sng" dirty="0"/>
              <a:t>® a </a:t>
            </a:r>
            <a:r>
              <a:rPr lang="cs-CZ" b="1" u="sng" dirty="0" smtClean="0"/>
              <a:t>Bossu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Dříve se podobné balanční plošiny využívaly výhradně v lékařství a to zejména v rehabilitaci. Prototypy Bosu® a Bossa byly v roce 1999 představeny profesionálním spolupracovníkům s olympijskými sportovními týmy. </a:t>
            </a:r>
          </a:p>
          <a:p>
            <a:pPr algn="just"/>
            <a:r>
              <a:rPr lang="cs-CZ" dirty="0"/>
              <a:t>Z celkových recenzí můžeme říci, že bossa je opravdu unikátním balanční a stabilizační tréninková pomůcka a má i své využití při odstraňování hypokineze.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3015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952935"/>
            <a:ext cx="290512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40768"/>
            <a:ext cx="338437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Charakteristika Bossa x Bosu</a:t>
            </a:r>
            <a:r>
              <a:rPr lang="cs-CZ" b="1" u="sng" dirty="0" smtClean="0"/>
              <a:t>®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Bossa</a:t>
            </a:r>
            <a:r>
              <a:rPr lang="cs-CZ" dirty="0"/>
              <a:t> (</a:t>
            </a:r>
            <a:r>
              <a:rPr lang="cs-CZ" dirty="0" err="1"/>
              <a:t>bossage</a:t>
            </a:r>
            <a:r>
              <a:rPr lang="cs-CZ" dirty="0"/>
              <a:t>- výstupek)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Průměr 54 cm a kopule může být nahuštěna až do výšky cca 22cm. Čím méně je bossa nahuštěna tím je trénink náročnější.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Dvě zapuštěné rukojeti na boční straně desky slouží k uchycení expandérů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/>
              <a:t>Bosu®</a:t>
            </a:r>
            <a:r>
              <a:rPr lang="cs-CZ" dirty="0"/>
              <a:t> (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side</a:t>
            </a:r>
            <a:r>
              <a:rPr lang="cs-CZ" dirty="0"/>
              <a:t> up/obě strany nahoru)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Větší průměr než bossa tzn. 63cm a výška 22cm- vyfouklý 15cm, využití je obdobné.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65336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b="1" u="sng" dirty="0"/>
              <a:t>Tréninková </a:t>
            </a:r>
            <a:r>
              <a:rPr lang="cs-CZ" b="1" u="sng" dirty="0" smtClean="0"/>
              <a:t>filozofie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728" y="1052736"/>
            <a:ext cx="8009656" cy="5544616"/>
          </a:xfrm>
        </p:spPr>
        <p:txBody>
          <a:bodyPr>
            <a:noAutofit/>
          </a:bodyPr>
          <a:lstStyle/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Je </a:t>
            </a:r>
            <a:r>
              <a:rPr lang="cs-CZ" sz="2400" dirty="0"/>
              <a:t>specificky navržena, aby pomohla dosáhnout rovnováhy mezi svalovými systémy posturálních a fyzických řetězců rychleji, bezpečněji a komplexněji než jiné tréninkové zařízení.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Již </a:t>
            </a:r>
            <a:r>
              <a:rPr lang="cs-CZ" sz="2400" dirty="0"/>
              <a:t>při stoji oběma chodidly na „bublině“ si uvědomíte, že pouhý stoj na bosse je velmi komplexní a dynamický. Dochází k rozvoji centrálního nervového systému a umožnuje tak vzájemnou interakci systému intuitivně nalézat pozici nejmenšího odporu. </a:t>
            </a:r>
          </a:p>
        </p:txBody>
      </p:sp>
    </p:spTree>
    <p:extLst>
      <p:ext uri="{BB962C8B-B14F-4D97-AF65-F5344CB8AC3E}">
        <p14:creationId xmlns:p14="http://schemas.microsoft.com/office/powerpoint/2010/main" xmlns="" val="3721303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Tréninková filozofie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800" dirty="0" smtClean="0"/>
              <a:t>Bossa je neocenitelná v systému </a:t>
            </a:r>
            <a:r>
              <a:rPr lang="cs-CZ" sz="2800" b="1" i="1" dirty="0" err="1" smtClean="0"/>
              <a:t>core</a:t>
            </a:r>
            <a:r>
              <a:rPr lang="cs-CZ" sz="2800" b="1" i="1" dirty="0" smtClean="0"/>
              <a:t> </a:t>
            </a:r>
            <a:r>
              <a:rPr lang="cs-CZ" sz="2800" b="1" i="1" dirty="0" err="1" smtClean="0"/>
              <a:t>training</a:t>
            </a:r>
            <a:r>
              <a:rPr lang="cs-CZ" sz="2800" dirty="0" smtClean="0"/>
              <a:t> (</a:t>
            </a:r>
            <a:r>
              <a:rPr lang="cs-CZ" sz="2800" dirty="0" err="1" smtClean="0"/>
              <a:t>angl</a:t>
            </a:r>
            <a:r>
              <a:rPr lang="cs-CZ" sz="2800" dirty="0" smtClean="0"/>
              <a:t>.. </a:t>
            </a:r>
            <a:r>
              <a:rPr lang="cs-CZ" sz="2800" dirty="0" err="1" smtClean="0"/>
              <a:t>core</a:t>
            </a:r>
            <a:r>
              <a:rPr lang="cs-CZ" sz="2800" dirty="0" smtClean="0"/>
              <a:t>- jádro, střed či střední část), tedy cvičení, které zapojuje tzv. hluboký stabilizační systém těla. Jedná se o svaly, které nejsou pouhým okem viditelné, nacházejí se v hlubokých vrstvách svalového korzetu a výrazně ovlivňují držení těla.</a:t>
            </a:r>
          </a:p>
          <a:p>
            <a:pPr algn="just"/>
            <a:r>
              <a:rPr lang="cs-CZ" sz="2800" dirty="0" smtClean="0"/>
              <a:t>Ovlivňuje zejména: bránici, svaly břišní- šikmé, přímý sval břišní, po stranách pak příčné svaly břišní, svaly pánevního dna, </a:t>
            </a:r>
            <a:r>
              <a:rPr lang="cs-CZ" sz="2800" dirty="0" err="1" smtClean="0"/>
              <a:t>bedrokyčlostehenní</a:t>
            </a:r>
            <a:r>
              <a:rPr lang="cs-CZ" sz="2800" dirty="0" smtClean="0"/>
              <a:t> sval, hluboký stabilizační systém páteře- čtyřhranný bederní.</a:t>
            </a:r>
          </a:p>
          <a:p>
            <a:pPr algn="just"/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u="sng" dirty="0"/>
              <a:t>Balanční úseče v tréninkovém </a:t>
            </a:r>
            <a:r>
              <a:rPr lang="cs-CZ" b="1" u="sng" dirty="0" smtClean="0"/>
              <a:t>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715200" cy="5400600"/>
          </a:xfrm>
        </p:spPr>
        <p:txBody>
          <a:bodyPr>
            <a:normAutofit fontScale="77500" lnSpcReduction="20000"/>
          </a:bodyPr>
          <a:lstStyle/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Kardiovaskulární </a:t>
            </a:r>
            <a:r>
              <a:rPr lang="cs-CZ" b="1" dirty="0"/>
              <a:t>aerobní </a:t>
            </a:r>
            <a:r>
              <a:rPr lang="cs-CZ" b="1" dirty="0" smtClean="0"/>
              <a:t>trénink</a:t>
            </a:r>
            <a:endParaRPr lang="cs-CZ" dirty="0" smtClean="0"/>
          </a:p>
          <a:p>
            <a:pPr lvl="1" algn="just"/>
            <a:r>
              <a:rPr lang="cs-CZ" dirty="0" err="1" smtClean="0">
                <a:solidFill>
                  <a:schemeClr val="tx1"/>
                </a:solidFill>
              </a:rPr>
              <a:t>Kardio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trénink podobným způsobem jako na stepech (bedýnky), využitelná k poskokům, výskokům, výstupy a sestupování z bossy. Překonávání výškového rozdílu a společně s udržováním stability pomáhá vytvořit trénink mnohem náročnější a </a:t>
            </a:r>
            <a:r>
              <a:rPr lang="cs-CZ" dirty="0" smtClean="0">
                <a:solidFill>
                  <a:schemeClr val="tx1"/>
                </a:solidFill>
              </a:rPr>
              <a:t>pestřejší.</a:t>
            </a:r>
          </a:p>
          <a:p>
            <a:pPr lvl="1" algn="just"/>
            <a:r>
              <a:rPr lang="cs-CZ" dirty="0" smtClean="0">
                <a:solidFill>
                  <a:schemeClr val="tx1"/>
                </a:solidFill>
              </a:rPr>
              <a:t>Vhodné </a:t>
            </a:r>
            <a:r>
              <a:rPr lang="cs-CZ" dirty="0">
                <a:solidFill>
                  <a:schemeClr val="tx1"/>
                </a:solidFill>
              </a:rPr>
              <a:t>pro přípravu hokejistů, volejbalistů, basketbalistů, florbalistů, atletů apod. 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endParaRPr lang="cs-CZ" dirty="0">
              <a:solidFill>
                <a:schemeClr val="tx1"/>
              </a:solidFill>
            </a:endParaRPr>
          </a:p>
          <a:p>
            <a:pPr algn="just"/>
            <a:r>
              <a:rPr lang="cs-CZ" b="1" dirty="0"/>
              <a:t>Silový </a:t>
            </a:r>
            <a:r>
              <a:rPr lang="cs-CZ" b="1" dirty="0" smtClean="0"/>
              <a:t>trénink</a:t>
            </a:r>
            <a:endParaRPr lang="cs-CZ" dirty="0" smtClean="0"/>
          </a:p>
          <a:p>
            <a:pPr lvl="1" algn="just"/>
            <a:r>
              <a:rPr lang="cs-CZ" dirty="0" smtClean="0">
                <a:solidFill>
                  <a:schemeClr val="tx1"/>
                </a:solidFill>
              </a:rPr>
              <a:t>Vhodné </a:t>
            </a:r>
            <a:r>
              <a:rPr lang="cs-CZ" dirty="0">
                <a:solidFill>
                  <a:schemeClr val="tx1"/>
                </a:solidFill>
              </a:rPr>
              <a:t>pro rozvoj svalů dolních končetin (výbušné síly DK)- dynamické dřepy, výpady, unožení, přednožení, zanožení. Zapojení svalů HK- posilování s činkami (ve stoje, v kleče, v lehu na bosse nebo ve vzporu) či využití expandérů, různé varianty kliků. U sportovních tréninků výhodné zapojení 2 bos najednou. </a:t>
            </a:r>
            <a:endParaRPr lang="cs-CZ" dirty="0" smtClean="0">
              <a:solidFill>
                <a:schemeClr val="tx1"/>
              </a:solidFill>
            </a:endParaRP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Trénink flexibility</a:t>
            </a:r>
            <a:endParaRPr lang="cs-CZ" dirty="0"/>
          </a:p>
          <a:p>
            <a:pPr lvl="1" algn="just"/>
            <a:r>
              <a:rPr lang="cs-CZ" dirty="0">
                <a:solidFill>
                  <a:schemeClr val="tx1"/>
                </a:solidFill>
              </a:rPr>
              <a:t>Ve stoji, v kleče či v lehu na vrcholu bossy při protahování- strečinku, využití výškového rozdílu, protažení s výdrží v krajních pozicích apod.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336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1297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u="sng" dirty="0" smtClean="0"/>
              <a:t>Balanční úseče v tréninkovém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8172400" cy="5733256"/>
          </a:xfrm>
        </p:spPr>
        <p:txBody>
          <a:bodyPr>
            <a:noAutofit/>
          </a:bodyPr>
          <a:lstStyle/>
          <a:p>
            <a:pPr algn="just"/>
            <a:r>
              <a:rPr lang="cs-CZ" sz="1900" b="1" dirty="0"/>
              <a:t>Posilování stabilizačních svalů</a:t>
            </a:r>
            <a:endParaRPr lang="cs-CZ" sz="1900" dirty="0"/>
          </a:p>
          <a:p>
            <a:pPr lvl="1" algn="just"/>
            <a:r>
              <a:rPr lang="cs-CZ" sz="1900" dirty="0">
                <a:solidFill>
                  <a:schemeClr val="tx1"/>
                </a:solidFill>
              </a:rPr>
              <a:t>Vhod é pro posilování povrchových břišních a zádových svalů, kdy se při správném provedení dobře zasáhnou i vnitřní stabilizační svaly. Variabilita bossy je široká, vhodné jsou sklapovačky na vrcholu bossy, leh sedy, v lehu na břiše zvedání horních x dolních končetin, úklony na ploché části bossy apod. </a:t>
            </a:r>
          </a:p>
          <a:p>
            <a:pPr algn="just"/>
            <a:r>
              <a:rPr lang="cs-CZ" sz="1900" b="1" dirty="0"/>
              <a:t>Trénink rovnováhy</a:t>
            </a:r>
            <a:endParaRPr lang="cs-CZ" sz="1900" dirty="0"/>
          </a:p>
          <a:p>
            <a:pPr lvl="1" algn="just"/>
            <a:r>
              <a:rPr lang="cs-CZ" sz="1900" dirty="0">
                <a:solidFill>
                  <a:schemeClr val="tx1"/>
                </a:solidFill>
              </a:rPr>
              <a:t>Se zlepšenou mírou rovnováhy můžeme při každé fyzické práci dosáhnout efektivnějšího výkonu. Cviky s výdrží/ve stoji, kleku či sedu, lez využít i opačnou stranu </a:t>
            </a:r>
            <a:r>
              <a:rPr lang="cs-CZ" sz="1900" dirty="0" smtClean="0">
                <a:solidFill>
                  <a:schemeClr val="tx1"/>
                </a:solidFill>
              </a:rPr>
              <a:t>bossy.</a:t>
            </a:r>
            <a:endParaRPr lang="cs-CZ" sz="1900" dirty="0">
              <a:solidFill>
                <a:schemeClr val="tx1"/>
              </a:solidFill>
            </a:endParaRPr>
          </a:p>
          <a:p>
            <a:pPr algn="just"/>
            <a:r>
              <a:rPr lang="cs-CZ" sz="1900" b="1" dirty="0"/>
              <a:t>Pomalá cvičení na balančních plošinách</a:t>
            </a:r>
            <a:endParaRPr lang="cs-CZ" sz="1900" dirty="0"/>
          </a:p>
          <a:p>
            <a:pPr lvl="1" algn="just"/>
            <a:r>
              <a:rPr lang="cs-CZ" sz="1900" dirty="0">
                <a:solidFill>
                  <a:schemeClr val="tx1"/>
                </a:solidFill>
              </a:rPr>
              <a:t>Můžeme zde cvičit jak rehabilitační cviky, tak kardiovaskulární trénink. Využívá se hodně po operacích či po úrazech pohybového aparátu či páteře.</a:t>
            </a:r>
          </a:p>
          <a:p>
            <a:pPr lvl="1" algn="just"/>
            <a:r>
              <a:rPr lang="cs-CZ" sz="1900" dirty="0" smtClean="0">
                <a:solidFill>
                  <a:schemeClr val="tx1"/>
                </a:solidFill>
              </a:rPr>
              <a:t>Pomalá cvičení na úsečích vedou k rozvoji statické i dynamické rovnováhy, síly a orientace v prostoru.</a:t>
            </a:r>
          </a:p>
          <a:p>
            <a:pPr lvl="1" algn="just"/>
            <a:r>
              <a:rPr lang="cs-CZ" sz="1900" b="1" i="1" dirty="0" smtClean="0">
                <a:solidFill>
                  <a:schemeClr val="tx1"/>
                </a:solidFill>
              </a:rPr>
              <a:t>Rovnováha</a:t>
            </a:r>
            <a:r>
              <a:rPr lang="cs-CZ" sz="1900" dirty="0" smtClean="0">
                <a:solidFill>
                  <a:schemeClr val="tx1"/>
                </a:solidFill>
              </a:rPr>
              <a:t> je základem každé pohybu, může ovlivnit veškerý další výkon.</a:t>
            </a:r>
            <a:endParaRPr lang="cs-CZ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6138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/>
              <a:t>Pravidla, která je třeba při cvičení dodržet</a:t>
            </a:r>
            <a:r>
              <a:rPr lang="cs-CZ" b="1" u="sng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7992888" cy="4680520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cs-CZ" sz="3000" dirty="0" smtClean="0"/>
              <a:t>1, Páteř </a:t>
            </a:r>
            <a:r>
              <a:rPr lang="cs-CZ" sz="3000" dirty="0"/>
              <a:t>i pánev jsou v </a:t>
            </a:r>
            <a:r>
              <a:rPr lang="cs-CZ" sz="3000" b="1" dirty="0"/>
              <a:t>neutrální poloze</a:t>
            </a:r>
            <a:r>
              <a:rPr lang="cs-CZ" sz="3000" dirty="0"/>
              <a:t>, každý </a:t>
            </a:r>
            <a:r>
              <a:rPr lang="cs-CZ" sz="3000" dirty="0" smtClean="0"/>
              <a:t>pohyb </a:t>
            </a:r>
            <a:r>
              <a:rPr lang="cs-CZ" sz="3000" dirty="0"/>
              <a:t>vychází z jádra </a:t>
            </a:r>
            <a:r>
              <a:rPr lang="cs-CZ" sz="3000" dirty="0" smtClean="0"/>
              <a:t>těla</a:t>
            </a:r>
          </a:p>
          <a:p>
            <a:pPr marL="0" lvl="0" indent="0" algn="just">
              <a:buNone/>
            </a:pPr>
            <a:endParaRPr lang="cs-CZ" sz="3000" dirty="0"/>
          </a:p>
          <a:p>
            <a:pPr marL="0" lvl="0" indent="0" algn="just">
              <a:buNone/>
            </a:pPr>
            <a:r>
              <a:rPr lang="cs-CZ" sz="3000" dirty="0" smtClean="0"/>
              <a:t>2, Využívat </a:t>
            </a:r>
            <a:r>
              <a:rPr lang="cs-CZ" sz="3000" b="1" dirty="0"/>
              <a:t>laterální </a:t>
            </a:r>
            <a:r>
              <a:rPr lang="cs-CZ" sz="3000" b="1" dirty="0" smtClean="0"/>
              <a:t>dýchání</a:t>
            </a:r>
          </a:p>
          <a:p>
            <a:pPr marL="0" lvl="0" indent="0" algn="just">
              <a:buNone/>
            </a:pPr>
            <a:endParaRPr lang="cs-CZ" sz="3000" dirty="0"/>
          </a:p>
          <a:p>
            <a:pPr marL="0" lvl="0" indent="0" algn="just">
              <a:buNone/>
            </a:pPr>
            <a:r>
              <a:rPr lang="cs-CZ" sz="3000" dirty="0" smtClean="0"/>
              <a:t>3, </a:t>
            </a:r>
            <a:r>
              <a:rPr lang="cs-CZ" sz="3000" b="1" dirty="0" smtClean="0"/>
              <a:t>Koncentrace</a:t>
            </a:r>
            <a:r>
              <a:rPr lang="cs-CZ" sz="3000" dirty="0" smtClean="0"/>
              <a:t>- </a:t>
            </a:r>
            <a:r>
              <a:rPr lang="cs-CZ" sz="3000" dirty="0"/>
              <a:t>zapojení </a:t>
            </a:r>
            <a:r>
              <a:rPr lang="cs-CZ" sz="3000" dirty="0" smtClean="0"/>
              <a:t>mysli</a:t>
            </a:r>
          </a:p>
          <a:p>
            <a:pPr marL="0" lvl="0" indent="0" algn="just">
              <a:buNone/>
            </a:pPr>
            <a:endParaRPr lang="cs-CZ" sz="3000" dirty="0"/>
          </a:p>
          <a:p>
            <a:pPr marL="0" lvl="0" indent="0" algn="just">
              <a:buNone/>
            </a:pPr>
            <a:r>
              <a:rPr lang="cs-CZ" sz="3000" dirty="0" smtClean="0"/>
              <a:t>4, </a:t>
            </a:r>
            <a:r>
              <a:rPr lang="cs-CZ" sz="3000" b="1" dirty="0" smtClean="0"/>
              <a:t>Kontrola </a:t>
            </a:r>
            <a:r>
              <a:rPr lang="cs-CZ" sz="3000" b="1" dirty="0"/>
              <a:t>a přesnost </a:t>
            </a:r>
            <a:r>
              <a:rPr lang="cs-CZ" sz="3000" dirty="0" smtClean="0"/>
              <a:t>pohybu</a:t>
            </a:r>
          </a:p>
          <a:p>
            <a:pPr marL="0" lvl="0" indent="0" algn="just">
              <a:buNone/>
            </a:pPr>
            <a:endParaRPr lang="cs-CZ" sz="3000" dirty="0"/>
          </a:p>
          <a:p>
            <a:pPr marL="0" lvl="0" indent="0" algn="just">
              <a:buNone/>
            </a:pPr>
            <a:r>
              <a:rPr lang="cs-CZ" sz="3000" dirty="0" smtClean="0"/>
              <a:t>5, </a:t>
            </a:r>
            <a:r>
              <a:rPr lang="cs-CZ" sz="3000" b="1" dirty="0" smtClean="0"/>
              <a:t>Plynulost- </a:t>
            </a:r>
            <a:r>
              <a:rPr lang="cs-CZ" sz="3000" dirty="0"/>
              <a:t>pohyby je plynulý, ale je v něm </a:t>
            </a:r>
            <a:r>
              <a:rPr lang="cs-CZ" sz="3000" dirty="0" smtClean="0"/>
              <a:t>dynamika</a:t>
            </a:r>
          </a:p>
          <a:p>
            <a:pPr marL="0" lvl="0" indent="0" algn="just">
              <a:buNone/>
            </a:pPr>
            <a:endParaRPr lang="cs-CZ" sz="3000" dirty="0"/>
          </a:p>
          <a:p>
            <a:pPr marL="0" lvl="0" indent="0" algn="just">
              <a:buNone/>
            </a:pPr>
            <a:r>
              <a:rPr lang="cs-CZ" sz="3000" dirty="0" smtClean="0"/>
              <a:t>6, </a:t>
            </a:r>
            <a:r>
              <a:rPr lang="cs-CZ" sz="3000" b="1" dirty="0" smtClean="0"/>
              <a:t>Opozice</a:t>
            </a:r>
            <a:r>
              <a:rPr lang="cs-CZ" sz="3000" dirty="0" smtClean="0"/>
              <a:t>-protitah</a:t>
            </a:r>
          </a:p>
          <a:p>
            <a:pPr marL="0" lvl="0" indent="0" algn="just">
              <a:buNone/>
            </a:pPr>
            <a:r>
              <a:rPr lang="cs-CZ" sz="3000" dirty="0" err="1" smtClean="0"/>
              <a:t>Video:</a:t>
            </a:r>
            <a:r>
              <a:rPr lang="cs-CZ" sz="2400" dirty="0" err="1">
                <a:hlinkClick r:id="rId2"/>
              </a:rPr>
              <a:t>http</a:t>
            </a:r>
            <a:r>
              <a:rPr lang="cs-CZ" sz="2400">
                <a:hlinkClick r:id="rId2"/>
              </a:rPr>
              <a:t>://www.youtube.com/watch?v=eUZLTlm3he4</a:t>
            </a:r>
            <a:endParaRPr lang="cs-CZ" sz="3000" dirty="0"/>
          </a:p>
          <a:p>
            <a:pPr marL="514350" indent="-514350">
              <a:buFont typeface="+mj-lt"/>
              <a:buAutoNum type="arabicPeriod"/>
            </a:pP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xmlns="" val="117605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TRX – NÁZEV, VZNIK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Total</a:t>
            </a:r>
            <a:r>
              <a:rPr lang="cs-CZ" dirty="0" smtClean="0"/>
              <a:t>-Body </a:t>
            </a: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(Cviky pro zatížení celého těla) </a:t>
            </a:r>
          </a:p>
          <a:p>
            <a:r>
              <a:rPr lang="cs-CZ" dirty="0" err="1" smtClean="0"/>
              <a:t>Suspension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 (Závěsný trénink)</a:t>
            </a:r>
          </a:p>
          <a:p>
            <a:r>
              <a:rPr lang="cs-CZ" dirty="0" smtClean="0"/>
              <a:t>Závěsný trénink existuje v různých formách již stovky let (gymnasté, horolezci)</a:t>
            </a:r>
          </a:p>
          <a:p>
            <a:r>
              <a:rPr lang="cs-CZ" dirty="0" smtClean="0"/>
              <a:t>TRX tak, jak ho známe dnes, je ve světě fitness a kondičního tréninku jedním z trendů posledních let (vstup na komerční trh 2004)</a:t>
            </a:r>
          </a:p>
          <a:p>
            <a:r>
              <a:rPr lang="cs-CZ" dirty="0" smtClean="0"/>
              <a:t>Vznik v USA, tvůrce Randy </a:t>
            </a:r>
            <a:r>
              <a:rPr lang="cs-CZ" dirty="0" err="1" smtClean="0"/>
              <a:t>Hetrick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11272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347</TotalTime>
  <Words>490</Words>
  <Application>Microsoft Office PowerPoint</Application>
  <PresentationFormat>Předvádění na obrazovce (4:3)</PresentationFormat>
  <Paragraphs>96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Bohatý</vt:lpstr>
      <vt:lpstr>Bossu a TRX</vt:lpstr>
      <vt:lpstr>Historie Bosu® a Bossu</vt:lpstr>
      <vt:lpstr>Charakteristika Bossa x Bosu®</vt:lpstr>
      <vt:lpstr>Tréninková filozofie</vt:lpstr>
      <vt:lpstr>Tréninková filozofie II</vt:lpstr>
      <vt:lpstr>Balanční úseče v tréninkovém procesu</vt:lpstr>
      <vt:lpstr>Balanční úseče v tréninkovém procesu</vt:lpstr>
      <vt:lpstr>Pravidla, která je třeba při cvičení dodržet:</vt:lpstr>
      <vt:lpstr>TRX – NÁZEV, VZNIK</vt:lpstr>
      <vt:lpstr>TRX - CHARAKTERISTIKA</vt:lpstr>
      <vt:lpstr>TRX - CVIČENÍ</vt:lpstr>
      <vt:lpstr>TRX – POPIS A UPEVNĚNÍ</vt:lpstr>
      <vt:lpstr>6 POLOH CVIČENÍ</vt:lpstr>
      <vt:lpstr>TRX - VIDEA</vt:lpstr>
      <vt:lpstr>DĚKUJEME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Bosu®, Bossu a TRX</dc:title>
  <dc:creator>windows</dc:creator>
  <cp:lastModifiedBy>Your User Name</cp:lastModifiedBy>
  <cp:revision>9</cp:revision>
  <dcterms:created xsi:type="dcterms:W3CDTF">2013-03-31T18:55:03Z</dcterms:created>
  <dcterms:modified xsi:type="dcterms:W3CDTF">2013-04-29T11:02:14Z</dcterms:modified>
</cp:coreProperties>
</file>