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8" r:id="rId7"/>
    <p:sldId id="271" r:id="rId8"/>
    <p:sldId id="270" r:id="rId9"/>
    <p:sldId id="261" r:id="rId10"/>
    <p:sldId id="269" r:id="rId11"/>
    <p:sldId id="262" r:id="rId12"/>
    <p:sldId id="265" r:id="rId13"/>
    <p:sldId id="266" r:id="rId14"/>
    <p:sldId id="272" r:id="rId15"/>
    <p:sldId id="273" r:id="rId16"/>
    <p:sldId id="267" r:id="rId17"/>
    <p:sldId id="264" r:id="rId18"/>
    <p:sldId id="26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Tmavý styl 1 – zvýraznění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5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FB1C5-E32C-4686-8444-05D62CDF2CF7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32C36-6D9D-4DD3-8D1E-AB1E536DFC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32C36-6D9D-4DD3-8D1E-AB1E536DFC8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D589AFB-E5A1-4A51-A10F-CF140D694FF8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8894EB1-EB17-4B7E-8521-9F13AB648D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lXssWsTmV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tualnyludzi.estranky.cz/clanky/zakladni-techniky-parkouru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kour.cz/co-je-parkour/" TargetMode="External"/><Relationship Id="rId7" Type="http://schemas.openxmlformats.org/officeDocument/2006/relationships/hyperlink" Target="http://www.leparkourhranice.estranky.cz/clanky/historie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-cube.wgz.cz/" TargetMode="External"/><Relationship Id="rId5" Type="http://schemas.openxmlformats.org/officeDocument/2006/relationships/hyperlink" Target="http://www.parkourgenerations.com/article/parkour-history" TargetMode="External"/><Relationship Id="rId4" Type="http://schemas.openxmlformats.org/officeDocument/2006/relationships/hyperlink" Target="http://cs.wikipedia.org/wiki/Parkour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youtube.com/watch?v=NX7QNWEGcN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7s2JuaDpRQ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3600" y="4071942"/>
            <a:ext cx="7010400" cy="1752600"/>
          </a:xfrm>
        </p:spPr>
        <p:txBody>
          <a:bodyPr>
            <a:noAutofit/>
          </a:bodyPr>
          <a:lstStyle/>
          <a:p>
            <a:pPr algn="r"/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Lukáš Bosák</a:t>
            </a:r>
          </a:p>
          <a:p>
            <a:pPr algn="r"/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Milan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Husár</a:t>
            </a:r>
            <a:endParaRPr lang="cs-CZ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Pavel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Trochta</a:t>
            </a:r>
            <a:endParaRPr lang="cs-CZ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Vít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Kříčka</a:t>
            </a:r>
            <a:endParaRPr lang="cs-CZ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Tomáš Havlíček</a:t>
            </a:r>
            <a:endParaRPr lang="cs-CZ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Obrázek 3" descr="parkour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2857496"/>
            <a:ext cx="6125809" cy="3500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357158" y="500063"/>
            <a:ext cx="7443817" cy="5672137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http://www.</a:t>
            </a:r>
            <a:r>
              <a:rPr lang="cs-CZ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youtube.com</a:t>
            </a:r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/</a:t>
            </a:r>
            <a:r>
              <a:rPr lang="cs-CZ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watch</a:t>
            </a:r>
            <a:r>
              <a:rPr lang="cs-CZ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?v=</a:t>
            </a:r>
            <a:r>
              <a:rPr lang="cs-CZ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HlXssWsTmVM</a:t>
            </a:r>
            <a:endParaRPr lang="cs-CZ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Obrázek 5" descr="1248124811367984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27" y="1071546"/>
            <a:ext cx="8358245" cy="5572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Parkour</a:t>
            </a:r>
            <a:r>
              <a:rPr lang="cs-CZ" dirty="0" smtClean="0"/>
              <a:t> vs. Free </a:t>
            </a:r>
            <a:r>
              <a:rPr lang="cs-CZ" dirty="0" err="1" smtClean="0"/>
              <a:t>running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4857783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u="sng" dirty="0" err="1" smtClean="0"/>
              <a:t>Parkour</a:t>
            </a:r>
            <a:endParaRPr lang="cs-CZ" sz="3600" b="1" u="sng" dirty="0" smtClean="0"/>
          </a:p>
          <a:p>
            <a:pPr lvl="1"/>
            <a:r>
              <a:rPr lang="cs-CZ" dirty="0" smtClean="0"/>
              <a:t>hlavní osobnost: David Belle</a:t>
            </a:r>
          </a:p>
          <a:p>
            <a:pPr lvl="1"/>
            <a:r>
              <a:rPr lang="cs-CZ" dirty="0" smtClean="0"/>
              <a:t>zaměřen na efektivní překonávání překážek</a:t>
            </a:r>
            <a:endParaRPr lang="cs-CZ" sz="2200" dirty="0" smtClean="0"/>
          </a:p>
          <a:p>
            <a:pPr>
              <a:buNone/>
            </a:pPr>
            <a:r>
              <a:rPr lang="cs-CZ" sz="2600" i="1" dirty="0" smtClean="0"/>
              <a:t>	</a:t>
            </a:r>
          </a:p>
          <a:p>
            <a:pPr>
              <a:buNone/>
            </a:pPr>
            <a:r>
              <a:rPr lang="cs-CZ" sz="2100" i="1" dirty="0" smtClean="0"/>
              <a:t>„Uvědomte si, že toto umění bylo vyvinuto vojáky ve Vietnamu  za účelem úniku nebo přiblížení se: to je duše </a:t>
            </a:r>
            <a:r>
              <a:rPr lang="cs-CZ" sz="2100" i="1" dirty="0" err="1" smtClean="0"/>
              <a:t>parkouru</a:t>
            </a:r>
            <a:r>
              <a:rPr lang="cs-CZ" sz="2100" i="1" dirty="0" smtClean="0"/>
              <a:t>, kterou bych chtěl uchovat. Je nutné odlišit, co je v krizové situaci užitečné a co nikoliv. Potom pochopíte, co </a:t>
            </a:r>
            <a:r>
              <a:rPr lang="cs-CZ" sz="2100" i="1" dirty="0" err="1" smtClean="0"/>
              <a:t>parkour</a:t>
            </a:r>
            <a:r>
              <a:rPr lang="cs-CZ" sz="2100" i="1" dirty="0" smtClean="0"/>
              <a:t> je a co není. Takže pokud předvádíte akrobacii na ulici za účelem vlastního předvedení se, neříkejte tomu </a:t>
            </a:r>
            <a:r>
              <a:rPr lang="cs-CZ" sz="2100" i="1" dirty="0" err="1" smtClean="0"/>
              <a:t>parkour</a:t>
            </a:r>
            <a:r>
              <a:rPr lang="cs-CZ" sz="2100" i="1" dirty="0" smtClean="0"/>
              <a:t>. Akrobacie existovala dávno  před </a:t>
            </a:r>
            <a:r>
              <a:rPr lang="cs-CZ" sz="2100" i="1" dirty="0" err="1" smtClean="0"/>
              <a:t>parkourem</a:t>
            </a:r>
            <a:r>
              <a:rPr lang="cs-CZ" sz="2100" dirty="0" smtClean="0"/>
              <a:t>.“</a:t>
            </a:r>
          </a:p>
          <a:p>
            <a:pPr algn="r">
              <a:buNone/>
            </a:pPr>
            <a:r>
              <a:rPr lang="cs-CZ" sz="2100" dirty="0" smtClean="0"/>
              <a:t>David Belle</a:t>
            </a:r>
          </a:p>
          <a:p>
            <a:endParaRPr lang="cs-CZ" dirty="0" smtClean="0"/>
          </a:p>
          <a:p>
            <a:r>
              <a:rPr lang="cs-CZ" sz="3600" b="1" u="sng" dirty="0" smtClean="0"/>
              <a:t>Free </a:t>
            </a:r>
            <a:r>
              <a:rPr lang="cs-CZ" sz="3600" b="1" u="sng" dirty="0" err="1" smtClean="0"/>
              <a:t>running</a:t>
            </a:r>
            <a:endParaRPr lang="cs-CZ" sz="3600" b="1" u="sng" dirty="0" smtClean="0"/>
          </a:p>
          <a:p>
            <a:pPr lvl="1"/>
            <a:r>
              <a:rPr lang="cs-CZ" dirty="0" smtClean="0"/>
              <a:t>hlavní osobnost: Sebastian </a:t>
            </a:r>
            <a:r>
              <a:rPr lang="cs-CZ" dirty="0" err="1" smtClean="0"/>
              <a:t>Foucan</a:t>
            </a:r>
            <a:endParaRPr lang="cs-CZ" dirty="0" smtClean="0"/>
          </a:p>
          <a:p>
            <a:pPr lvl="1"/>
            <a:r>
              <a:rPr lang="cs-CZ" dirty="0" smtClean="0"/>
              <a:t>zaměřen na estetiku pohybu</a:t>
            </a:r>
          </a:p>
          <a:p>
            <a:pPr lvl="1"/>
            <a:r>
              <a:rPr lang="cs-CZ" dirty="0" smtClean="0"/>
              <a:t>v mnoha případech nesouvisí s překonáváním překážek</a:t>
            </a:r>
          </a:p>
          <a:p>
            <a:pPr lvl="1"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100" i="1" dirty="0" smtClean="0"/>
              <a:t>„Nejdůležitějším elementem je harmonie mezi tebou a překážkou; pohyb musí být elegantní.“</a:t>
            </a:r>
          </a:p>
          <a:p>
            <a:pPr algn="r">
              <a:buNone/>
            </a:pPr>
            <a:r>
              <a:rPr lang="cs-CZ" sz="2100" dirty="0" err="1" smtClean="0"/>
              <a:t>Jerome</a:t>
            </a:r>
            <a:r>
              <a:rPr lang="cs-CZ" sz="2100" dirty="0" smtClean="0"/>
              <a:t> Bon </a:t>
            </a:r>
            <a:r>
              <a:rPr lang="cs-CZ" sz="2100" dirty="0" err="1" smtClean="0"/>
              <a:t>Aoues</a:t>
            </a:r>
            <a:r>
              <a:rPr lang="cs-CZ" sz="2100" i="1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Vybavení </a:t>
            </a:r>
            <a:r>
              <a:rPr lang="cs-CZ" dirty="0" err="1" smtClean="0"/>
              <a:t>traceura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500174"/>
            <a:ext cx="8715436" cy="4672343"/>
          </a:xfrm>
        </p:spPr>
        <p:txBody>
          <a:bodyPr>
            <a:normAutofit/>
          </a:bodyPr>
          <a:lstStyle/>
          <a:p>
            <a:r>
              <a:rPr lang="cs-CZ" sz="2000" i="1" dirty="0" smtClean="0"/>
              <a:t>pohodlné sportovní obuv </a:t>
            </a:r>
            <a:r>
              <a:rPr lang="cs-CZ" sz="2000" dirty="0" smtClean="0"/>
              <a:t>- lehká, s dobrou přilnavostí a tlumením </a:t>
            </a:r>
          </a:p>
          <a:p>
            <a:pPr>
              <a:buNone/>
            </a:pPr>
            <a:r>
              <a:rPr lang="cs-CZ" sz="2000" dirty="0" smtClean="0"/>
              <a:t>				       dopadů (občas se využívá gelové vložky)</a:t>
            </a:r>
          </a:p>
          <a:p>
            <a:endParaRPr lang="cs-CZ" sz="2000" dirty="0" smtClean="0"/>
          </a:p>
          <a:p>
            <a:r>
              <a:rPr lang="cs-CZ" sz="2000" i="1" dirty="0" smtClean="0"/>
              <a:t>rukavice</a:t>
            </a:r>
            <a:r>
              <a:rPr lang="cs-CZ" sz="2000" dirty="0" smtClean="0"/>
              <a:t> (lehké atletické,cyklistické) - chrání ruce proti oděru</a:t>
            </a:r>
          </a:p>
          <a:p>
            <a:pPr lvl="2"/>
            <a:r>
              <a:rPr lang="cs-CZ" sz="1800" dirty="0" smtClean="0"/>
              <a:t>zkušenější </a:t>
            </a:r>
            <a:r>
              <a:rPr lang="cs-CZ" sz="1800" dirty="0" err="1" smtClean="0"/>
              <a:t>traceuři</a:t>
            </a:r>
            <a:r>
              <a:rPr lang="cs-CZ" sz="1800" dirty="0" smtClean="0"/>
              <a:t> používání rukavic odmítají, považují je za nepřirozené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parkour</a:t>
            </a:r>
            <a:r>
              <a:rPr lang="cs-CZ" sz="2000" dirty="0" smtClean="0"/>
              <a:t> je spřízněn s </a:t>
            </a:r>
            <a:r>
              <a:rPr lang="cs-CZ" sz="2000" i="1" dirty="0" smtClean="0"/>
              <a:t>Přirozenou metodou </a:t>
            </a:r>
            <a:r>
              <a:rPr lang="cs-CZ" sz="2000" dirty="0" smtClean="0"/>
              <a:t>- </a:t>
            </a:r>
            <a:r>
              <a:rPr lang="cs-CZ" sz="2000" dirty="0" err="1" smtClean="0"/>
              <a:t>traceuři</a:t>
            </a:r>
            <a:r>
              <a:rPr lang="cs-CZ" sz="2000" dirty="0" smtClean="0"/>
              <a:t> někdy trénují bosí, </a:t>
            </a:r>
          </a:p>
          <a:p>
            <a:pPr>
              <a:buNone/>
            </a:pPr>
            <a:r>
              <a:rPr lang="cs-CZ" sz="2000" dirty="0" smtClean="0"/>
              <a:t>			aby se uměli pohybovat efektivně nezávisle na vybavení</a:t>
            </a:r>
            <a:endParaRPr lang="cs-CZ" sz="2000" dirty="0"/>
          </a:p>
        </p:txBody>
      </p:sp>
      <p:pic>
        <p:nvPicPr>
          <p:cNvPr id="4" name="Obrázek 3" descr="K-Swiss-Ariake-Stability-Running-Shoe-Me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4071942"/>
            <a:ext cx="4667282" cy="2500330"/>
          </a:xfrm>
          <a:prstGeom prst="rect">
            <a:avLst/>
          </a:prstGeom>
        </p:spPr>
      </p:pic>
      <p:pic>
        <p:nvPicPr>
          <p:cNvPr id="5" name="Obrázek 4" descr="take-flight-parkour-pant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4000504"/>
            <a:ext cx="2590343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techniky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dirty="0" err="1" smtClean="0"/>
              <a:t>landing</a:t>
            </a:r>
            <a:endParaRPr lang="cs-CZ" sz="2000" dirty="0" smtClean="0"/>
          </a:p>
          <a:p>
            <a:pPr lvl="1"/>
            <a:r>
              <a:rPr lang="cs-CZ" sz="2000" dirty="0" smtClean="0"/>
              <a:t>balance</a:t>
            </a:r>
          </a:p>
          <a:p>
            <a:pPr lvl="1"/>
            <a:r>
              <a:rPr lang="cs-CZ" sz="2000" dirty="0" err="1" smtClean="0"/>
              <a:t>cat</a:t>
            </a:r>
            <a:r>
              <a:rPr lang="cs-CZ" sz="2000" dirty="0" smtClean="0"/>
              <a:t> balance</a:t>
            </a:r>
          </a:p>
          <a:p>
            <a:pPr lvl="1"/>
            <a:r>
              <a:rPr lang="cs-CZ" sz="2000" dirty="0" err="1" smtClean="0"/>
              <a:t>underbar</a:t>
            </a:r>
            <a:r>
              <a:rPr lang="cs-CZ" sz="2000" dirty="0" smtClean="0"/>
              <a:t>, </a:t>
            </a:r>
            <a:r>
              <a:rPr lang="cs-CZ" sz="2000" dirty="0" err="1" smtClean="0"/>
              <a:t>jump</a:t>
            </a:r>
            <a:r>
              <a:rPr lang="cs-CZ" sz="2000" dirty="0" smtClean="0"/>
              <a:t> </a:t>
            </a:r>
            <a:r>
              <a:rPr lang="cs-CZ" sz="2000" dirty="0" err="1" smtClean="0"/>
              <a:t>throught</a:t>
            </a:r>
            <a:endParaRPr lang="cs-CZ" sz="2000" dirty="0" smtClean="0"/>
          </a:p>
          <a:p>
            <a:pPr lvl="1"/>
            <a:r>
              <a:rPr lang="cs-CZ" sz="2000" dirty="0" err="1" smtClean="0"/>
              <a:t>dismount</a:t>
            </a:r>
            <a:r>
              <a:rPr lang="cs-CZ" sz="2000" dirty="0" smtClean="0"/>
              <a:t>, </a:t>
            </a:r>
            <a:r>
              <a:rPr lang="cs-CZ" sz="2000" dirty="0" err="1" smtClean="0"/>
              <a:t>swinging</a:t>
            </a:r>
            <a:r>
              <a:rPr lang="cs-CZ" sz="2000" dirty="0" smtClean="0"/>
              <a:t> </a:t>
            </a:r>
            <a:r>
              <a:rPr lang="cs-CZ" sz="2000" dirty="0" err="1" smtClean="0"/>
              <a:t>jump</a:t>
            </a:r>
            <a:endParaRPr lang="cs-CZ" sz="2000" dirty="0" smtClean="0"/>
          </a:p>
          <a:p>
            <a:pPr lvl="1"/>
            <a:r>
              <a:rPr lang="cs-CZ" sz="2000" dirty="0" smtClean="0"/>
              <a:t>pop </a:t>
            </a:r>
            <a:r>
              <a:rPr lang="cs-CZ" sz="2000" dirty="0" err="1" smtClean="0"/>
              <a:t>vault</a:t>
            </a:r>
            <a:r>
              <a:rPr lang="cs-CZ" sz="2000" dirty="0" smtClean="0"/>
              <a:t>, </a:t>
            </a:r>
            <a:r>
              <a:rPr lang="cs-CZ" sz="2000" dirty="0" err="1" smtClean="0"/>
              <a:t>wall</a:t>
            </a:r>
            <a:r>
              <a:rPr lang="cs-CZ" sz="2000" dirty="0" smtClean="0"/>
              <a:t> hop</a:t>
            </a:r>
          </a:p>
          <a:p>
            <a:pPr lvl="1"/>
            <a:r>
              <a:rPr lang="cs-CZ" sz="2000" dirty="0" err="1" smtClean="0"/>
              <a:t>vault</a:t>
            </a:r>
            <a:endParaRPr lang="cs-CZ" sz="2000" dirty="0" smtClean="0"/>
          </a:p>
          <a:p>
            <a:pPr lvl="1"/>
            <a:r>
              <a:rPr lang="cs-CZ" sz="2000" dirty="0" err="1" smtClean="0"/>
              <a:t>turn</a:t>
            </a:r>
            <a:r>
              <a:rPr lang="cs-CZ" sz="2000" dirty="0" smtClean="0"/>
              <a:t> </a:t>
            </a:r>
            <a:r>
              <a:rPr lang="cs-CZ" sz="2000" dirty="0" err="1" smtClean="0"/>
              <a:t>vault</a:t>
            </a:r>
            <a:endParaRPr lang="cs-CZ" sz="2000" dirty="0" smtClean="0"/>
          </a:p>
          <a:p>
            <a:pPr lvl="1"/>
            <a:r>
              <a:rPr lang="cs-CZ" sz="2000" dirty="0" smtClean="0"/>
              <a:t>speed </a:t>
            </a:r>
            <a:r>
              <a:rPr lang="cs-CZ" sz="2000" dirty="0" err="1" smtClean="0"/>
              <a:t>vault</a:t>
            </a:r>
            <a:endParaRPr lang="cs-CZ" sz="2000" dirty="0" smtClean="0"/>
          </a:p>
          <a:p>
            <a:pPr lvl="1"/>
            <a:r>
              <a:rPr lang="cs-CZ" sz="2000" dirty="0" err="1" smtClean="0"/>
              <a:t>lazy</a:t>
            </a:r>
            <a:r>
              <a:rPr lang="cs-CZ" sz="2000" dirty="0" smtClean="0"/>
              <a:t> </a:t>
            </a:r>
            <a:r>
              <a:rPr lang="cs-CZ" sz="2000" dirty="0" err="1" smtClean="0"/>
              <a:t>vault</a:t>
            </a:r>
            <a:endParaRPr lang="cs-CZ" sz="1800" dirty="0" smtClean="0"/>
          </a:p>
          <a:p>
            <a:pPr lvl="1"/>
            <a:endParaRPr lang="cs-CZ" sz="18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dirty="0" err="1" smtClean="0"/>
              <a:t>cat</a:t>
            </a:r>
            <a:r>
              <a:rPr lang="cs-CZ" sz="2000" dirty="0" smtClean="0"/>
              <a:t> </a:t>
            </a:r>
            <a:r>
              <a:rPr lang="cs-CZ" sz="2000" dirty="0" err="1" smtClean="0"/>
              <a:t>jump</a:t>
            </a:r>
            <a:r>
              <a:rPr lang="cs-CZ" sz="2000" dirty="0" smtClean="0"/>
              <a:t> (</a:t>
            </a:r>
            <a:r>
              <a:rPr lang="cs-CZ" sz="2000" dirty="0" err="1" smtClean="0"/>
              <a:t>monkey</a:t>
            </a:r>
            <a:r>
              <a:rPr lang="cs-CZ" sz="2000" dirty="0" smtClean="0"/>
              <a:t> </a:t>
            </a:r>
            <a:r>
              <a:rPr lang="cs-CZ" sz="2000" dirty="0" err="1" smtClean="0"/>
              <a:t>vault</a:t>
            </a:r>
            <a:r>
              <a:rPr lang="cs-CZ" sz="2000" dirty="0" smtClean="0"/>
              <a:t>, king kong </a:t>
            </a:r>
            <a:r>
              <a:rPr lang="cs-CZ" sz="2000" dirty="0" err="1" smtClean="0"/>
              <a:t>vault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reverse </a:t>
            </a:r>
            <a:r>
              <a:rPr lang="cs-CZ" sz="2000" dirty="0" err="1" smtClean="0"/>
              <a:t>vault</a:t>
            </a:r>
            <a:endParaRPr lang="cs-CZ" sz="2000" dirty="0" smtClean="0"/>
          </a:p>
          <a:p>
            <a:pPr lvl="1"/>
            <a:r>
              <a:rPr lang="cs-CZ" sz="2000" dirty="0" err="1" smtClean="0"/>
              <a:t>muscle</a:t>
            </a:r>
            <a:r>
              <a:rPr lang="cs-CZ" sz="2000" dirty="0" smtClean="0"/>
              <a:t>-</a:t>
            </a:r>
            <a:r>
              <a:rPr lang="cs-CZ" sz="2000" dirty="0" err="1" smtClean="0"/>
              <a:t>up</a:t>
            </a:r>
            <a:endParaRPr lang="cs-CZ" sz="2000" dirty="0" smtClean="0"/>
          </a:p>
          <a:p>
            <a:pPr lvl="1"/>
            <a:r>
              <a:rPr lang="cs-CZ" sz="2000" dirty="0" err="1" smtClean="0"/>
              <a:t>roll</a:t>
            </a:r>
            <a:endParaRPr lang="cs-CZ" sz="2000" dirty="0" smtClean="0"/>
          </a:p>
          <a:p>
            <a:pPr lvl="1"/>
            <a:r>
              <a:rPr lang="cs-CZ" sz="2000" dirty="0" err="1" smtClean="0"/>
              <a:t>arm</a:t>
            </a:r>
            <a:r>
              <a:rPr lang="cs-CZ" sz="2000" dirty="0" smtClean="0"/>
              <a:t> </a:t>
            </a:r>
            <a:r>
              <a:rPr lang="cs-CZ" sz="2000" dirty="0" err="1" smtClean="0"/>
              <a:t>jump</a:t>
            </a:r>
            <a:endParaRPr lang="cs-CZ" sz="2000" dirty="0" smtClean="0"/>
          </a:p>
          <a:p>
            <a:pPr lvl="1"/>
            <a:r>
              <a:rPr lang="cs-CZ" sz="2000" dirty="0" smtClean="0"/>
              <a:t>drop</a:t>
            </a:r>
          </a:p>
          <a:p>
            <a:pPr lvl="1"/>
            <a:r>
              <a:rPr lang="cs-CZ" sz="2000" dirty="0" smtClean="0"/>
              <a:t>gap </a:t>
            </a:r>
            <a:r>
              <a:rPr lang="cs-CZ" sz="2000" dirty="0" err="1" smtClean="0"/>
              <a:t>jump</a:t>
            </a:r>
            <a:endParaRPr lang="cs-CZ" sz="2000" dirty="0" smtClean="0"/>
          </a:p>
          <a:p>
            <a:pPr lvl="1"/>
            <a:r>
              <a:rPr lang="cs-CZ" sz="2000" dirty="0" err="1" smtClean="0"/>
              <a:t>precision</a:t>
            </a:r>
            <a:r>
              <a:rPr lang="cs-CZ" sz="2000" dirty="0" smtClean="0"/>
              <a:t> </a:t>
            </a:r>
            <a:r>
              <a:rPr lang="cs-CZ" sz="2000" dirty="0" err="1" smtClean="0"/>
              <a:t>jump</a:t>
            </a:r>
            <a:endParaRPr lang="cs-CZ" sz="2000" dirty="0" smtClean="0"/>
          </a:p>
          <a:p>
            <a:pPr lvl="1"/>
            <a:r>
              <a:rPr lang="cs-CZ" sz="2000" dirty="0" err="1" smtClean="0"/>
              <a:t>tic</a:t>
            </a:r>
            <a:r>
              <a:rPr lang="cs-CZ" sz="2000" dirty="0" smtClean="0"/>
              <a:t> </a:t>
            </a:r>
            <a:r>
              <a:rPr lang="cs-CZ" sz="2000" dirty="0" err="1" smtClean="0"/>
              <a:t>tac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92336" y="6025482"/>
            <a:ext cx="8237381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http://www.</a:t>
            </a:r>
            <a:r>
              <a:rPr lang="cs-CZ" sz="1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wirtualnyludzi.estranky.cz</a:t>
            </a:r>
            <a:r>
              <a:rPr lang="cs-CZ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/</a:t>
            </a:r>
            <a:r>
              <a:rPr lang="cs-CZ" sz="1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clanky</a:t>
            </a:r>
            <a:r>
              <a:rPr lang="cs-CZ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/</a:t>
            </a:r>
            <a:r>
              <a:rPr lang="cs-CZ" sz="1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zakladni</a:t>
            </a:r>
            <a:r>
              <a:rPr lang="cs-CZ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-techniky-</a:t>
            </a:r>
            <a:r>
              <a:rPr lang="cs-CZ" sz="1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parkouru.html</a:t>
            </a:r>
            <a:endParaRPr lang="cs-CZ" sz="1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2910" y="571501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popis technik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85728"/>
            <a:ext cx="154782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2357422" y="92867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lazy</a:t>
            </a:r>
            <a:r>
              <a:rPr lang="cs-CZ" dirty="0" smtClean="0"/>
              <a:t> </a:t>
            </a:r>
            <a:r>
              <a:rPr lang="cs-CZ" dirty="0" err="1" smtClean="0"/>
              <a:t>vault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500042"/>
            <a:ext cx="495065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5715008" y="207167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king kong </a:t>
            </a:r>
            <a:r>
              <a:rPr lang="cs-CZ" dirty="0" err="1" smtClean="0"/>
              <a:t>vault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2500306"/>
            <a:ext cx="20859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2643174" y="314324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wall</a:t>
            </a:r>
            <a:r>
              <a:rPr lang="cs-CZ" dirty="0" smtClean="0"/>
              <a:t> hop</a:t>
            </a:r>
            <a:endParaRPr lang="cs-CZ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4714884"/>
            <a:ext cx="2357454" cy="182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ovéPole 11"/>
          <p:cNvSpPr txBox="1"/>
          <p:nvPr/>
        </p:nvSpPr>
        <p:spPr>
          <a:xfrm>
            <a:off x="2786050" y="535782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reverse </a:t>
            </a:r>
            <a:r>
              <a:rPr lang="cs-CZ" dirty="0" err="1" smtClean="0"/>
              <a:t>vault</a:t>
            </a:r>
            <a:endParaRPr lang="cs-CZ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86380" y="2857496"/>
            <a:ext cx="2643206" cy="3197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ovéPole 13"/>
          <p:cNvSpPr txBox="1"/>
          <p:nvPr/>
        </p:nvSpPr>
        <p:spPr>
          <a:xfrm>
            <a:off x="6429388" y="614364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tic</a:t>
            </a:r>
            <a:r>
              <a:rPr lang="cs-CZ" dirty="0" smtClean="0"/>
              <a:t> </a:t>
            </a:r>
            <a:r>
              <a:rPr lang="cs-CZ" dirty="0" err="1" smtClean="0"/>
              <a:t>tac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214422"/>
            <a:ext cx="852991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ovéPole 2"/>
          <p:cNvSpPr txBox="1"/>
          <p:nvPr/>
        </p:nvSpPr>
        <p:spPr>
          <a:xfrm>
            <a:off x="1000100" y="71435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precision</a:t>
            </a:r>
            <a:r>
              <a:rPr lang="cs-CZ" dirty="0" smtClean="0"/>
              <a:t> </a:t>
            </a:r>
            <a:r>
              <a:rPr lang="cs-CZ" dirty="0" err="1" smtClean="0"/>
              <a:t>jump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572008"/>
            <a:ext cx="852991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1071538" y="414338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arm</a:t>
            </a:r>
            <a:r>
              <a:rPr lang="cs-CZ" dirty="0" smtClean="0"/>
              <a:t> </a:t>
            </a:r>
            <a:r>
              <a:rPr lang="cs-CZ" dirty="0" err="1" smtClean="0"/>
              <a:t>jump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Parkour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objevuje se po roce 2003</a:t>
            </a:r>
          </a:p>
          <a:p>
            <a:endParaRPr lang="cs-CZ" sz="2000" dirty="0" smtClean="0"/>
          </a:p>
          <a:p>
            <a:r>
              <a:rPr lang="cs-CZ" sz="2000" dirty="0" smtClean="0"/>
              <a:t>2006 vzniká portál </a:t>
            </a:r>
            <a:r>
              <a:rPr lang="cs-CZ" sz="2000" dirty="0" err="1" smtClean="0"/>
              <a:t>Parkour.cz</a:t>
            </a:r>
            <a:endParaRPr lang="cs-CZ" sz="2000" dirty="0" smtClean="0"/>
          </a:p>
          <a:p>
            <a:pPr lvl="1"/>
            <a:r>
              <a:rPr lang="cs-CZ" sz="2000" dirty="0" smtClean="0"/>
              <a:t>informuje českou </a:t>
            </a:r>
            <a:r>
              <a:rPr lang="cs-CZ" sz="2000" dirty="0" err="1" smtClean="0"/>
              <a:t>parkourovou</a:t>
            </a:r>
            <a:r>
              <a:rPr lang="cs-CZ" sz="2000" dirty="0" smtClean="0"/>
              <a:t> komunitu o myšlenkách, tréninku a filosofii </a:t>
            </a:r>
            <a:r>
              <a:rPr lang="cs-CZ" sz="2000" dirty="0" err="1" smtClean="0"/>
              <a:t>parkouru</a:t>
            </a:r>
            <a:r>
              <a:rPr lang="cs-CZ" sz="2000" dirty="0" smtClean="0"/>
              <a:t> a také o celosvětovém dění</a:t>
            </a:r>
          </a:p>
          <a:p>
            <a:endParaRPr lang="cs-CZ" sz="2000" dirty="0" smtClean="0"/>
          </a:p>
          <a:p>
            <a:r>
              <a:rPr lang="cs-CZ" sz="2000" dirty="0" smtClean="0"/>
              <a:t>současnost – stále větší zájem o </a:t>
            </a:r>
            <a:r>
              <a:rPr lang="cs-CZ" sz="2000" dirty="0" err="1" smtClean="0"/>
              <a:t>parkour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nejznámější česká </a:t>
            </a:r>
            <a:r>
              <a:rPr lang="cs-CZ" sz="2000" dirty="0" err="1" smtClean="0"/>
              <a:t>crew</a:t>
            </a:r>
            <a:r>
              <a:rPr lang="cs-CZ" sz="2000" dirty="0" smtClean="0"/>
              <a:t> – Urban </a:t>
            </a:r>
            <a:r>
              <a:rPr lang="cs-CZ" sz="2000" dirty="0" err="1" smtClean="0"/>
              <a:t>sense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http://www.</a:t>
            </a:r>
            <a:r>
              <a:rPr lang="cs-C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parkour.cz</a:t>
            </a: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/co-je-</a:t>
            </a:r>
            <a:r>
              <a:rPr lang="cs-C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parkour</a:t>
            </a: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/</a:t>
            </a:r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hlinkClick r:id="rId4"/>
            </a:endParaRPr>
          </a:p>
          <a:p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/>
              </a:rPr>
              <a:t>http://cs.wikipedia.org/wiki/Parkour</a:t>
            </a:r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hlinkClick r:id="rId5"/>
            </a:endParaRPr>
          </a:p>
          <a:p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/>
              </a:rPr>
              <a:t>http://www.</a:t>
            </a:r>
            <a:r>
              <a:rPr lang="cs-C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/>
              </a:rPr>
              <a:t>parkourgenerations.com</a:t>
            </a: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/>
              </a:rPr>
              <a:t>/</a:t>
            </a:r>
            <a:r>
              <a:rPr lang="cs-C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/>
              </a:rPr>
              <a:t>article</a:t>
            </a: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/>
              </a:rPr>
              <a:t>/</a:t>
            </a:r>
            <a:r>
              <a:rPr lang="cs-C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/>
              </a:rPr>
              <a:t>parkour</a:t>
            </a: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/>
              </a:rPr>
              <a:t>-</a:t>
            </a:r>
            <a:r>
              <a:rPr lang="cs-C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/>
              </a:rPr>
              <a:t>history</a:t>
            </a:r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hlinkClick r:id="rId6"/>
            </a:endParaRPr>
          </a:p>
          <a:p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6"/>
              </a:rPr>
              <a:t>http://ja-cube.wgz.cz/</a:t>
            </a:r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hlinkClick r:id="rId7"/>
            </a:endParaRPr>
          </a:p>
          <a:p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7"/>
              </a:rPr>
              <a:t>http://www.</a:t>
            </a:r>
            <a:r>
              <a:rPr lang="cs-C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7"/>
              </a:rPr>
              <a:t>leparkourhranice.estranky.cz</a:t>
            </a: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7"/>
              </a:rPr>
              <a:t>/</a:t>
            </a:r>
            <a:r>
              <a:rPr lang="cs-C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7"/>
              </a:rPr>
              <a:t>clanky</a:t>
            </a: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7"/>
              </a:rPr>
              <a:t>/historie.</a:t>
            </a:r>
            <a:r>
              <a:rPr lang="cs-C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7"/>
              </a:rPr>
              <a:t>html</a:t>
            </a:r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28596" y="142852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C00000"/>
                </a:solidFill>
              </a:rPr>
              <a:t>„Našim cílem je ukázat naše umění světu a naučit lidi chápat, co je to pohyb.“</a:t>
            </a:r>
          </a:p>
          <a:p>
            <a:pPr algn="r"/>
            <a:r>
              <a:rPr lang="cs-CZ" dirty="0" smtClean="0">
                <a:solidFill>
                  <a:srgbClr val="C00000"/>
                </a:solidFill>
              </a:rPr>
              <a:t>David Belle</a:t>
            </a: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</a:t>
            </a:r>
            <a:r>
              <a:rPr lang="cs-CZ" dirty="0" err="1" smtClean="0"/>
              <a:t>parkour</a:t>
            </a:r>
            <a:endParaRPr lang="cs-CZ" dirty="0"/>
          </a:p>
        </p:txBody>
      </p:sp>
      <p:pic>
        <p:nvPicPr>
          <p:cNvPr id="4" name="Zástupný symbol pro obsah 3" descr="parkour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214282" y="2000240"/>
            <a:ext cx="2219068" cy="2571768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428860" y="1428736"/>
            <a:ext cx="6257940" cy="4697427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i="1" dirty="0" smtClean="0"/>
              <a:t>„</a:t>
            </a:r>
            <a:r>
              <a:rPr lang="cs-CZ" sz="2400" i="1" dirty="0" err="1" smtClean="0"/>
              <a:t>Parkour</a:t>
            </a:r>
            <a:r>
              <a:rPr lang="cs-CZ" sz="2400" i="1" dirty="0" smtClean="0"/>
              <a:t> je metoda tréninku, která nám umožňuje překonávat překážky                           v městském i přírodním terénu.“ </a:t>
            </a:r>
          </a:p>
          <a:p>
            <a:pPr algn="r">
              <a:buNone/>
            </a:pPr>
            <a:r>
              <a:rPr lang="cs-CZ" sz="2400" dirty="0" smtClean="0"/>
              <a:t>David Belle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i="1" dirty="0" smtClean="0"/>
              <a:t>„</a:t>
            </a:r>
            <a:r>
              <a:rPr lang="cs-CZ" sz="2400" i="1" dirty="0" err="1" smtClean="0"/>
              <a:t>Parkour</a:t>
            </a:r>
            <a:r>
              <a:rPr lang="cs-CZ" sz="2400" i="1" dirty="0" smtClean="0"/>
              <a:t> je fyzická disciplína a metoda tréninku s účelem překonat překážky                 v cestě tím, že přizpůsobíme svůj pohyb danému prostředí.“</a:t>
            </a:r>
            <a:r>
              <a:rPr lang="cs-CZ" sz="2400" dirty="0" smtClean="0"/>
              <a:t> </a:t>
            </a:r>
          </a:p>
          <a:p>
            <a:pPr algn="r">
              <a:buNone/>
            </a:pPr>
            <a:r>
              <a:rPr lang="cs-CZ" sz="2400" dirty="0" err="1" smtClean="0"/>
              <a:t>American</a:t>
            </a:r>
            <a:r>
              <a:rPr lang="cs-CZ" sz="2400" dirty="0" smtClean="0"/>
              <a:t> </a:t>
            </a:r>
            <a:r>
              <a:rPr lang="cs-CZ" sz="2400" dirty="0" err="1" smtClean="0"/>
              <a:t>Parkour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596" y="6072206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/>
              </a:rPr>
              <a:t>http://www.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/>
              </a:rPr>
              <a:t>youtube.com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/>
              </a:rPr>
              <a:t>/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/>
              </a:rPr>
              <a:t>watch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/>
              </a:rPr>
              <a:t>?v=NX7QNWEGcNI</a:t>
            </a: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5720" y="1000125"/>
            <a:ext cx="8643998" cy="5172075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Parkour</a:t>
            </a:r>
            <a:r>
              <a:rPr lang="cs-CZ" sz="2400" dirty="0" smtClean="0"/>
              <a:t> (někdy též </a:t>
            </a:r>
            <a:r>
              <a:rPr lang="cs-CZ" sz="2400" dirty="0" err="1" smtClean="0"/>
              <a:t>Le</a:t>
            </a:r>
            <a:r>
              <a:rPr lang="cs-CZ" sz="2400" dirty="0" smtClean="0"/>
              <a:t> </a:t>
            </a:r>
            <a:r>
              <a:rPr lang="cs-CZ" sz="2400" dirty="0" err="1" smtClean="0"/>
              <a:t>Parkour</a:t>
            </a:r>
            <a:r>
              <a:rPr lang="cs-CZ" sz="2400" dirty="0" smtClean="0"/>
              <a:t> ) -  neboli l’</a:t>
            </a:r>
            <a:r>
              <a:rPr lang="cs-CZ" sz="2400" dirty="0" err="1" smtClean="0"/>
              <a:t>art</a:t>
            </a:r>
            <a:r>
              <a:rPr lang="cs-CZ" sz="2400" dirty="0" smtClean="0"/>
              <a:t> </a:t>
            </a:r>
            <a:r>
              <a:rPr lang="cs-CZ" sz="2400" dirty="0" err="1" smtClean="0"/>
              <a:t>du</a:t>
            </a:r>
            <a:r>
              <a:rPr lang="cs-CZ" sz="2400" dirty="0" smtClean="0"/>
              <a:t> </a:t>
            </a:r>
            <a:r>
              <a:rPr lang="cs-CZ" sz="2400" dirty="0" err="1" smtClean="0"/>
              <a:t>déplacement</a:t>
            </a:r>
            <a:r>
              <a:rPr lang="cs-CZ" sz="2400" dirty="0" smtClean="0"/>
              <a:t> (umění pohybu/umění přemístění)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Základem je schopnost dostat se z bodu A do bodu B                    (a také umět se dostat zpět) bezpečně, plynule a účinně (efektivně) za použití vlastního těla</a:t>
            </a:r>
          </a:p>
          <a:p>
            <a:endParaRPr lang="cs-CZ" sz="2400" dirty="0" smtClean="0"/>
          </a:p>
          <a:p>
            <a:r>
              <a:rPr lang="cs-CZ" sz="2400" dirty="0" smtClean="0"/>
              <a:t>Pomáhá v překonávání libovolných překážek v okolním prostředí – od větví přes kameny a skály až po zábradlí a betonové zdi</a:t>
            </a:r>
          </a:p>
          <a:p>
            <a:endParaRPr lang="cs-CZ" sz="2400" dirty="0" smtClean="0"/>
          </a:p>
          <a:p>
            <a:r>
              <a:rPr lang="cs-CZ" sz="2400" dirty="0" smtClean="0"/>
              <a:t>Muž provozující </a:t>
            </a:r>
            <a:r>
              <a:rPr lang="cs-CZ" sz="2400" dirty="0" err="1" smtClean="0"/>
              <a:t>parkour</a:t>
            </a:r>
            <a:r>
              <a:rPr lang="cs-CZ" sz="2400" dirty="0" smtClean="0"/>
              <a:t> je </a:t>
            </a:r>
            <a:r>
              <a:rPr lang="cs-CZ" sz="2400" dirty="0" err="1" smtClean="0"/>
              <a:t>traceur</a:t>
            </a:r>
            <a:r>
              <a:rPr lang="cs-CZ" sz="2400" dirty="0" smtClean="0"/>
              <a:t>, žena pak </a:t>
            </a:r>
            <a:r>
              <a:rPr lang="cs-CZ" sz="2400" dirty="0" err="1" smtClean="0"/>
              <a:t>traceuse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39097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Traceur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err="1" smtClean="0"/>
              <a:t>Traceuse</a:t>
            </a:r>
            <a:endParaRPr lang="cs-CZ" dirty="0"/>
          </a:p>
        </p:txBody>
      </p:sp>
      <p:pic>
        <p:nvPicPr>
          <p:cNvPr id="9" name="Zástupný symbol pro obsah 8" descr="brooke-whatnall-jack-belle-a-traceur-vaulting-a-wall-using-parkour-in-urban-jungle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16943"/>
            <a:ext cx="4040188" cy="3032276"/>
          </a:xfrm>
        </p:spPr>
      </p:pic>
      <p:pic>
        <p:nvPicPr>
          <p:cNvPr id="10" name="Zástupný symbol pro obsah 9" descr="12268609-a-woman-traceur-concentrating-on-vaulting-over-a-railing-on-a-high-industrial-building-while-demonst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760912" y="3061494"/>
            <a:ext cx="3810000" cy="25431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</a:t>
            </a:r>
            <a:r>
              <a:rPr lang="cs-CZ" dirty="0" err="1" smtClean="0"/>
              <a:t>parkouru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Vychází z takzvané přirozené metody od </a:t>
            </a:r>
            <a:r>
              <a:rPr lang="cs-CZ" sz="2000" dirty="0" err="1" smtClean="0"/>
              <a:t>Georgese</a:t>
            </a:r>
            <a:r>
              <a:rPr lang="cs-CZ" sz="2000" dirty="0" smtClean="0"/>
              <a:t> </a:t>
            </a:r>
            <a:r>
              <a:rPr lang="cs-CZ" sz="2000" dirty="0" err="1" smtClean="0"/>
              <a:t>Héberta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smtClean="0"/>
              <a:t>		- vznik počátek 20. stol. </a:t>
            </a:r>
          </a:p>
          <a:p>
            <a:pPr>
              <a:buNone/>
            </a:pPr>
            <a:r>
              <a:rPr lang="cs-CZ" sz="2000" dirty="0" smtClean="0"/>
              <a:t>		- v tzv. přirozené metodě zavrhuje umělé cviky – prosazuje </a:t>
            </a:r>
          </a:p>
          <a:p>
            <a:pPr>
              <a:buNone/>
            </a:pPr>
            <a:r>
              <a:rPr lang="cs-CZ" sz="2000" dirty="0" smtClean="0"/>
              <a:t>		především užitková cvičení, která jsou pro život </a:t>
            </a:r>
          </a:p>
          <a:p>
            <a:pPr>
              <a:buNone/>
            </a:pPr>
            <a:r>
              <a:rPr lang="cs-CZ" sz="2000" dirty="0" smtClean="0"/>
              <a:t>		nepostradatelná – běh, skok, šplh, zvedání, házení, úpoly a 	plavání</a:t>
            </a:r>
          </a:p>
          <a:p>
            <a:endParaRPr lang="cs-CZ" sz="2000" dirty="0" smtClean="0"/>
          </a:p>
          <a:p>
            <a:r>
              <a:rPr lang="cs-CZ" sz="2000" dirty="0" smtClean="0"/>
              <a:t> Francouzští vojáci ve Vietnamu – inspirace </a:t>
            </a:r>
            <a:r>
              <a:rPr lang="cs-CZ" sz="2000" dirty="0" err="1" smtClean="0"/>
              <a:t>Hébertem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smtClean="0"/>
              <a:t>		– vznik </a:t>
            </a:r>
            <a:r>
              <a:rPr lang="cs-CZ" sz="2000" dirty="0" err="1" smtClean="0"/>
              <a:t>parcours</a:t>
            </a:r>
            <a:r>
              <a:rPr lang="cs-CZ" sz="2000" dirty="0" smtClean="0"/>
              <a:t> </a:t>
            </a:r>
            <a:r>
              <a:rPr lang="cs-CZ" sz="2000" dirty="0" err="1" smtClean="0"/>
              <a:t>du</a:t>
            </a:r>
            <a:r>
              <a:rPr lang="cs-CZ" sz="2000" dirty="0" smtClean="0"/>
              <a:t> </a:t>
            </a:r>
            <a:r>
              <a:rPr lang="cs-CZ" sz="2000" dirty="0" err="1" smtClean="0"/>
              <a:t>combattant</a:t>
            </a:r>
            <a:r>
              <a:rPr lang="cs-CZ" sz="2000" dirty="0" smtClean="0"/>
              <a:t> (vojenská výcviková metoda 	k překonávání překážek)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Raymond</a:t>
            </a:r>
            <a:r>
              <a:rPr lang="cs-CZ" sz="2000" dirty="0" smtClean="0"/>
              <a:t> Belle – francouzský voják </a:t>
            </a:r>
          </a:p>
          <a:p>
            <a:pPr>
              <a:buNone/>
            </a:pPr>
            <a:r>
              <a:rPr lang="cs-CZ" sz="2000" dirty="0" smtClean="0"/>
              <a:t>		- věnoval se přirozené metodě a </a:t>
            </a:r>
            <a:r>
              <a:rPr lang="cs-CZ" sz="2000" dirty="0" err="1" smtClean="0"/>
              <a:t>parcours</a:t>
            </a:r>
            <a:r>
              <a:rPr lang="cs-CZ" sz="2000" dirty="0" smtClean="0"/>
              <a:t> </a:t>
            </a:r>
            <a:r>
              <a:rPr lang="cs-CZ" sz="2000" dirty="0" err="1" smtClean="0"/>
              <a:t>du</a:t>
            </a:r>
            <a:r>
              <a:rPr lang="cs-CZ" sz="2000" dirty="0" smtClean="0"/>
              <a:t> </a:t>
            </a:r>
            <a:r>
              <a:rPr lang="cs-CZ" sz="2000" dirty="0" err="1" smtClean="0"/>
              <a:t>combattant</a:t>
            </a:r>
            <a:r>
              <a:rPr lang="cs-CZ" sz="2000" dirty="0" smtClean="0"/>
              <a:t> – </a:t>
            </a:r>
          </a:p>
          <a:p>
            <a:pPr>
              <a:buNone/>
            </a:pPr>
            <a:r>
              <a:rPr lang="cs-CZ" sz="2000" dirty="0" smtClean="0"/>
              <a:t>		později se tomu začal věnovat i jeho syn David.</a:t>
            </a:r>
            <a:endParaRPr lang="cs-CZ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357158" y="857250"/>
            <a:ext cx="8501122" cy="531495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1987 - David Belle, Sebastian </a:t>
            </a:r>
            <a:r>
              <a:rPr lang="cs-CZ" sz="2000" dirty="0" err="1" smtClean="0"/>
              <a:t>Foucan</a:t>
            </a:r>
            <a:r>
              <a:rPr lang="cs-CZ" sz="2000" dirty="0" smtClean="0"/>
              <a:t> a několik dalších – společné trénování na předměstí Paříže </a:t>
            </a:r>
          </a:p>
          <a:p>
            <a:r>
              <a:rPr lang="cs-CZ" sz="2000" dirty="0" smtClean="0"/>
              <a:t> 1997 -  vznik skupiny </a:t>
            </a:r>
            <a:r>
              <a:rPr lang="cs-CZ" sz="2000" dirty="0" err="1" smtClean="0"/>
              <a:t>Yamakasi</a:t>
            </a:r>
            <a:r>
              <a:rPr lang="cs-CZ" sz="2000" dirty="0" smtClean="0"/>
              <a:t> (název znamená silné tělo, silná duše, silný člověk)</a:t>
            </a:r>
          </a:p>
          <a:p>
            <a:r>
              <a:rPr lang="cs-CZ" sz="2000" dirty="0" smtClean="0"/>
              <a:t> 1998 - vznikl samotný název disciplíny -  </a:t>
            </a:r>
            <a:r>
              <a:rPr lang="cs-CZ" sz="2000" dirty="0" err="1" smtClean="0"/>
              <a:t>le</a:t>
            </a:r>
            <a:r>
              <a:rPr lang="cs-CZ" sz="2000" dirty="0" smtClean="0"/>
              <a:t> </a:t>
            </a:r>
            <a:r>
              <a:rPr lang="cs-CZ" sz="2000" dirty="0" err="1" smtClean="0"/>
              <a:t>parkour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Skupina </a:t>
            </a:r>
            <a:r>
              <a:rPr lang="cs-CZ" sz="2000" dirty="0" err="1" smtClean="0"/>
              <a:t>Yamakasi</a:t>
            </a:r>
            <a:r>
              <a:rPr lang="cs-CZ" sz="2000" dirty="0" smtClean="0"/>
              <a:t> se rozdělila v roce 1998 kvůli neshodám ohledně show </a:t>
            </a:r>
            <a:r>
              <a:rPr lang="cs-CZ" sz="2000" dirty="0" err="1" smtClean="0"/>
              <a:t>Notre</a:t>
            </a:r>
            <a:r>
              <a:rPr lang="cs-CZ" sz="2000" dirty="0" smtClean="0"/>
              <a:t> </a:t>
            </a:r>
            <a:r>
              <a:rPr lang="cs-CZ" sz="2000" dirty="0" err="1" smtClean="0"/>
              <a:t>Dame</a:t>
            </a:r>
            <a:r>
              <a:rPr lang="cs-CZ" sz="2000" dirty="0" smtClean="0"/>
              <a:t> de Paris. David Belle odchází ze skupiny a když </a:t>
            </a:r>
            <a:r>
              <a:rPr lang="cs-CZ" sz="2000" dirty="0" err="1" smtClean="0"/>
              <a:t>Yamakasi</a:t>
            </a:r>
            <a:r>
              <a:rPr lang="cs-CZ" sz="2000" dirty="0" smtClean="0"/>
              <a:t> v roce 2001 natočí film </a:t>
            </a:r>
            <a:r>
              <a:rPr lang="cs-CZ" sz="2000" dirty="0" err="1" smtClean="0"/>
              <a:t>Yamakasi</a:t>
            </a:r>
            <a:r>
              <a:rPr lang="cs-CZ" sz="2000" dirty="0" smtClean="0"/>
              <a:t>, David ho označuje                    za prostituci umění.</a:t>
            </a:r>
          </a:p>
          <a:p>
            <a:endParaRPr lang="cs-CZ" sz="2000" dirty="0" smtClean="0"/>
          </a:p>
          <a:p>
            <a:r>
              <a:rPr lang="cs-CZ" sz="2000" dirty="0" smtClean="0"/>
              <a:t>V září 2003 byl ve Velké Británii odvysílán pořad </a:t>
            </a:r>
            <a:r>
              <a:rPr lang="cs-CZ" sz="2000" dirty="0" err="1" smtClean="0"/>
              <a:t>Jump</a:t>
            </a:r>
            <a:r>
              <a:rPr lang="cs-CZ" sz="2000" dirty="0" smtClean="0"/>
              <a:t> London se </a:t>
            </a:r>
            <a:r>
              <a:rPr lang="cs-CZ" sz="2000" dirty="0" err="1" smtClean="0"/>
              <a:t>Sébastienem</a:t>
            </a:r>
            <a:r>
              <a:rPr lang="cs-CZ" sz="2000" dirty="0" smtClean="0"/>
              <a:t> </a:t>
            </a:r>
            <a:r>
              <a:rPr lang="cs-CZ" sz="2000" dirty="0" err="1" smtClean="0"/>
              <a:t>Foucanem</a:t>
            </a:r>
            <a:r>
              <a:rPr lang="cs-CZ" sz="2000" dirty="0" smtClean="0"/>
              <a:t>,  který odstartoval rychlé šíření </a:t>
            </a:r>
            <a:r>
              <a:rPr lang="cs-CZ" sz="2000" dirty="0" err="1" smtClean="0"/>
              <a:t>parkouru</a:t>
            </a:r>
            <a:r>
              <a:rPr lang="cs-CZ" sz="2000" dirty="0" smtClean="0"/>
              <a:t>     po celé zemi. Zároveň však vzniká nový proud a posléze oddělující se disciplína zvaná Free </a:t>
            </a:r>
            <a:r>
              <a:rPr lang="cs-CZ" sz="2000" dirty="0" err="1" smtClean="0"/>
              <a:t>running</a:t>
            </a:r>
            <a:r>
              <a:rPr lang="cs-CZ" sz="20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Parcours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combattant</a:t>
            </a:r>
            <a:endParaRPr lang="cs-CZ" dirty="0"/>
          </a:p>
        </p:txBody>
      </p:sp>
      <p:pic>
        <p:nvPicPr>
          <p:cNvPr id="4" name="Zástupný symbol pro obsah 3" descr="parcours-du-combattant_imagelarg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14414" y="1500174"/>
            <a:ext cx="6786610" cy="50961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Yamakasi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7234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http://www.</a:t>
            </a:r>
            <a:r>
              <a:rPr lang="cs-CZ" sz="1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youtube.com</a:t>
            </a:r>
            <a:r>
              <a:rPr lang="cs-CZ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/</a:t>
            </a:r>
            <a:r>
              <a:rPr lang="cs-CZ" sz="1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watch</a:t>
            </a:r>
            <a:r>
              <a:rPr lang="cs-CZ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?v=W7s2JuaDpRQ</a:t>
            </a:r>
            <a:endParaRPr lang="cs-CZ" sz="1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Obrázek 3" descr="yamakasi_les_samourais_des_temps_modernes_2000_portrait_w85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2000240"/>
            <a:ext cx="6730492" cy="4501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David Belle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72343"/>
          </a:xfrm>
        </p:spPr>
        <p:txBody>
          <a:bodyPr>
            <a:noAutofit/>
          </a:bodyPr>
          <a:lstStyle/>
          <a:p>
            <a:r>
              <a:rPr lang="cs-CZ" sz="2000" dirty="0" smtClean="0"/>
              <a:t>Už od dětství vynikl v atletice, gymnastice, horolezectví a bojovém umění</a:t>
            </a:r>
          </a:p>
          <a:p>
            <a:r>
              <a:rPr lang="cs-CZ" sz="2000" dirty="0" smtClean="0"/>
              <a:t>Působil u námořní pěchoty ve </a:t>
            </a:r>
            <a:r>
              <a:rPr lang="cs-CZ" sz="2000" dirty="0" err="1" smtClean="0"/>
              <a:t>Vannes</a:t>
            </a:r>
            <a:r>
              <a:rPr lang="cs-CZ" sz="2000" dirty="0" smtClean="0"/>
              <a:t>, kde obdržel mnoho certifikátů za gymnastiku a provazolezectví</a:t>
            </a:r>
          </a:p>
          <a:p>
            <a:r>
              <a:rPr lang="cs-CZ" sz="2000" dirty="0" smtClean="0"/>
              <a:t>Po odchodu z armády odlétá do Indie, kde získal černý pás                         v kung-fu</a:t>
            </a:r>
          </a:p>
          <a:p>
            <a:r>
              <a:rPr lang="cs-CZ" sz="2000" dirty="0" smtClean="0"/>
              <a:t>Po návratu začal propagovat svou sportovní disciplínu </a:t>
            </a:r>
            <a:r>
              <a:rPr lang="cs-CZ" sz="2000" dirty="0" err="1" smtClean="0"/>
              <a:t>parkour</a:t>
            </a:r>
            <a:r>
              <a:rPr lang="cs-CZ" sz="2000" dirty="0" smtClean="0"/>
              <a:t> filmovými záznamy svých schopností</a:t>
            </a:r>
          </a:p>
          <a:p>
            <a:endParaRPr lang="cs-CZ" sz="2000" dirty="0" smtClean="0"/>
          </a:p>
          <a:p>
            <a:r>
              <a:rPr lang="cs-CZ" sz="2000" dirty="0" smtClean="0"/>
              <a:t>V roce 1997 se filmový tým </a:t>
            </a:r>
            <a:r>
              <a:rPr lang="cs-CZ" sz="2000" dirty="0" err="1" smtClean="0"/>
              <a:t>Stade</a:t>
            </a:r>
            <a:r>
              <a:rPr lang="cs-CZ" sz="2000" dirty="0" smtClean="0"/>
              <a:t> 2 po spatření jeho záznamů rozhodl natočit filmovou sérii o Davidovi a </a:t>
            </a:r>
            <a:r>
              <a:rPr lang="cs-CZ" sz="2000" dirty="0" err="1" smtClean="0"/>
              <a:t>parkouru</a:t>
            </a:r>
            <a:r>
              <a:rPr lang="cs-CZ" sz="2000" dirty="0" smtClean="0"/>
              <a:t> s názvy                   </a:t>
            </a:r>
            <a:r>
              <a:rPr lang="cs-CZ" sz="2000" dirty="0" err="1" smtClean="0"/>
              <a:t>The</a:t>
            </a:r>
            <a:r>
              <a:rPr lang="cs-CZ" sz="2000" dirty="0" smtClean="0"/>
              <a:t> Speed-</a:t>
            </a:r>
            <a:r>
              <a:rPr lang="cs-CZ" sz="2000" dirty="0" err="1" smtClean="0"/>
              <a:t>Air</a:t>
            </a:r>
            <a:r>
              <a:rPr lang="cs-CZ" sz="2000" dirty="0" smtClean="0"/>
              <a:t> Man, </a:t>
            </a:r>
            <a:r>
              <a:rPr lang="cs-CZ" sz="2000" dirty="0" err="1" smtClean="0"/>
              <a:t>Catman</a:t>
            </a:r>
            <a:r>
              <a:rPr lang="cs-CZ" sz="2000" dirty="0" smtClean="0"/>
              <a:t>, La </a:t>
            </a:r>
            <a:r>
              <a:rPr lang="cs-CZ" sz="2000" dirty="0" err="1" smtClean="0"/>
              <a:t>Reléve</a:t>
            </a:r>
            <a:r>
              <a:rPr lang="cs-CZ" sz="2000" dirty="0" smtClean="0"/>
              <a:t>, Les </a:t>
            </a:r>
            <a:r>
              <a:rPr lang="cs-CZ" sz="2000" dirty="0" err="1" smtClean="0"/>
              <a:t>Traceurs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Po natočení mnoha reklam pro BBC, </a:t>
            </a:r>
            <a:r>
              <a:rPr lang="cs-CZ" sz="2000" dirty="0" err="1" smtClean="0"/>
              <a:t>Nissan</a:t>
            </a:r>
            <a:r>
              <a:rPr lang="cs-CZ" sz="2000" dirty="0" smtClean="0"/>
              <a:t> či </a:t>
            </a:r>
            <a:r>
              <a:rPr lang="cs-CZ" sz="2000" dirty="0" err="1" smtClean="0"/>
              <a:t>Nike</a:t>
            </a:r>
            <a:r>
              <a:rPr lang="cs-CZ" sz="2000" dirty="0" smtClean="0"/>
              <a:t> Davida kontaktoval </a:t>
            </a:r>
            <a:r>
              <a:rPr lang="cs-CZ" sz="2000" dirty="0" err="1" smtClean="0"/>
              <a:t>Luc</a:t>
            </a:r>
            <a:r>
              <a:rPr lang="cs-CZ" sz="2000" dirty="0" smtClean="0"/>
              <a:t> </a:t>
            </a:r>
            <a:r>
              <a:rPr lang="cs-CZ" sz="2000" dirty="0" err="1" smtClean="0"/>
              <a:t>Besson</a:t>
            </a:r>
            <a:r>
              <a:rPr lang="cs-CZ" sz="2000" dirty="0" smtClean="0"/>
              <a:t> s nabídkou hlavní role spolu s Cyrilem </a:t>
            </a:r>
            <a:r>
              <a:rPr lang="cs-CZ" sz="2000" dirty="0" err="1" smtClean="0"/>
              <a:t>Raffaellim</a:t>
            </a:r>
            <a:r>
              <a:rPr lang="cs-CZ" sz="2000" dirty="0" smtClean="0"/>
              <a:t> v akčním filmu Okrsek 13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591</Words>
  <Application>Microsoft Office PowerPoint</Application>
  <PresentationFormat>Předvádění na obrazovce (4:3)</PresentationFormat>
  <Paragraphs>148</Paragraphs>
  <Slides>18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Lití písma</vt:lpstr>
      <vt:lpstr>Snímek 1</vt:lpstr>
      <vt:lpstr>Co je parkour</vt:lpstr>
      <vt:lpstr>Snímek 3</vt:lpstr>
      <vt:lpstr>Snímek 4</vt:lpstr>
      <vt:lpstr>Historie parkouru</vt:lpstr>
      <vt:lpstr>Snímek 6</vt:lpstr>
      <vt:lpstr>Parcours du combattant</vt:lpstr>
      <vt:lpstr>Yamakasi</vt:lpstr>
      <vt:lpstr>David Belle</vt:lpstr>
      <vt:lpstr>Snímek 10</vt:lpstr>
      <vt:lpstr>Parkour vs. Free running</vt:lpstr>
      <vt:lpstr>Vybavení traceura</vt:lpstr>
      <vt:lpstr>Základní techniky</vt:lpstr>
      <vt:lpstr>Snímek 14</vt:lpstr>
      <vt:lpstr>Snímek 15</vt:lpstr>
      <vt:lpstr>Parkour v ČR</vt:lpstr>
      <vt:lpstr>Zdroje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Parkour</dc:title>
  <dc:creator>lukas</dc:creator>
  <cp:lastModifiedBy>Your User Name</cp:lastModifiedBy>
  <cp:revision>42</cp:revision>
  <dcterms:created xsi:type="dcterms:W3CDTF">2013-04-23T15:38:18Z</dcterms:created>
  <dcterms:modified xsi:type="dcterms:W3CDTF">2013-04-29T11:01:41Z</dcterms:modified>
</cp:coreProperties>
</file>