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03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0C9AE4-B5BF-43C9-A6F4-D8020A3666E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7623E8-2161-49AC-96C5-D4988089E0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c4PQ-tnwJ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jE8PPlse_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jT49Sl9Ca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sDemusH6U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03aJ8qOqo2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kSS84dfH_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xupuUimBy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G06f1YgHYA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K1ZQ6rLIhc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ts.cz/cs/RanklistCsts/Kategorie/401" TargetMode="External"/><Relationship Id="rId2" Type="http://schemas.openxmlformats.org/officeDocument/2006/relationships/hyperlink" Target="http://www.csts.cz/cs/Legislativa/Soubor/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ts.cz/cs/Legislativa/Soubor/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Z0trOo1nh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5832648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SPORTOVNÍ TANEC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3140968"/>
            <a:ext cx="5114778" cy="110124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 descr="Ballroom d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8443" y="1196752"/>
            <a:ext cx="4859861" cy="544522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467600" cy="6597352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vznik v Argentině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2/4 takt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odlišný od ostatních standardních tanců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minimum švihových pohybů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kontrast pohybů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zapojen i vršek těla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youtube.com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watch</a:t>
            </a:r>
            <a:r>
              <a:rPr lang="cs-CZ" sz="2200" dirty="0" smtClean="0">
                <a:hlinkClick r:id="rId2"/>
              </a:rPr>
              <a:t>?v=ic4PQ-</a:t>
            </a:r>
            <a:r>
              <a:rPr lang="cs-CZ" sz="2200" dirty="0" err="1" smtClean="0">
                <a:hlinkClick r:id="rId2"/>
              </a:rPr>
              <a:t>tnwJw</a:t>
            </a:r>
            <a:endParaRPr lang="cs-CZ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VALČÍK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valčík righ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196752"/>
            <a:ext cx="3924436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6525344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tzv.“vídeňský valčík“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vznik v Rakousku (Alpách)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kolový, postupový tanec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¾ takt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důraz na rotaci a švih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malý počet figur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?v=AjE8PPlse_o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SLOWFOKTROT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slowfo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41730" y="1196753"/>
            <a:ext cx="4158462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384048"/>
            <a:ext cx="7467600" cy="647395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vnik v Anglii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nejklasičtější anglický tanec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postupový tanec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4/4 taktu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kyvadlový švih do dálky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youtube.com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watch</a:t>
            </a:r>
            <a:r>
              <a:rPr lang="cs-CZ" sz="2200" dirty="0" smtClean="0">
                <a:hlinkClick r:id="rId2"/>
              </a:rPr>
              <a:t>?v=ajT49Sl9Cag</a:t>
            </a:r>
            <a:endParaRPr lang="cs-CZ" sz="2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QUICKSTEP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quick step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267222"/>
            <a:ext cx="3744417" cy="53301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467600" cy="6381328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tzv.“rychlý slowfox“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prvky charlestonu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pochází z Anglie, 20. léta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4/4 takt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rychlé kroky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čtvrtotáčky</a:t>
            </a: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?v=osDemusH6UM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1196752"/>
          </a:xfrm>
        </p:spPr>
        <p:txBody>
          <a:bodyPr>
            <a:no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LATINSKOAMERICKÉ TANCE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volnější držení, oční kontakt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ytmická přesnost, temperament, smyslnost, citový náboj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ůzná doba, různá místa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amba, rumba, cha-cha, jive, </a:t>
            </a:r>
            <a:r>
              <a:rPr lang="cs-CZ" sz="3000" dirty="0" err="1" smtClean="0">
                <a:solidFill>
                  <a:schemeClr val="accent2">
                    <a:lumMod val="75000"/>
                  </a:schemeClr>
                </a:solidFill>
              </a:rPr>
              <a:t>paso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000" dirty="0" err="1" smtClean="0">
                <a:solidFill>
                  <a:schemeClr val="accent2">
                    <a:lumMod val="75000"/>
                  </a:schemeClr>
                </a:solidFill>
              </a:rPr>
              <a:t>doble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 (+salsa, mambo, </a:t>
            </a:r>
            <a:r>
              <a:rPr lang="cs-CZ" sz="3000" dirty="0" err="1" smtClean="0">
                <a:solidFill>
                  <a:schemeClr val="accent2">
                    <a:lumMod val="75000"/>
                  </a:schemeClr>
                </a:solidFill>
              </a:rPr>
              <a:t>merengue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803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SAMBA</a:t>
            </a:r>
            <a:endParaRPr lang="cs-CZ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4198597" cy="5259204"/>
          </a:xfrm>
        </p:spPr>
      </p:pic>
    </p:spTree>
    <p:extLst>
      <p:ext uri="{BB962C8B-B14F-4D97-AF65-F5344CB8AC3E}">
        <p14:creationId xmlns="" xmlns:p14="http://schemas.microsoft.com/office/powerpoint/2010/main" val="40602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004736"/>
            <a:ext cx="7467600" cy="5853264"/>
          </a:xfrm>
        </p:spPr>
        <p:txBody>
          <a:bodyPr/>
          <a:lstStyle/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ořeny v Africe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2/4 tanec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ohyb kyčlí vpřed a vzad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Brazílie- karnevaly</a:t>
            </a:r>
          </a:p>
          <a:p>
            <a:endParaRPr lang="cs-CZ" dirty="0"/>
          </a:p>
          <a:p>
            <a:endParaRPr lang="cs-CZ" sz="2200" dirty="0" smtClean="0">
              <a:hlinkClick r:id="rId2"/>
            </a:endParaRPr>
          </a:p>
          <a:p>
            <a:endParaRPr lang="cs-CZ" sz="2200" dirty="0" smtClean="0">
              <a:hlinkClick r:id="rId2"/>
            </a:endParaRPr>
          </a:p>
          <a:p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youtube.com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watch</a:t>
            </a:r>
            <a:r>
              <a:rPr lang="cs-CZ" sz="2200" dirty="0" smtClean="0">
                <a:hlinkClick r:id="rId2"/>
              </a:rPr>
              <a:t>?v=03aJ8qOqo2Q</a:t>
            </a: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239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CHARAKTERISTIKA SPORTU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základní jednotka = TANEČNÍ PÁR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HUDBA hraje důležitou roli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individuální sport s prvky KOLEKTIVNÍHO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571500"/>
            <a:ext cx="7467600" cy="1408212"/>
          </a:xfrm>
        </p:spPr>
        <p:txBody>
          <a:bodyPr/>
          <a:lstStyle/>
          <a:p>
            <a:pPr algn="ctr"/>
            <a:r>
              <a:rPr lang="cs-CZ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RUMBA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029340"/>
            <a:ext cx="3658768" cy="5496004"/>
          </a:xfrm>
        </p:spPr>
      </p:pic>
    </p:spTree>
    <p:extLst>
      <p:ext uri="{BB962C8B-B14F-4D97-AF65-F5344CB8AC3E}">
        <p14:creationId xmlns="" xmlns:p14="http://schemas.microsoft.com/office/powerpoint/2010/main" val="147455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lnSpcReduction="10000"/>
          </a:bodyPr>
          <a:lstStyle/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znik: Kuba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4/4 tanec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it, milostný vztah, jiskření, napětí</a:t>
            </a:r>
          </a:p>
          <a:p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lízká cha-che</a:t>
            </a:r>
          </a:p>
          <a:p>
            <a:endParaRPr lang="cs-CZ" dirty="0" smtClean="0"/>
          </a:p>
          <a:p>
            <a:endParaRPr lang="cs-CZ" sz="2200" dirty="0" smtClean="0">
              <a:hlinkClick r:id="rId2"/>
            </a:endParaRPr>
          </a:p>
          <a:p>
            <a:endParaRPr lang="cs-CZ" sz="2200" dirty="0" smtClean="0">
              <a:hlinkClick r:id="rId2"/>
            </a:endParaRPr>
          </a:p>
          <a:p>
            <a:endParaRPr lang="cs-CZ" sz="2200" dirty="0" smtClean="0">
              <a:hlinkClick r:id="rId2"/>
            </a:endParaRPr>
          </a:p>
          <a:p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://www.youtube.com/watch?v=dkSS84dfH_k</a:t>
            </a: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9313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67600" cy="720080"/>
          </a:xfrm>
        </p:spPr>
        <p:txBody>
          <a:bodyPr/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CHA-CHA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54897"/>
            <a:ext cx="4958713" cy="5370447"/>
          </a:xfrm>
        </p:spPr>
      </p:pic>
    </p:spTree>
    <p:extLst>
      <p:ext uri="{BB962C8B-B14F-4D97-AF65-F5344CB8AC3E}">
        <p14:creationId xmlns="" xmlns:p14="http://schemas.microsoft.com/office/powerpoint/2010/main" val="2005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znik: Kuba</a:t>
            </a:r>
          </a:p>
          <a:p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4/4 tanec</a:t>
            </a:r>
          </a:p>
          <a:p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eselost, hravost</a:t>
            </a:r>
          </a:p>
          <a:p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3 pomalé, 2 rychlé kroky</a:t>
            </a:r>
          </a:p>
          <a:p>
            <a:endParaRPr lang="cs-CZ" dirty="0"/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://www.youtube.com/watch?v=jxupuUimByY</a:t>
            </a: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500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JIVE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6696744" cy="5208579"/>
          </a:xfrm>
        </p:spPr>
      </p:pic>
    </p:spTree>
    <p:extLst>
      <p:ext uri="{BB962C8B-B14F-4D97-AF65-F5344CB8AC3E}">
        <p14:creationId xmlns="" xmlns:p14="http://schemas.microsoft.com/office/powerpoint/2010/main" val="23491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znik: S Amerika (směsice afrických tanců)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4/4 tance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eselost, hravost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odobnost: swing, rock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&amp;</a:t>
            </a:r>
            <a:r>
              <a:rPr lang="cs-CZ" sz="3000" dirty="0" err="1" smtClean="0">
                <a:solidFill>
                  <a:schemeClr val="accent2">
                    <a:lumMod val="75000"/>
                  </a:schemeClr>
                </a:solidFill>
              </a:rPr>
              <a:t>roll</a:t>
            </a:r>
            <a:endParaRPr lang="cs-CZ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  <a:p>
            <a:endParaRPr lang="cs-CZ" dirty="0" smtClean="0">
              <a:hlinkClick r:id="rId2"/>
            </a:endParaRPr>
          </a:p>
          <a:p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://www.youtube.com/watch?v=HG06f1YgHYA</a:t>
            </a: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3024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PASO DOBLE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7244048" cy="4824536"/>
          </a:xfrm>
        </p:spPr>
      </p:pic>
    </p:spTree>
    <p:extLst>
      <p:ext uri="{BB962C8B-B14F-4D97-AF65-F5344CB8AC3E}">
        <p14:creationId xmlns="" xmlns:p14="http://schemas.microsoft.com/office/powerpoint/2010/main" val="26772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znik: Španělsko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2/4 tanec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ouboj </a:t>
            </a:r>
            <a:r>
              <a:rPr lang="cs-CZ" sz="3000" dirty="0" err="1" smtClean="0">
                <a:solidFill>
                  <a:schemeClr val="accent2">
                    <a:lumMod val="75000"/>
                  </a:schemeClr>
                </a:solidFill>
              </a:rPr>
              <a:t>toreádorů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 s býky (partnerka muleta-šátek)</a:t>
            </a:r>
          </a:p>
          <a:p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000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apětí, hrdost, odhodlanost, síla</a:t>
            </a:r>
          </a:p>
          <a:p>
            <a:endParaRPr lang="cs-CZ" dirty="0"/>
          </a:p>
          <a:p>
            <a:endParaRPr lang="cs-CZ" sz="2200" dirty="0" smtClean="0">
              <a:hlinkClick r:id="rId2"/>
            </a:endParaRPr>
          </a:p>
          <a:p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://www.youtube.com/watch?v=OK1ZQ6rLIhc</a:t>
            </a:r>
            <a:endParaRPr lang="cs-CZ" sz="22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6709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96752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SYSTÉM SOUTĚŽÍ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643192" cy="5544616"/>
          </a:xfrm>
        </p:spPr>
        <p:txBody>
          <a:bodyPr/>
          <a:lstStyle/>
          <a:p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Zemská a regionální mistrovství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HOBBY soutěže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(pro nečleny ČSTS)</a:t>
            </a:r>
          </a:p>
          <a:p>
            <a:endParaRPr lang="cs-CZ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Postupové soutěže</a:t>
            </a:r>
          </a:p>
          <a:p>
            <a:pPr lvl="1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Na základě výsledků dochází k řazení párů do výkonnostních tříd (D. C, B, A, M)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Taneční liga</a:t>
            </a:r>
          </a:p>
          <a:p>
            <a:pPr lvl="1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Na základě výsledků dochází k řazení do celkového pořadí ročníku Taneční ligy, na základě kterého se provádí kvalifikace na MČR</a:t>
            </a:r>
          </a:p>
          <a:p>
            <a:pPr lvl="1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Zde se získávají body do průběžného žebříčku tanečních párů (Rank list ČR)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003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7704856" cy="6525344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Mistrovství ČR</a:t>
            </a:r>
          </a:p>
          <a:p>
            <a:pPr lvl="1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Mohou soutěžit páry, v nichž alespoň jeden má státní občanství ČR, přičemž v průběhu konání MČR nesmí reprezentovat jiný stát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v deseti tancích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ve standardních tancích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v latinskoamerických tancích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družstev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v české polce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ČR v plesových formacích</a:t>
            </a:r>
          </a:p>
          <a:p>
            <a:pPr lvl="2"/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Mistrovství republiky ve společenském tanci </a:t>
            </a:r>
          </a:p>
          <a:p>
            <a:pPr lvl="2">
              <a:buFont typeface="Wingdings" pitchFamily="2" charset="2"/>
              <a:buNone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(Soutěžní řád ČSTS, 2012)</a:t>
            </a:r>
          </a:p>
          <a:p>
            <a:pPr lvl="2">
              <a:buFont typeface="Wingdings" pitchFamily="2" charset="2"/>
              <a:buNone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Soutěže WDSF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World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dance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sport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federation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HISTORIE TANCE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147248" cy="4989168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taneční motivy už od počátku lidstva</a:t>
            </a: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dříve sloužil daným účelům → ZÁBAVA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b="1" u="sng" dirty="0" smtClean="0">
                <a:solidFill>
                  <a:schemeClr val="accent2">
                    <a:lumMod val="75000"/>
                  </a:schemeClr>
                </a:solidFill>
              </a:rPr>
              <a:t>19. stol.: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vznik společenského tance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taneční plesy, zábavy apod.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POLKA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VALČÍK</a:t>
            </a:r>
          </a:p>
          <a:p>
            <a:pPr lvl="5"/>
            <a:endParaRPr lang="cs-CZ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539552" y="692696"/>
          <a:ext cx="7369062" cy="498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354"/>
                <a:gridCol w="2456354"/>
                <a:gridCol w="2456354"/>
              </a:tblGrid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Věková Kategorie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Věkové rozpětí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Výkonnostní třídy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Děti I (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Juveniles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do 10 let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Děti II (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Juveniles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II)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10-11 let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Junioři I (Juniors I)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12-13 let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Junioři II (Juniors II)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14-15 let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7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Mládež (Youth)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16-18 let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D,C,B,A,M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55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Dospělí (Adults)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19-34 let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D,C,B,A,M, P (profesionálové)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413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Senioři I (Seniors I)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35-44 let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D,C,B,A,M, P (profesionálové)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55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Senioři II (Seniors II)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45-54 let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D,C,B,A,M, P (profesionálové)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55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Senioři III (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Seniors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III)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nad 55 let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D,C,B,A,M, P (profesionálové)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7776864" cy="61206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Děti I a II se neúčastní Taneční ligy ani Mistrovství ČR</a:t>
            </a:r>
          </a:p>
          <a:p>
            <a:pPr>
              <a:lnSpc>
                <a:spcPct val="90000"/>
              </a:lnSpc>
            </a:pPr>
            <a:endParaRPr lang="cs-CZ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Do třídy P mohou být zařazeny páry dle vlastního rozhodnutí, pokud je oběma partnerům minimálně 19 a pokud alespoň jeden z partnerů má dosaženou třídu M</a:t>
            </a:r>
          </a:p>
          <a:p>
            <a:pPr>
              <a:lnSpc>
                <a:spcPct val="90000"/>
              </a:lnSpc>
            </a:pPr>
            <a:endParaRPr lang="cs-CZ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Partner je nositelem počtu bodů a účastí ve finále</a:t>
            </a:r>
          </a:p>
          <a:p>
            <a:pPr>
              <a:lnSpc>
                <a:spcPct val="90000"/>
              </a:lnSpc>
            </a:pPr>
            <a:endParaRPr lang="cs-CZ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Při sestupu páru do nižší výkonnostní třídy se třída partnera sníží, partnerce třída zůstává.</a:t>
            </a:r>
          </a:p>
          <a:p>
            <a:pPr>
              <a:lnSpc>
                <a:spcPct val="90000"/>
              </a:lnSpc>
            </a:pPr>
            <a:endParaRPr lang="cs-CZ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Při rozpadu páru partnerovi zůstává třída, počet bodů a účastí ve finále a partnerce její nejvyšší dosažená třída za dobu registrovaného tancování.</a:t>
            </a: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(Soutěžní řád CSTS, 2012)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980728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RANK LIST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571184" cy="5277200"/>
          </a:xfrm>
        </p:spPr>
        <p:txBody>
          <a:bodyPr>
            <a:normAutofit fontScale="92500"/>
          </a:bodyPr>
          <a:lstStyle/>
          <a:p>
            <a:pPr marL="457200" indent="-457200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Žebříček nejlepších párů podle bodů z Taneční ligy, Mistrovství ČR a soutěží WDSF</a:t>
            </a:r>
          </a:p>
          <a:p>
            <a:pPr marL="457200" indent="-457200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Zvlášť jednotlivé věkové kategorie a jednotlivé druhy tanců</a:t>
            </a:r>
          </a:p>
          <a:p>
            <a:pPr marL="457200" indent="-457200"/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Rank list ČSTS k 1.4.2013 – Junioři II STT</a:t>
            </a:r>
          </a:p>
          <a:p>
            <a:pPr marL="766763" lvl="1" indent="-400050">
              <a:buFont typeface="Wingdings 2" pitchFamily="18" charset="2"/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						</a:t>
            </a:r>
            <a:r>
              <a:rPr lang="cs-CZ" sz="1500" dirty="0" smtClean="0">
                <a:solidFill>
                  <a:schemeClr val="accent2">
                    <a:lumMod val="75000"/>
                  </a:schemeClr>
                </a:solidFill>
              </a:rPr>
              <a:t>celkem	TL	MČR	WDSF</a:t>
            </a:r>
          </a:p>
          <a:p>
            <a:pPr marL="766763" lvl="1" indent="-400050">
              <a:buFont typeface="Wingdings" pitchFamily="2" charset="2"/>
              <a:buAutoNum type="arabicPeriod"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Bureš, M. a Vašková, A.	1920	620	480	820</a:t>
            </a:r>
          </a:p>
          <a:p>
            <a:pPr marL="766763" lvl="1" indent="-400050">
              <a:buFont typeface="Wingdings" pitchFamily="2" charset="2"/>
              <a:buAutoNum type="arabicPeriod"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Škoda, J. a Škorpilová, M.	1380	400	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400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	580</a:t>
            </a:r>
          </a:p>
          <a:p>
            <a:pPr marL="766763" lvl="1" indent="-400050">
              <a:buFont typeface="Wingdings" pitchFamily="2" charset="2"/>
              <a:buAutoNum type="arabicPeriod"/>
            </a:pP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Felcman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 D. a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Mičová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 K.	1330	220	440	670</a:t>
            </a:r>
          </a:p>
          <a:p>
            <a:pPr marL="766763" lvl="1" indent="-400050">
              <a:buFont typeface="Wingdings" pitchFamily="2" charset="2"/>
              <a:buAutoNum type="arabicPeriod"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atd.</a:t>
            </a:r>
          </a:p>
          <a:p>
            <a:pPr marL="766763" lvl="1" indent="-400050">
              <a:buFont typeface="Wingdings" pitchFamily="2" charset="2"/>
              <a:buNone/>
            </a:pPr>
            <a:r>
              <a:rPr lang="cs-CZ" sz="25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</a:rPr>
              <a:t>Rank list ČSTS – k 1.4.2013. Junioři II. – STT, 2013)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SYSTÉM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859216" cy="5133184"/>
          </a:xfrm>
        </p:spPr>
        <p:txBody>
          <a:bodyPr/>
          <a:lstStyle/>
          <a:p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Soutěž hodnotí porota složená z lichého počtu porotců (minimálně 5)</a:t>
            </a:r>
          </a:p>
          <a:p>
            <a:pPr>
              <a:buNone/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V postupových kolech všech soutěžích porotci označují znaménkem „X“ ty páry, které doporučují pro postup do dalšího kola</a:t>
            </a:r>
          </a:p>
          <a:p>
            <a:pPr>
              <a:buNone/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Ve finále všech soutěží se používá hodnocení známkou, která vyjadřuje pořadí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(Soutěžní řád ČSTS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2012)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OBLASTI HODNOCENÍ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8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cs-CZ" sz="2800" b="1" u="sng" dirty="0" smtClean="0">
                <a:solidFill>
                  <a:schemeClr val="accent2">
                    <a:lumMod val="75000"/>
                  </a:schemeClr>
                </a:solidFill>
              </a:rPr>
              <a:t>Hudba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1.1 Takt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1.2 Rytmus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1.3 Muzikálnost</a:t>
            </a:r>
          </a:p>
          <a:p>
            <a:pPr lvl="1">
              <a:lnSpc>
                <a:spcPct val="80000"/>
              </a:lnSpc>
              <a:buNone/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cs-CZ" sz="2800" b="1" u="sng" dirty="0" smtClean="0">
                <a:solidFill>
                  <a:schemeClr val="accent2">
                    <a:lumMod val="75000"/>
                  </a:schemeClr>
                </a:solidFill>
              </a:rPr>
              <a:t>Rovnováhy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2.1 Statická rovnováha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2.2 Dynamická rovnováha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2.3 Vedení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787208" cy="64533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sz="28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cs-CZ" sz="2800" b="1" u="sng" dirty="0" smtClean="0">
                <a:solidFill>
                  <a:schemeClr val="accent2">
                    <a:lumMod val="75000"/>
                  </a:schemeClr>
                </a:solidFill>
              </a:rPr>
              <a:t>Průběh pohybu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3.1 Průběh pohybu v prostoru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3.2 Průběh pohybu během jedné energetické jednotky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3.3 Průběh pohybu pohybového prvku</a:t>
            </a:r>
          </a:p>
          <a:p>
            <a:pPr lvl="1">
              <a:lnSpc>
                <a:spcPct val="80000"/>
              </a:lnSpc>
              <a:buNone/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cs-CZ" sz="2800" b="1" u="sng" dirty="0" smtClean="0">
                <a:solidFill>
                  <a:schemeClr val="accent2">
                    <a:lumMod val="75000"/>
                  </a:schemeClr>
                </a:solidFill>
              </a:rPr>
              <a:t>Charakteristika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4.1 Forma projevu jednotlivých tanců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4.2 Rozlišování charakteristik během soutěže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4.3 Osobité podání jako výrazový prostředek</a:t>
            </a:r>
          </a:p>
          <a:p>
            <a:pPr lvl="1">
              <a:lnSpc>
                <a:spcPct val="80000"/>
              </a:lnSpc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(Pravidla hodnocení DTV, 2003)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ZDROJE A LITERATURA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>
                <a:solidFill>
                  <a:schemeClr val="accent2"/>
                </a:solidFill>
              </a:rPr>
              <a:t>(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Odstrčil, P. (2004). 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Sportovní tanec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 (první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ed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.). Praha,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Czech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Republic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Grada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Publishing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 a.s.</a:t>
            </a:r>
          </a:p>
          <a:p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2003) Pravidla hodnocení DTV. </a:t>
            </a:r>
            <a:r>
              <a:rPr lang="cs-CZ" dirty="0" err="1" smtClean="0">
                <a:solidFill>
                  <a:schemeClr val="accent2"/>
                </a:solidFill>
              </a:rPr>
              <a:t>Retrieved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from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  <a:hlinkClick r:id="rId2"/>
              </a:rPr>
              <a:t>http://www.</a:t>
            </a:r>
            <a:r>
              <a:rPr lang="cs-CZ" dirty="0" err="1" smtClean="0">
                <a:solidFill>
                  <a:schemeClr val="accent2"/>
                </a:solidFill>
                <a:hlinkClick r:id="rId2"/>
              </a:rPr>
              <a:t>csts.cz</a:t>
            </a:r>
            <a:r>
              <a:rPr lang="cs-CZ" dirty="0" smtClean="0">
                <a:solidFill>
                  <a:schemeClr val="accent2"/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chemeClr val="accent2"/>
                </a:solidFill>
                <a:hlinkClick r:id="rId2"/>
              </a:rPr>
              <a:t>cs</a:t>
            </a:r>
            <a:r>
              <a:rPr lang="cs-CZ" dirty="0" smtClean="0">
                <a:solidFill>
                  <a:schemeClr val="accent2"/>
                </a:solidFill>
                <a:hlinkClick r:id="rId2"/>
              </a:rPr>
              <a:t>/Legislativa/Soubor/23</a:t>
            </a:r>
            <a:endParaRPr lang="cs-CZ" dirty="0" smtClean="0">
              <a:solidFill>
                <a:schemeClr val="accent2"/>
              </a:solidFill>
            </a:endParaRPr>
          </a:p>
          <a:p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(2013) Rank list ČSTS – k 1.4.2013. Junioři II. – STT. </a:t>
            </a:r>
            <a:r>
              <a:rPr lang="cs-CZ" dirty="0" err="1" smtClean="0">
                <a:solidFill>
                  <a:schemeClr val="accent2"/>
                </a:solidFill>
              </a:rPr>
              <a:t>Retrieved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from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  <a:hlinkClick r:id="rId3"/>
              </a:rPr>
              <a:t>http://www.</a:t>
            </a:r>
            <a:r>
              <a:rPr lang="cs-CZ" dirty="0" err="1" smtClean="0">
                <a:solidFill>
                  <a:schemeClr val="accent2"/>
                </a:solidFill>
                <a:hlinkClick r:id="rId3"/>
              </a:rPr>
              <a:t>csts.cz</a:t>
            </a:r>
            <a:r>
              <a:rPr lang="cs-CZ" dirty="0" smtClean="0">
                <a:solidFill>
                  <a:schemeClr val="accent2"/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accent2"/>
                </a:solidFill>
                <a:hlinkClick r:id="rId3"/>
              </a:rPr>
              <a:t>cs</a:t>
            </a:r>
            <a:r>
              <a:rPr lang="cs-CZ" dirty="0" smtClean="0">
                <a:solidFill>
                  <a:schemeClr val="accent2"/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accent2"/>
                </a:solidFill>
                <a:hlinkClick r:id="rId3"/>
              </a:rPr>
              <a:t>RanklistCsts</a:t>
            </a:r>
            <a:r>
              <a:rPr lang="cs-CZ" dirty="0" smtClean="0">
                <a:solidFill>
                  <a:schemeClr val="accent2"/>
                </a:solidFill>
                <a:hlinkClick r:id="rId3"/>
              </a:rPr>
              <a:t>/Kategorie/401</a:t>
            </a:r>
            <a:endParaRPr lang="cs-CZ" dirty="0" smtClean="0">
              <a:solidFill>
                <a:schemeClr val="accent2"/>
              </a:solidFill>
            </a:endParaRPr>
          </a:p>
          <a:p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(2012) Soutěžní řád ČSTS. </a:t>
            </a:r>
            <a:r>
              <a:rPr lang="cs-CZ" dirty="0" err="1" smtClean="0">
                <a:solidFill>
                  <a:schemeClr val="accent2"/>
                </a:solidFill>
              </a:rPr>
              <a:t>Retrieved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from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  <a:hlinkClick r:id="rId4"/>
              </a:rPr>
              <a:t>http://www.</a:t>
            </a:r>
            <a:r>
              <a:rPr lang="cs-CZ" dirty="0" err="1" smtClean="0">
                <a:solidFill>
                  <a:schemeClr val="accent2"/>
                </a:solidFill>
                <a:hlinkClick r:id="rId4"/>
              </a:rPr>
              <a:t>csts.cz</a:t>
            </a:r>
            <a:r>
              <a:rPr lang="cs-CZ" dirty="0" smtClean="0">
                <a:solidFill>
                  <a:schemeClr val="accent2"/>
                </a:solidFill>
                <a:hlinkClick r:id="rId4"/>
              </a:rPr>
              <a:t>/</a:t>
            </a:r>
            <a:r>
              <a:rPr lang="cs-CZ" dirty="0" err="1" smtClean="0">
                <a:solidFill>
                  <a:schemeClr val="accent2"/>
                </a:solidFill>
                <a:hlinkClick r:id="rId4"/>
              </a:rPr>
              <a:t>cs</a:t>
            </a:r>
            <a:r>
              <a:rPr lang="cs-CZ" dirty="0" smtClean="0">
                <a:solidFill>
                  <a:schemeClr val="accent2"/>
                </a:solidFill>
                <a:hlinkClick r:id="rId4"/>
              </a:rPr>
              <a:t>/Legislativa/Soubor/10</a:t>
            </a:r>
            <a:endParaRPr lang="cs-CZ" dirty="0" smtClean="0">
              <a:solidFill>
                <a:schemeClr val="accent2"/>
              </a:solidFill>
            </a:endParaRPr>
          </a:p>
          <a:p>
            <a:endParaRPr lang="cs-CZ" dirty="0" smtClean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lnSpcReduction="10000"/>
          </a:bodyPr>
          <a:lstStyle/>
          <a:p>
            <a:r>
              <a:rPr lang="cs-CZ" sz="3200" b="1" u="sng" dirty="0" smtClean="0">
                <a:solidFill>
                  <a:schemeClr val="accent2">
                    <a:lumMod val="75000"/>
                  </a:schemeClr>
                </a:solidFill>
              </a:rPr>
              <a:t>20. stol.: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Evropa – tance z S a J Ameriky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střet kultur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FOXTROT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WALTZ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TANGO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vznik tanečních škol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b="1" u="sng" dirty="0" smtClean="0">
                <a:solidFill>
                  <a:schemeClr val="accent2">
                    <a:lumMod val="75000"/>
                  </a:schemeClr>
                </a:solidFill>
              </a:rPr>
              <a:t>20. léta 20.stol.: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zprvu neshody v provedení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zavedení tzv. internacionální styl (tance, doprovod,figury)</a:t>
            </a:r>
          </a:p>
          <a:p>
            <a:pPr lvl="1"/>
            <a:endParaRPr lang="cs-CZ" sz="29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cs-CZ" sz="29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accent2">
                    <a:lumMod val="75000"/>
                  </a:schemeClr>
                </a:solidFill>
              </a:rPr>
              <a:t>Meziválečné období:</a:t>
            </a:r>
          </a:p>
          <a:p>
            <a:pPr lvl="1"/>
            <a:endParaRPr lang="cs-CZ" sz="2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nástup jazzu + </a:t>
            </a:r>
            <a:r>
              <a:rPr lang="cs-CZ" sz="2900" dirty="0" err="1" smtClean="0">
                <a:solidFill>
                  <a:schemeClr val="accent2">
                    <a:lumMod val="75000"/>
                  </a:schemeClr>
                </a:solidFill>
              </a:rPr>
              <a:t>latinskoamer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. tanců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JAZZ,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SAMBA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RUMBA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SWING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JIVE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CHACHA</a:t>
            </a:r>
          </a:p>
          <a:p>
            <a:pPr lvl="1"/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PASO DOBLE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STANDARDNÍ TANCE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párové držení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švihový pohyb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frak + dámská róba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meziválečné období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WALTZ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waltz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934297"/>
            <a:ext cx="3816424" cy="5735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384048"/>
            <a:ext cx="7467600" cy="647395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tzv.“pomalý valčík“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vznik v Anglii, počátek 20. stol.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¾ takt</a:t>
            </a:r>
          </a:p>
          <a:p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švihový kyvadlový pohyb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přísunný krok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otočky o ¾ kruhu</a:t>
            </a:r>
          </a:p>
          <a:p>
            <a:pPr>
              <a:buNone/>
            </a:pPr>
            <a:endParaRPr lang="cs-CZ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?v=jZ0trOo1nhc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TANGO</a:t>
            </a:r>
            <a:endParaRPr lang="cs-CZ" sz="3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Zástupný symbol pro obsah 3" descr="tang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299363"/>
            <a:ext cx="7459765" cy="50819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13390</TotalTime>
  <Words>894</Words>
  <Application>Microsoft Office PowerPoint</Application>
  <PresentationFormat>Předvádění na obrazovce (4:3)</PresentationFormat>
  <Paragraphs>295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Arkýř</vt:lpstr>
      <vt:lpstr>SPORTOVNÍ TANEC</vt:lpstr>
      <vt:lpstr>CHARAKTERISTIKA SPORTU</vt:lpstr>
      <vt:lpstr>HISTORIE TANCE</vt:lpstr>
      <vt:lpstr>Snímek 4</vt:lpstr>
      <vt:lpstr>Snímek 5</vt:lpstr>
      <vt:lpstr>STANDARDNÍ TANCE</vt:lpstr>
      <vt:lpstr>WALTZ</vt:lpstr>
      <vt:lpstr>Snímek 8</vt:lpstr>
      <vt:lpstr>TANGO</vt:lpstr>
      <vt:lpstr>Snímek 10</vt:lpstr>
      <vt:lpstr>VALČÍK</vt:lpstr>
      <vt:lpstr>Snímek 12</vt:lpstr>
      <vt:lpstr>SLOWFOKTROT</vt:lpstr>
      <vt:lpstr>Snímek 14</vt:lpstr>
      <vt:lpstr>QUICKSTEP</vt:lpstr>
      <vt:lpstr>Snímek 16</vt:lpstr>
      <vt:lpstr>LATINSKOAMERICKÉ TANCE</vt:lpstr>
      <vt:lpstr>SAMBA</vt:lpstr>
      <vt:lpstr>Snímek 19</vt:lpstr>
      <vt:lpstr>  RUMBA</vt:lpstr>
      <vt:lpstr>Snímek 21</vt:lpstr>
      <vt:lpstr>CHA-CHA</vt:lpstr>
      <vt:lpstr>Snímek 23</vt:lpstr>
      <vt:lpstr>JIVE</vt:lpstr>
      <vt:lpstr>Snímek 25</vt:lpstr>
      <vt:lpstr>  PASO DOBLE</vt:lpstr>
      <vt:lpstr>Snímek 27</vt:lpstr>
      <vt:lpstr> SYSTÉM SOUTĚŽÍ</vt:lpstr>
      <vt:lpstr>Snímek 29</vt:lpstr>
      <vt:lpstr>Snímek 30</vt:lpstr>
      <vt:lpstr>Snímek 31</vt:lpstr>
      <vt:lpstr>RANK LIST ČR</vt:lpstr>
      <vt:lpstr>SYSTÉM HODNOCENÍ</vt:lpstr>
      <vt:lpstr>OBLASTI HODNOCENÍ</vt:lpstr>
      <vt:lpstr>Snímek 35</vt:lpstr>
      <vt:lpstr>ZDROJE A LITERATURA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Any</dc:creator>
  <cp:lastModifiedBy>Your User Name</cp:lastModifiedBy>
  <cp:revision>590</cp:revision>
  <dcterms:created xsi:type="dcterms:W3CDTF">2013-03-27T11:52:40Z</dcterms:created>
  <dcterms:modified xsi:type="dcterms:W3CDTF">2013-04-29T11:03:36Z</dcterms:modified>
</cp:coreProperties>
</file>