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4" r:id="rId9"/>
    <p:sldId id="267" r:id="rId10"/>
    <p:sldId id="268" r:id="rId11"/>
    <p:sldId id="269" r:id="rId12"/>
    <p:sldId id="266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8B12415-CBEE-4D56-A3AA-06A394EE4D16}" type="datetimeFigureOut">
              <a:rPr lang="cs-CZ" smtClean="0"/>
              <a:pPr/>
              <a:t>29.4.2013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2607B53-367E-4E71-9CEC-085B47A5420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2415-CBEE-4D56-A3AA-06A394EE4D16}" type="datetimeFigureOut">
              <a:rPr lang="cs-CZ" smtClean="0"/>
              <a:pPr/>
              <a:t>29.4.2013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B53-367E-4E71-9CEC-085B47A542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2415-CBEE-4D56-A3AA-06A394EE4D16}" type="datetimeFigureOut">
              <a:rPr lang="cs-CZ" smtClean="0"/>
              <a:pPr/>
              <a:t>29.4.2013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B53-367E-4E71-9CEC-085B47A542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2415-CBEE-4D56-A3AA-06A394EE4D16}" type="datetimeFigureOut">
              <a:rPr lang="cs-CZ" smtClean="0"/>
              <a:pPr/>
              <a:t>29.4.2013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B53-367E-4E71-9CEC-085B47A542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2415-CBEE-4D56-A3AA-06A394EE4D16}" type="datetimeFigureOut">
              <a:rPr lang="cs-CZ" smtClean="0"/>
              <a:pPr/>
              <a:t>29.4.2013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B53-367E-4E71-9CEC-085B47A542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2415-CBEE-4D56-A3AA-06A394EE4D16}" type="datetimeFigureOut">
              <a:rPr lang="cs-CZ" smtClean="0"/>
              <a:pPr/>
              <a:t>29.4.2013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B53-367E-4E71-9CEC-085B47A5420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2415-CBEE-4D56-A3AA-06A394EE4D16}" type="datetimeFigureOut">
              <a:rPr lang="cs-CZ" smtClean="0"/>
              <a:pPr/>
              <a:t>29.4.2013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B53-367E-4E71-9CEC-085B47A542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2415-CBEE-4D56-A3AA-06A394EE4D16}" type="datetimeFigureOut">
              <a:rPr lang="cs-CZ" smtClean="0"/>
              <a:pPr/>
              <a:t>29.4.2013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B53-367E-4E71-9CEC-085B47A542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2415-CBEE-4D56-A3AA-06A394EE4D16}" type="datetimeFigureOut">
              <a:rPr lang="cs-CZ" smtClean="0"/>
              <a:pPr/>
              <a:t>29.4.2013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B53-367E-4E71-9CEC-085B47A542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2415-CBEE-4D56-A3AA-06A394EE4D16}" type="datetimeFigureOut">
              <a:rPr lang="cs-CZ" smtClean="0"/>
              <a:pPr/>
              <a:t>29.4.2013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B53-367E-4E71-9CEC-085B47A5420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2415-CBEE-4D56-A3AA-06A394EE4D16}" type="datetimeFigureOut">
              <a:rPr lang="cs-CZ" smtClean="0"/>
              <a:pPr/>
              <a:t>29.4.2013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B53-367E-4E71-9CEC-085B47A542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8B12415-CBEE-4D56-A3AA-06A394EE4D16}" type="datetimeFigureOut">
              <a:rPr lang="cs-CZ" smtClean="0"/>
              <a:pPr/>
              <a:t>29.4.2013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2607B53-367E-4E71-9CEC-085B47A5420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imgres?hl=cs&amp;sa=X&amp;biw=1366&amp;bih=653&amp;tbm=isch&amp;tbnid=sZtO17leDodJlM:&amp;imgrefurl=http://www.judo-ch.jp/english/knowledge/technique/&amp;docid=5q9wwNMup-rjqM&amp;imgurl=http://www.judo-ch.jp/english/knowledge/technique/image/img_06.gif&amp;w=500&amp;h=336&amp;ei=InRkUfeTA6SR4ASn5IHgBA&amp;zoom=1&amp;ved=1t:3588,r:42,s:0,i:219&amp;iact=rc&amp;dur=423&amp;page=3&amp;tbnh=174&amp;tbnw=259&amp;start=41&amp;ndsp=23&amp;tx=122&amp;ty=104" TargetMode="External"/><Relationship Id="rId2" Type="http://schemas.openxmlformats.org/officeDocument/2006/relationships/hyperlink" Target="http://www.google.cz/imgres?hl=cs&amp;sa=X&amp;biw=1366&amp;bih=653&amp;tbm=isch&amp;tbnid=lWDpqk6aH1EsAM:&amp;imgrefurl=http://www.judobilder.org/bloggwp/?paged=3&amp;docid=JxaqTtAKcp4uzM&amp;imgurl=http://www.judobilder.org/bloggwp/wp-content/uploads/2009/11/AP-M-P%C3%A5l-Andreas-Narum-Tomoe-nage.jpg&amp;w=3836&amp;h=2361&amp;ei=InRkUfeTA6SR4ASn5IHgBA&amp;zoom=1&amp;ved=1t:3588,r:19,s:0,i:141&amp;iact=rc&amp;dur=985&amp;page=2&amp;tbnh=176&amp;tbnw=281&amp;start=16&amp;ndsp=25&amp;tx=115&amp;ty=7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z/imgres?hl=cs&amp;sa=X&amp;biw=1366&amp;bih=653&amp;tbm=isch&amp;tbnid=pt_9aN7JguAGnM:&amp;imgrefurl=http://senjokara.com/index.php?main_page=product_info&amp;cPath=1&amp;products_id=8&amp;docid=V0f3nDm9D9qXvM&amp;imgurl=http://senjokara.com/images/ProductImages/tomoe%2520nage%2520front%2520N_02.JPG&amp;w=1049&amp;h=1746&amp;ei=InRkUfeTA6SR4ASn5IHgBA&amp;zoom=1&amp;ved=1t:3588,r:58,s:0,i:267&amp;iact=rc&amp;dur=445&amp;page=3&amp;tbnh=197&amp;tbnw=117&amp;start=41&amp;ndsp=23&amp;tx=43&amp;ty=4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imgres?start=276&amp;hl=cs&amp;sa=X&amp;biw=1366&amp;bih=653&amp;tbm=isch&amp;tbnid=QKVeu1xWcqYx7M:&amp;imgrefurl=http://www.alljudo.net/tomoe-nage.html&amp;docid=yVxFJIp6yfPO8M&amp;imgurl=http://www.alljudo.net/images/galeries/13/img_0993.jpg&amp;w=800&amp;h=531&amp;ei=tHVkUdraHqKs4AT18oFI&amp;zoom=1&amp;ved=1t:3588,r:95,s:200,i:289&amp;iact=rc&amp;dur=776&amp;page=14&amp;tbnh=155&amp;tbnw=276&amp;ndsp=24&amp;tx=154&amp;ty=91" TargetMode="External"/><Relationship Id="rId2" Type="http://schemas.openxmlformats.org/officeDocument/2006/relationships/hyperlink" Target="http://www.google.cz/imgres?start=156&amp;hl=cs&amp;sa=X&amp;biw=1366&amp;bih=653&amp;tbm=isch&amp;tbnid=9WiBSVBqldqwkM:&amp;imgrefurl=http://www.flickr.com/photos/storker_moe/5604049380/&amp;docid=Si_CP9UDtZXphM&amp;itg=1&amp;imgurl=http://farm6.staticflickr.com/5110/5604049380_021aecdbf6_z.jpg&amp;w=640&amp;h=640&amp;ei=N3RkUaWAMKmD4gT8rYDgCQ&amp;zoom=1&amp;ved=1t:3588,r:64,s:100,i:196&amp;iact=rc&amp;dur=453&amp;page=8&amp;tbnh=200&amp;tbnw=180&amp;ndsp=25&amp;tx=89&amp;ty=8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ue_p6o8M1Qk" TargetMode="External"/><Relationship Id="rId4" Type="http://schemas.openxmlformats.org/officeDocument/2006/relationships/hyperlink" Target="http://www.youtube.com/watch?v=R43op-tg-_E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youtube.com/watch?v=ue_p6o8M1Qk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://www.youtube.com/watch?v=R43op-tg-_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09442" y="2564904"/>
            <a:ext cx="7117180" cy="1800200"/>
          </a:xfrm>
        </p:spPr>
        <p:txBody>
          <a:bodyPr>
            <a:noAutofit/>
          </a:bodyPr>
          <a:lstStyle/>
          <a:p>
            <a:r>
              <a:rPr lang="cs-CZ" sz="5400" b="1" dirty="0" smtClean="0"/>
              <a:t>Využití akrobacie pro sportovní úpoly</a:t>
            </a:r>
            <a:endParaRPr lang="cs-CZ" sz="54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09442" y="4941168"/>
            <a:ext cx="7117180" cy="1512168"/>
          </a:xfrm>
        </p:spPr>
        <p:txBody>
          <a:bodyPr>
            <a:normAutofit fontScale="77500" lnSpcReduction="20000"/>
          </a:bodyPr>
          <a:lstStyle/>
          <a:p>
            <a:r>
              <a:rPr lang="cs-CZ" sz="2800" dirty="0" smtClean="0"/>
              <a:t>Np2102 Aktuální formy a metody gymnastických disciplín a tanců</a:t>
            </a:r>
          </a:p>
          <a:p>
            <a:r>
              <a:rPr lang="cs-CZ" sz="2600" b="1" dirty="0" smtClean="0"/>
              <a:t>Martina </a:t>
            </a:r>
            <a:r>
              <a:rPr lang="cs-CZ" sz="2600" b="1" dirty="0" err="1" smtClean="0"/>
              <a:t>Dyrcová</a:t>
            </a:r>
            <a:r>
              <a:rPr lang="cs-CZ" sz="2600" b="1" dirty="0" smtClean="0"/>
              <a:t> 360263, Veronika Haluzová 343765, Vendula </a:t>
            </a:r>
            <a:r>
              <a:rPr lang="cs-CZ" sz="2600" b="1" dirty="0" err="1" smtClean="0"/>
              <a:t>Badalíková</a:t>
            </a:r>
            <a:r>
              <a:rPr lang="cs-CZ" sz="2600" b="1" dirty="0" smtClean="0"/>
              <a:t> 360220, Martin Pekárek 343742</a:t>
            </a:r>
          </a:p>
          <a:p>
            <a:endParaRPr lang="cs-CZ" dirty="0"/>
          </a:p>
        </p:txBody>
      </p:sp>
      <p:pic>
        <p:nvPicPr>
          <p:cNvPr id="1026" name="Picture 2" descr="Fot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6632"/>
            <a:ext cx="2088232" cy="265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0232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64807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Použitá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052736"/>
            <a:ext cx="6777317" cy="5184576"/>
          </a:xfrm>
        </p:spPr>
        <p:txBody>
          <a:bodyPr>
            <a:normAutofit fontScale="25000" lnSpcReduction="20000"/>
          </a:bodyPr>
          <a:lstStyle/>
          <a:p>
            <a:r>
              <a:rPr lang="cs-CZ" sz="5600" dirty="0" smtClean="0"/>
              <a:t>REGULI, Z., ĎURECH, M., VÍT, M. </a:t>
            </a:r>
            <a:r>
              <a:rPr lang="cs-CZ" sz="5600" i="1" dirty="0" smtClean="0"/>
              <a:t>Teorie a didaktika úpolů ve školní tělesné výchově. </a:t>
            </a:r>
            <a:r>
              <a:rPr lang="cs-CZ" sz="5600" dirty="0" smtClean="0"/>
              <a:t>Brno: Masarykova univerzita, 2007</a:t>
            </a:r>
          </a:p>
          <a:p>
            <a:r>
              <a:rPr lang="cs-CZ" sz="5600" dirty="0" smtClean="0"/>
              <a:t>ROUBÍČEK, V. </a:t>
            </a:r>
            <a:r>
              <a:rPr lang="cs-CZ" sz="5600" i="1" dirty="0" smtClean="0"/>
              <a:t>Základní (průpravné) úpoly</a:t>
            </a:r>
            <a:r>
              <a:rPr lang="cs-CZ" sz="5600" dirty="0" smtClean="0"/>
              <a:t>. Praha: Státní pedagogické nakladatelství</a:t>
            </a:r>
            <a:r>
              <a:rPr lang="cs-CZ" sz="5600" dirty="0"/>
              <a:t>,</a:t>
            </a:r>
            <a:r>
              <a:rPr lang="cs-CZ" sz="5600" dirty="0" smtClean="0"/>
              <a:t> 1955</a:t>
            </a:r>
          </a:p>
          <a:p>
            <a:r>
              <a:rPr lang="cs-CZ" sz="5600" dirty="0" smtClean="0"/>
              <a:t>ZÍTKO, M., CHRUDIMSKÝ, J. </a:t>
            </a:r>
            <a:r>
              <a:rPr lang="cs-CZ" sz="5600" i="1" dirty="0" smtClean="0"/>
              <a:t>Akrobacie. </a:t>
            </a:r>
            <a:r>
              <a:rPr lang="cs-CZ" sz="5600" dirty="0" smtClean="0"/>
              <a:t>Praha, 2006</a:t>
            </a:r>
          </a:p>
          <a:p>
            <a:r>
              <a:rPr lang="cs-CZ" sz="5600" dirty="0">
                <a:hlinkClick r:id="rId2"/>
              </a:rPr>
              <a:t>http://www.google.cz/imgres?hl=cs&amp;sa=X&amp;biw=1366&amp;bih=653&amp;tbm=isch&amp;tbnid=lWDpqk6aH1EsAM:&amp;imgrefurl=http://www.judobilder.org/bloggwp/%3Fpaged%3D3&amp;docid=JxaqTtAKcp4uzM&amp;imgurl=http://</a:t>
            </a:r>
            <a:r>
              <a:rPr lang="cs-CZ" sz="5600" dirty="0" smtClean="0">
                <a:hlinkClick r:id="rId2"/>
              </a:rPr>
              <a:t>www.judobilder.org/bloggwp/wp-content/uploads/2009/11/AP-M-P%2525C3%2525A5l-Andreas-Narum-Tomoe-nage.jpg&amp;w=3836&amp;h=2361&amp;ei=InRkUfeTA6SR4ASn5IHgBA&amp;zoom=1&amp;ved=1t:3588,r:19,s:0,i:141&amp;iact=rc&amp;dur=985&amp;page=2&amp;tbnh=176&amp;tbnw=281&amp;start=16&amp;ndsp=25&amp;tx=115&amp;ty=77</a:t>
            </a:r>
            <a:r>
              <a:rPr lang="cs-CZ" sz="5600" dirty="0"/>
              <a:t> </a:t>
            </a:r>
            <a:r>
              <a:rPr lang="cs-CZ" sz="5600" dirty="0" smtClean="0"/>
              <a:t>Google. 4-4-2013 </a:t>
            </a:r>
            <a:r>
              <a:rPr lang="cs-CZ" sz="5600" dirty="0" smtClean="0">
                <a:latin typeface="Calibri"/>
              </a:rPr>
              <a:t>[online]</a:t>
            </a:r>
            <a:endParaRPr lang="cs-CZ" sz="5600" dirty="0" smtClean="0"/>
          </a:p>
          <a:p>
            <a:r>
              <a:rPr lang="cs-CZ" sz="5600" dirty="0">
                <a:hlinkClick r:id="rId3"/>
              </a:rPr>
              <a:t>http://www.google.cz/imgres?hl=cs&amp;sa=X&amp;biw=1366&amp;bih=653&amp;tbm=isch&amp;tbnid=sZtO17leDodJlM:&amp;imgrefurl=http://www.judo-ch.jp/english/knowledge/technique/&amp;docid=5q9wwNMup-rjqM&amp;imgurl=http://</a:t>
            </a:r>
            <a:r>
              <a:rPr lang="cs-CZ" sz="5600" dirty="0" smtClean="0">
                <a:hlinkClick r:id="rId3"/>
              </a:rPr>
              <a:t>www.judo-ch.jp/english/knowledge/technique/image/img_06.gif&amp;w=500&amp;h=336&amp;ei=InRkUfeTA6SR4ASn5IHgBA&amp;zoom=1&amp;ved=1t:3588,r:42,s:0,i:219&amp;iact=rc&amp;dur=423&amp;page=3&amp;tbnh=174&amp;tbnw=259&amp;start=41&amp;ndsp=23&amp;tx=122&amp;ty=104</a:t>
            </a:r>
            <a:r>
              <a:rPr lang="cs-CZ" sz="5600" dirty="0" smtClean="0"/>
              <a:t> Google. 4-4-2013 </a:t>
            </a:r>
            <a:r>
              <a:rPr lang="cs-CZ" sz="5600" dirty="0">
                <a:latin typeface="Calibri"/>
              </a:rPr>
              <a:t>[online</a:t>
            </a:r>
            <a:r>
              <a:rPr lang="cs-CZ" sz="5600" dirty="0" smtClean="0">
                <a:latin typeface="Calibri"/>
              </a:rPr>
              <a:t>]</a:t>
            </a:r>
            <a:endParaRPr lang="cs-CZ" sz="5600" dirty="0" smtClean="0"/>
          </a:p>
          <a:p>
            <a:endParaRPr lang="cs-CZ" sz="5600" dirty="0" smtClean="0"/>
          </a:p>
          <a:p>
            <a:r>
              <a:rPr lang="cs-CZ" sz="5600" dirty="0" smtClean="0">
                <a:hlinkClick r:id="rId4"/>
              </a:rPr>
              <a:t>http</a:t>
            </a:r>
            <a:r>
              <a:rPr lang="cs-CZ" sz="5600" dirty="0">
                <a:hlinkClick r:id="rId4"/>
              </a:rPr>
              <a:t>://www.google.cz/imgres?hl=cs&amp;sa=X&amp;biw=1366&amp;bih=653&amp;tbm=isch&amp;tbnid=pt_9aN7JguAGnM:&amp;imgrefurl=http://senjokara.com/index.php%3Fmain_page%3Dproduct_info%26cPath%3D1%26products_id%3D8&amp;docid=V0f3nDm9D9qXvM&amp;imgurl=http://</a:t>
            </a:r>
            <a:r>
              <a:rPr lang="cs-CZ" sz="5600" dirty="0" smtClean="0">
                <a:hlinkClick r:id="rId4"/>
              </a:rPr>
              <a:t>senjokara.com/images/ProductImages/tomoe%252520nage%252520front%252520N_02.JPG&amp;w=1049&amp;h=1746&amp;ei=InRkUfeTA6SR4ASn5IHgBA&amp;zoom=1&amp;ved=1t:3588,r:58,s:0,i:267&amp;iact=rc&amp;dur=445&amp;page=3&amp;tbnh=197&amp;tbnw=117&amp;start=41&amp;ndsp=23&amp;tx=43&amp;ty=47</a:t>
            </a:r>
            <a:r>
              <a:rPr lang="cs-CZ" sz="5600" dirty="0" smtClean="0"/>
              <a:t> Google. 4-4-2013 </a:t>
            </a:r>
            <a:r>
              <a:rPr lang="cs-CZ" sz="5600" dirty="0">
                <a:latin typeface="Calibri"/>
              </a:rPr>
              <a:t>[online]</a:t>
            </a:r>
            <a:endParaRPr lang="cs-CZ" sz="5600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i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31114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7200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764704"/>
            <a:ext cx="6777317" cy="5067925"/>
          </a:xfrm>
        </p:spPr>
        <p:txBody>
          <a:bodyPr>
            <a:normAutofit lnSpcReduction="10000"/>
          </a:bodyPr>
          <a:lstStyle/>
          <a:p>
            <a:r>
              <a:rPr lang="cs-CZ" sz="1600" dirty="0">
                <a:hlinkClick r:id="rId2"/>
              </a:rPr>
              <a:t>http://www.google.cz/imgres?start=156&amp;hl=cs&amp;sa=X&amp;biw=1366&amp;bih=653&amp;tbm=isch&amp;tbnid=9WiBSVBqldqwkM:&amp;imgrefurl=http://www.flickr.com/photos/storker_moe/5604049380/&amp;docid=Si_CP9UDtZXphM&amp;itg=1&amp;imgurl=http://</a:t>
            </a:r>
            <a:r>
              <a:rPr lang="cs-CZ" sz="1600" dirty="0" smtClean="0">
                <a:hlinkClick r:id="rId2"/>
              </a:rPr>
              <a:t>farm6.staticflickr.com/5110/5604049380_021aecdbf6_z.jpg&amp;w=640&amp;h=640&amp;ei=N3RkUaWAMKmD4gT8rYDgCQ&amp;zoom=1&amp;ved=1t:3588,r:64,s:100,i:196&amp;iact=rc&amp;dur=453&amp;page=8&amp;tbnh=200&amp;tbnw=180&amp;ndsp=25&amp;tx=89&amp;ty=85</a:t>
            </a:r>
            <a:r>
              <a:rPr lang="cs-CZ" sz="1600" dirty="0" smtClean="0"/>
              <a:t> Google. 4-4-2013 </a:t>
            </a:r>
            <a:r>
              <a:rPr lang="cs-CZ" sz="1600" dirty="0">
                <a:latin typeface="Calibri"/>
              </a:rPr>
              <a:t>[online]</a:t>
            </a:r>
            <a:endParaRPr lang="cs-CZ" sz="1600" dirty="0"/>
          </a:p>
          <a:p>
            <a:r>
              <a:rPr lang="cs-CZ" sz="1600" dirty="0">
                <a:hlinkClick r:id="rId3"/>
              </a:rPr>
              <a:t>http://www.google.cz/imgres?start=276&amp;hl=cs&amp;sa=X&amp;biw=1366&amp;bih=653&amp;tbm=isch&amp;tbnid=QKVeu1xWcqYx7M:&amp;imgrefurl=http://www.alljudo.net/tomoe-nage.html&amp;docid=yVxFJIp6yfPO8M&amp;imgurl=http://</a:t>
            </a:r>
            <a:r>
              <a:rPr lang="cs-CZ" sz="1600" dirty="0" smtClean="0">
                <a:hlinkClick r:id="rId3"/>
              </a:rPr>
              <a:t>www.alljudo.net/images/galeries/13/img_0993.jpg&amp;w=800&amp;h=531&amp;ei=tHVkUdraHqKs4AT18oFI&amp;zoom=1&amp;ved=1t:3588,r:95,s:200,i:289&amp;iact=rc&amp;dur=776&amp;page=14&amp;tbnh=155&amp;tbnw=276&amp;ndsp=24&amp;tx=154&amp;ty=91</a:t>
            </a:r>
            <a:r>
              <a:rPr lang="cs-CZ" sz="1600" dirty="0" smtClean="0"/>
              <a:t> Google. 4-4-2013 </a:t>
            </a:r>
            <a:r>
              <a:rPr lang="cs-CZ" sz="1600" dirty="0">
                <a:latin typeface="Calibri"/>
              </a:rPr>
              <a:t>[online]</a:t>
            </a:r>
            <a:endParaRPr lang="cs-CZ" sz="1600" dirty="0"/>
          </a:p>
          <a:p>
            <a:r>
              <a:rPr lang="cs-CZ" sz="1600" u="sng" dirty="0">
                <a:hlinkClick r:id="rId4"/>
              </a:rPr>
              <a:t>http://www.youtube.com/watch?v=R43op-tg-_</a:t>
            </a:r>
            <a:r>
              <a:rPr lang="cs-CZ" sz="1600" u="sng" dirty="0" smtClean="0">
                <a:hlinkClick r:id="rId4"/>
              </a:rPr>
              <a:t>E</a:t>
            </a:r>
            <a:r>
              <a:rPr lang="cs-CZ" sz="1600" dirty="0" smtClean="0"/>
              <a:t>  </a:t>
            </a:r>
            <a:r>
              <a:rPr lang="cs-CZ" sz="1600" dirty="0" err="1" smtClean="0"/>
              <a:t>Youtube</a:t>
            </a:r>
            <a:r>
              <a:rPr lang="cs-CZ" sz="1600" dirty="0" smtClean="0"/>
              <a:t>. 4-4-2013 </a:t>
            </a:r>
            <a:r>
              <a:rPr lang="cs-CZ" sz="1600" dirty="0">
                <a:latin typeface="Calibri"/>
              </a:rPr>
              <a:t>[online]</a:t>
            </a:r>
            <a:endParaRPr lang="cs-CZ" sz="1600" dirty="0"/>
          </a:p>
          <a:p>
            <a:endParaRPr lang="cs-CZ" sz="1600" u="sng" dirty="0" smtClean="0"/>
          </a:p>
          <a:p>
            <a:r>
              <a:rPr lang="cs-CZ" sz="1600" u="sng" dirty="0">
                <a:hlinkClick r:id="rId5"/>
              </a:rPr>
              <a:t>http://</a:t>
            </a:r>
            <a:r>
              <a:rPr lang="cs-CZ" sz="1600" u="sng" dirty="0" smtClean="0">
                <a:hlinkClick r:id="rId5"/>
              </a:rPr>
              <a:t>www.youtube.com/watch?v=ue_p6o8M1Qk</a:t>
            </a:r>
            <a:r>
              <a:rPr lang="cs-CZ" sz="1600" u="sng" dirty="0" smtClean="0"/>
              <a:t> </a:t>
            </a:r>
            <a:r>
              <a:rPr lang="cs-CZ" sz="1600" dirty="0" smtClean="0"/>
              <a:t> </a:t>
            </a:r>
            <a:r>
              <a:rPr lang="cs-CZ" sz="1600" dirty="0" err="1" smtClean="0"/>
              <a:t>Youtube</a:t>
            </a:r>
            <a:r>
              <a:rPr lang="cs-CZ" sz="1600" dirty="0" smtClean="0"/>
              <a:t>. 4-4-2013 </a:t>
            </a:r>
            <a:r>
              <a:rPr lang="cs-CZ" sz="1600" dirty="0">
                <a:latin typeface="Calibri"/>
              </a:rPr>
              <a:t>[online]</a:t>
            </a:r>
            <a:endParaRPr lang="cs-CZ" sz="1600" dirty="0"/>
          </a:p>
          <a:p>
            <a:endParaRPr lang="cs-CZ" sz="1200" u="sng" dirty="0"/>
          </a:p>
          <a:p>
            <a:endParaRPr lang="cs-CZ" sz="1200" u="sng" dirty="0"/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xmlns="" val="3552032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2060848"/>
            <a:ext cx="7024744" cy="1143000"/>
          </a:xfrm>
        </p:spPr>
        <p:txBody>
          <a:bodyPr/>
          <a:lstStyle/>
          <a:p>
            <a:r>
              <a:rPr lang="cs-CZ" dirty="0" smtClean="0"/>
              <a:t>Děkujeme za pozornost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19286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720080"/>
          </a:xfrm>
        </p:spPr>
        <p:txBody>
          <a:bodyPr/>
          <a:lstStyle/>
          <a:p>
            <a:r>
              <a:rPr lang="cs-CZ" dirty="0" smtClean="0"/>
              <a:t>Úpoly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556792"/>
            <a:ext cx="6777317" cy="4464496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cs-CZ" dirty="0" smtClean="0"/>
              <a:t>= </a:t>
            </a:r>
            <a:r>
              <a:rPr lang="cs-CZ" b="1" dirty="0" smtClean="0"/>
              <a:t>tělesná cvičení</a:t>
            </a:r>
            <a:r>
              <a:rPr lang="cs-CZ" dirty="0" smtClean="0"/>
              <a:t>, v přímém střetnutí  s protivníkem se usiluje o překonání jeho odporu nebo o jeho přemožení (Roubíček, 1955)</a:t>
            </a:r>
          </a:p>
          <a:p>
            <a:r>
              <a:rPr lang="cs-CZ" dirty="0" smtClean="0"/>
              <a:t>vzájemný kontakt s protivníkem, někdy i s použitím zbraní</a:t>
            </a:r>
          </a:p>
          <a:p>
            <a:r>
              <a:rPr lang="cs-CZ" dirty="0"/>
              <a:t>v</a:t>
            </a:r>
            <a:r>
              <a:rPr lang="cs-CZ" dirty="0" smtClean="0"/>
              <a:t>ývoj z válečných a bojových dovedností</a:t>
            </a:r>
          </a:p>
          <a:p>
            <a:r>
              <a:rPr lang="cs-CZ" dirty="0"/>
              <a:t>p</a:t>
            </a:r>
            <a:r>
              <a:rPr lang="cs-CZ" dirty="0" smtClean="0"/>
              <a:t>rvní zmínky 27. – 26. stol. Př.n.l. v Mezopotámii z uměleckých artefaktů – 2 zápasníci držící se za pás </a:t>
            </a:r>
            <a:r>
              <a:rPr lang="cs-CZ" dirty="0" smtClean="0">
                <a:latin typeface="Century Gothic" pitchFamily="34" charset="0"/>
              </a:rPr>
              <a:t>→ vznik zápasu</a:t>
            </a:r>
          </a:p>
          <a:p>
            <a:r>
              <a:rPr lang="cs-CZ" dirty="0" smtClean="0">
                <a:latin typeface="Century Gothic" pitchFamily="34" charset="0"/>
              </a:rPr>
              <a:t>Pojem úpoly zaveden koncem 19. stol. Miroslavem Tyršem (Reguli a kol., Brno 2007)</a:t>
            </a:r>
            <a:endParaRPr lang="cs-CZ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3067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15212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Funkce úpolů dle Roubíčka, Praha 1955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4248472"/>
          </a:xfrm>
        </p:spPr>
        <p:txBody>
          <a:bodyPr>
            <a:normAutofit/>
          </a:bodyPr>
          <a:lstStyle/>
          <a:p>
            <a:r>
              <a:rPr lang="cs-CZ" dirty="0" smtClean="0"/>
              <a:t>Dnes úpoly zastávají </a:t>
            </a:r>
            <a:r>
              <a:rPr lang="cs-CZ" dirty="0" err="1" smtClean="0"/>
              <a:t>fci</a:t>
            </a:r>
            <a:r>
              <a:rPr lang="cs-CZ" dirty="0" smtClean="0"/>
              <a:t>: sportovní, rekreační, sebeobrannou</a:t>
            </a:r>
          </a:p>
          <a:p>
            <a:r>
              <a:rPr lang="cs-CZ" dirty="0" smtClean="0"/>
              <a:t>Přispívají k rozvoji: </a:t>
            </a:r>
            <a:r>
              <a:rPr lang="cs-CZ" b="1" dirty="0" smtClean="0"/>
              <a:t>svalové síly ve spojení s pohybovou obratností, charakterových vlastností </a:t>
            </a:r>
            <a:r>
              <a:rPr lang="cs-CZ" dirty="0" smtClean="0"/>
              <a:t>(sebedůvěra, odvaha, sebeovládání, cílevědomost), </a:t>
            </a:r>
            <a:r>
              <a:rPr lang="cs-CZ" b="1" dirty="0" smtClean="0"/>
              <a:t>vlastností podmíněných silou vůle</a:t>
            </a:r>
            <a:r>
              <a:rPr lang="cs-CZ" dirty="0" smtClean="0"/>
              <a:t> (houževnatost, vytrvalost, odolnost), </a:t>
            </a:r>
            <a:r>
              <a:rPr lang="cs-CZ" b="1" dirty="0" smtClean="0"/>
              <a:t>schopnosti pohotové reakce</a:t>
            </a:r>
            <a:r>
              <a:rPr lang="cs-CZ" dirty="0" smtClean="0"/>
              <a:t> (postřeh, rychlé rozhodování, iniciativa)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09596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r>
              <a:rPr lang="cs-CZ" dirty="0" smtClean="0"/>
              <a:t>Rozdělení úpolů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3915797"/>
          </a:xfrm>
        </p:spPr>
        <p:txBody>
          <a:bodyPr/>
          <a:lstStyle/>
          <a:p>
            <a:r>
              <a:rPr lang="cs-CZ" dirty="0" smtClean="0"/>
              <a:t>Dle využití a uplatnění různých </a:t>
            </a:r>
            <a:r>
              <a:rPr lang="cs-CZ" dirty="0" err="1" smtClean="0"/>
              <a:t>úpolových</a:t>
            </a:r>
            <a:r>
              <a:rPr lang="cs-CZ" dirty="0" smtClean="0"/>
              <a:t> cvičení a činností:</a:t>
            </a:r>
          </a:p>
          <a:p>
            <a:pPr marL="68580" indent="0">
              <a:buNone/>
            </a:pPr>
            <a:endParaRPr lang="cs-CZ" dirty="0" smtClean="0"/>
          </a:p>
          <a:p>
            <a:pPr marL="68580" indent="0">
              <a:buNone/>
            </a:pPr>
            <a:r>
              <a:rPr lang="cs-CZ" dirty="0" smtClean="0"/>
              <a:t>1. </a:t>
            </a:r>
            <a:r>
              <a:rPr lang="cs-CZ" b="1" dirty="0" smtClean="0"/>
              <a:t>základní (průpravné) úpoly</a:t>
            </a:r>
          </a:p>
          <a:p>
            <a:pPr marL="525780" indent="-457200">
              <a:buAutoNum type="arabicPeriod"/>
            </a:pPr>
            <a:endParaRPr lang="cs-CZ" dirty="0" smtClean="0"/>
          </a:p>
          <a:p>
            <a:pPr marL="68580" indent="0">
              <a:buNone/>
            </a:pPr>
            <a:r>
              <a:rPr lang="cs-CZ" dirty="0" smtClean="0"/>
              <a:t>2. </a:t>
            </a:r>
            <a:r>
              <a:rPr lang="cs-CZ" b="1" dirty="0"/>
              <a:t>s</a:t>
            </a:r>
            <a:r>
              <a:rPr lang="cs-CZ" b="1" dirty="0" smtClean="0"/>
              <a:t>portovní úpoly</a:t>
            </a:r>
          </a:p>
          <a:p>
            <a:pPr marL="68580" indent="0">
              <a:buNone/>
            </a:pPr>
            <a:endParaRPr lang="cs-CZ" dirty="0" smtClean="0"/>
          </a:p>
          <a:p>
            <a:pPr marL="68580" indent="0">
              <a:buNone/>
            </a:pPr>
            <a:r>
              <a:rPr lang="cs-CZ" dirty="0" smtClean="0"/>
              <a:t>3. </a:t>
            </a:r>
            <a:r>
              <a:rPr lang="cs-CZ" b="1" dirty="0" smtClean="0"/>
              <a:t>bojové úpoly</a:t>
            </a:r>
          </a:p>
          <a:p>
            <a:pPr marL="68580" indent="0">
              <a:buNone/>
            </a:pP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49846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792088"/>
          </a:xfrm>
        </p:spPr>
        <p:txBody>
          <a:bodyPr/>
          <a:lstStyle/>
          <a:p>
            <a:r>
              <a:rPr lang="cs-CZ" dirty="0" smtClean="0"/>
              <a:t>Sportovní úpoly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700808"/>
            <a:ext cx="6777317" cy="4464496"/>
          </a:xfrm>
        </p:spPr>
        <p:txBody>
          <a:bodyPr>
            <a:noAutofit/>
          </a:bodyPr>
          <a:lstStyle/>
          <a:p>
            <a:r>
              <a:rPr lang="cs-CZ" dirty="0" smtClean="0"/>
              <a:t>Odvozeny a vyvinuty ze skutečného boje s nepřítelem</a:t>
            </a:r>
          </a:p>
          <a:p>
            <a:r>
              <a:rPr lang="cs-CZ" b="1" dirty="0" smtClean="0"/>
              <a:t>Boj</a:t>
            </a:r>
            <a:r>
              <a:rPr lang="cs-CZ" dirty="0" smtClean="0"/>
              <a:t> – vyhovuje přirozené touze po soutěživém srovnání a měření vlastních schopností, síly a pohybové obratnosti s protivníkem</a:t>
            </a:r>
          </a:p>
          <a:p>
            <a:r>
              <a:rPr lang="cs-CZ" dirty="0" smtClean="0"/>
              <a:t>Aby nehrozilo nebezpečí zranění či usmrcení </a:t>
            </a:r>
            <a:r>
              <a:rPr lang="cs-CZ" dirty="0" smtClean="0">
                <a:latin typeface="Calibri"/>
              </a:rPr>
              <a:t>→ </a:t>
            </a:r>
            <a:r>
              <a:rPr lang="cs-CZ" dirty="0" smtClean="0">
                <a:latin typeface="Century Gothic" pitchFamily="34" charset="0"/>
              </a:rPr>
              <a:t>boj vymezen pravidly</a:t>
            </a:r>
          </a:p>
          <a:p>
            <a:r>
              <a:rPr lang="cs-CZ" i="1" u="sng" dirty="0" err="1" smtClean="0">
                <a:latin typeface="Century Gothic" pitchFamily="34" charset="0"/>
              </a:rPr>
              <a:t>Úpolové</a:t>
            </a:r>
            <a:r>
              <a:rPr lang="cs-CZ" i="1" u="sng" dirty="0" smtClean="0">
                <a:latin typeface="Century Gothic" pitchFamily="34" charset="0"/>
              </a:rPr>
              <a:t> sporty:</a:t>
            </a:r>
            <a:r>
              <a:rPr lang="cs-CZ" dirty="0" smtClean="0">
                <a:latin typeface="Century Gothic" pitchFamily="34" charset="0"/>
              </a:rPr>
              <a:t> </a:t>
            </a:r>
            <a:r>
              <a:rPr lang="cs-CZ" b="1" dirty="0" smtClean="0">
                <a:latin typeface="Century Gothic" pitchFamily="34" charset="0"/>
              </a:rPr>
              <a:t>Box, judo, šerm, zápas</a:t>
            </a:r>
          </a:p>
          <a:p>
            <a:r>
              <a:rPr lang="cs-CZ" i="1" u="sng" dirty="0" smtClean="0">
                <a:latin typeface="Century Gothic" pitchFamily="34" charset="0"/>
              </a:rPr>
              <a:t>Tradiční – národní zápasy:</a:t>
            </a:r>
            <a:r>
              <a:rPr lang="cs-CZ" dirty="0" smtClean="0">
                <a:latin typeface="Century Gothic" pitchFamily="34" charset="0"/>
              </a:rPr>
              <a:t> </a:t>
            </a:r>
            <a:r>
              <a:rPr lang="cs-CZ" b="1" dirty="0" smtClean="0">
                <a:latin typeface="Century Gothic" pitchFamily="34" charset="0"/>
              </a:rPr>
              <a:t>japonské sumo, thajský box, aikido, sportovní karate,…</a:t>
            </a:r>
            <a:endParaRPr lang="cs-CZ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302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00811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Akrobatická cvičení (Zítko a kol., Praha 2006)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700808"/>
            <a:ext cx="6777317" cy="475252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Cvičení, technikou provedení přesahují obsah cvičení prostných zejména v požadavcích na úroveň speciálního rozvoje pohybových schopností – </a:t>
            </a:r>
            <a:r>
              <a:rPr lang="cs-CZ" sz="2000" b="1" dirty="0" smtClean="0"/>
              <a:t>obratnosti, síly, pohyblivosti</a:t>
            </a:r>
          </a:p>
          <a:p>
            <a:r>
              <a:rPr lang="cs-CZ" sz="2000" dirty="0" smtClean="0"/>
              <a:t>Důležitá součást tělesné přípravy ve většině sportovních odvětví</a:t>
            </a:r>
          </a:p>
          <a:p>
            <a:r>
              <a:rPr lang="cs-CZ" sz="2000" dirty="0" smtClean="0"/>
              <a:t>Základní uspořádání pohybového obsahu akrobatických cvičení:</a:t>
            </a:r>
          </a:p>
          <a:p>
            <a:pPr marL="525780" indent="-457200">
              <a:buAutoNum type="alphaUcParenR"/>
            </a:pPr>
            <a:r>
              <a:rPr lang="cs-CZ" sz="2000" u="sng" dirty="0" smtClean="0"/>
              <a:t>POHYBY CELÉHO TĚLA</a:t>
            </a:r>
            <a:r>
              <a:rPr lang="cs-CZ" sz="2000" dirty="0" smtClean="0"/>
              <a:t>: </a:t>
            </a:r>
            <a:r>
              <a:rPr lang="cs-CZ" sz="2000" b="1" dirty="0" smtClean="0"/>
              <a:t>Pády, mety, převraty, akrobatické skoky</a:t>
            </a:r>
          </a:p>
          <a:p>
            <a:pPr marL="525780" indent="-457200">
              <a:buAutoNum type="alphaUcParenR"/>
            </a:pPr>
            <a:r>
              <a:rPr lang="cs-CZ" sz="2000" u="sng" dirty="0" smtClean="0"/>
              <a:t>POLOHY CELÉHO TĚLA</a:t>
            </a:r>
            <a:r>
              <a:rPr lang="cs-CZ" sz="2000" dirty="0" smtClean="0"/>
              <a:t>: </a:t>
            </a:r>
            <a:r>
              <a:rPr lang="cs-CZ" sz="2000" b="1" dirty="0" smtClean="0"/>
              <a:t>rovnovážné postoje a kleky, akrobatická cvičení v sedu a v lehu, akrobatická cvičení v podporu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39905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/>
          <a:lstStyle/>
          <a:p>
            <a:r>
              <a:rPr lang="cs-CZ" dirty="0" smtClean="0"/>
              <a:t>Akrobatická příprava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3915797"/>
          </a:xfrm>
        </p:spPr>
        <p:txBody>
          <a:bodyPr/>
          <a:lstStyle/>
          <a:p>
            <a:r>
              <a:rPr lang="cs-CZ" dirty="0" smtClean="0"/>
              <a:t>Umožňuje zvládnutí akrobatických cvičení</a:t>
            </a:r>
          </a:p>
          <a:p>
            <a:r>
              <a:rPr lang="cs-CZ" dirty="0" smtClean="0"/>
              <a:t>Dělena na pohybovou průpravu:</a:t>
            </a:r>
          </a:p>
          <a:p>
            <a:pPr>
              <a:buFontTx/>
              <a:buChar char="-"/>
            </a:pPr>
            <a:r>
              <a:rPr lang="cs-CZ" b="1" dirty="0" smtClean="0"/>
              <a:t>Zpevňovací</a:t>
            </a:r>
          </a:p>
          <a:p>
            <a:pPr>
              <a:buFontTx/>
              <a:buChar char="-"/>
            </a:pPr>
            <a:r>
              <a:rPr lang="cs-CZ" b="1" dirty="0" smtClean="0"/>
              <a:t>Odrazovou</a:t>
            </a:r>
          </a:p>
          <a:p>
            <a:pPr>
              <a:buFontTx/>
              <a:buChar char="-"/>
            </a:pPr>
            <a:r>
              <a:rPr lang="cs-CZ" b="1" dirty="0" err="1" smtClean="0"/>
              <a:t>Doskokovou</a:t>
            </a:r>
            <a:endParaRPr lang="cs-CZ" b="1" dirty="0" smtClean="0"/>
          </a:p>
          <a:p>
            <a:pPr>
              <a:buFontTx/>
              <a:buChar char="-"/>
            </a:pPr>
            <a:r>
              <a:rPr lang="cs-CZ" b="1" dirty="0" smtClean="0"/>
              <a:t>Rotační</a:t>
            </a:r>
          </a:p>
          <a:p>
            <a:pPr>
              <a:buFontTx/>
              <a:buChar char="-"/>
            </a:pPr>
            <a:r>
              <a:rPr lang="cs-CZ" b="1" dirty="0" smtClean="0"/>
              <a:t>Podporovou</a:t>
            </a:r>
          </a:p>
          <a:p>
            <a:pPr>
              <a:buFontTx/>
              <a:buChar char="-"/>
            </a:pPr>
            <a:r>
              <a:rPr lang="cs-CZ" b="1" dirty="0" err="1"/>
              <a:t>P</a:t>
            </a:r>
            <a:r>
              <a:rPr lang="cs-CZ" b="1" dirty="0" err="1" smtClean="0"/>
              <a:t>ohyblivostní</a:t>
            </a:r>
            <a:r>
              <a:rPr lang="cs-CZ" b="1" dirty="0" smtClean="0"/>
              <a:t>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2650274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024744" cy="93610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Využití akrobatických cvičení v </a:t>
            </a:r>
            <a:r>
              <a:rPr lang="cs-CZ" dirty="0" err="1" smtClean="0"/>
              <a:t>úpolových</a:t>
            </a:r>
            <a:r>
              <a:rPr lang="cs-CZ" dirty="0" smtClean="0"/>
              <a:t> sportech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988840"/>
            <a:ext cx="6777317" cy="3843789"/>
          </a:xfrm>
        </p:spPr>
        <p:txBody>
          <a:bodyPr/>
          <a:lstStyle/>
          <a:p>
            <a:r>
              <a:rPr lang="cs-CZ" sz="3200" dirty="0" smtClean="0"/>
              <a:t>Pro </a:t>
            </a:r>
            <a:r>
              <a:rPr lang="cs-CZ" sz="3200" dirty="0" err="1" smtClean="0"/>
              <a:t>úpolové</a:t>
            </a:r>
            <a:r>
              <a:rPr lang="cs-CZ" sz="3200" dirty="0" smtClean="0"/>
              <a:t> sporty důležitá: </a:t>
            </a:r>
            <a:r>
              <a:rPr lang="cs-CZ" sz="3200" b="1" dirty="0" smtClean="0"/>
              <a:t>síla, obratnost, pohyblivost, rovnováha</a:t>
            </a:r>
            <a:r>
              <a:rPr lang="cs-CZ" sz="3200" dirty="0" smtClean="0"/>
              <a:t> </a:t>
            </a:r>
            <a:r>
              <a:rPr lang="cs-CZ" sz="3200" dirty="0" smtClean="0">
                <a:latin typeface="Calibri"/>
              </a:rPr>
              <a:t>→ </a:t>
            </a:r>
            <a:r>
              <a:rPr lang="cs-CZ" sz="3200" dirty="0" smtClean="0">
                <a:latin typeface="Century Gothic" pitchFamily="34" charset="0"/>
              </a:rPr>
              <a:t>rozvíjena pomocí akrobatických cvičeních (a jim předcházející akrobatickou přípravou)</a:t>
            </a:r>
          </a:p>
          <a:p>
            <a:pPr marL="68580" indent="0">
              <a:buNone/>
            </a:pPr>
            <a:endParaRPr lang="cs-CZ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9525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764704"/>
            <a:ext cx="6777317" cy="5067925"/>
          </a:xfrm>
        </p:spPr>
        <p:txBody>
          <a:bodyPr/>
          <a:lstStyle/>
          <a:p>
            <a:r>
              <a:rPr lang="cs-CZ" u="sng" dirty="0">
                <a:hlinkClick r:id="rId2"/>
              </a:rPr>
              <a:t>http://www.youtube.com/watch?v=R43op-tg-_</a:t>
            </a:r>
            <a:r>
              <a:rPr lang="cs-CZ" u="sng" dirty="0" smtClean="0">
                <a:hlinkClick r:id="rId2"/>
              </a:rPr>
              <a:t>E</a:t>
            </a:r>
            <a:endParaRPr lang="cs-CZ" u="sng" dirty="0" smtClean="0"/>
          </a:p>
          <a:p>
            <a:r>
              <a:rPr lang="cs-CZ" u="sng" dirty="0">
                <a:hlinkClick r:id="rId3"/>
              </a:rPr>
              <a:t>http://</a:t>
            </a:r>
            <a:r>
              <a:rPr lang="cs-CZ" u="sng" dirty="0" smtClean="0">
                <a:hlinkClick r:id="rId3"/>
              </a:rPr>
              <a:t>www.youtube.com/watch?v=ue_p6o8M1Qk</a:t>
            </a:r>
            <a:endParaRPr lang="cs-CZ" u="sng" dirty="0" smtClean="0"/>
          </a:p>
          <a:p>
            <a:pPr marL="6858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0968"/>
            <a:ext cx="16573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9260" y="2552700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28552"/>
            <a:ext cx="3050594" cy="202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4172" y="4468393"/>
            <a:ext cx="1939836" cy="193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3943" y="4305300"/>
            <a:ext cx="3115342" cy="19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378263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203</TotalTime>
  <Words>568</Words>
  <Application>Microsoft Office PowerPoint</Application>
  <PresentationFormat>Předvádění na obrazovce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Austin</vt:lpstr>
      <vt:lpstr>Využití akrobacie pro sportovní úpoly</vt:lpstr>
      <vt:lpstr>Úpoly </vt:lpstr>
      <vt:lpstr>Funkce úpolů dle Roubíčka, Praha 1955</vt:lpstr>
      <vt:lpstr>Rozdělení úpolů</vt:lpstr>
      <vt:lpstr>Sportovní úpoly</vt:lpstr>
      <vt:lpstr>Akrobatická cvičení (Zítko a kol., Praha 2006)</vt:lpstr>
      <vt:lpstr>Akrobatická příprava</vt:lpstr>
      <vt:lpstr>Využití akrobatických cvičení v úpolových sportech </vt:lpstr>
      <vt:lpstr>Snímek 9</vt:lpstr>
      <vt:lpstr>Použitá literatura</vt:lpstr>
      <vt:lpstr>Snímek 11</vt:lpstr>
      <vt:lpstr>Děkujeme za pozornost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Využití akrobacie pro úpolové sporty</dc:title>
  <dc:creator>Martina</dc:creator>
  <cp:lastModifiedBy>Your User Name</cp:lastModifiedBy>
  <cp:revision>22</cp:revision>
  <dcterms:created xsi:type="dcterms:W3CDTF">2013-04-03T13:37:14Z</dcterms:created>
  <dcterms:modified xsi:type="dcterms:W3CDTF">2013-04-29T11:00:59Z</dcterms:modified>
</cp:coreProperties>
</file>