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33"/>
  </p:notesMasterIdLst>
  <p:handoutMasterIdLst>
    <p:handoutMasterId r:id="rId34"/>
  </p:handoutMasterIdLst>
  <p:sldIdLst>
    <p:sldId id="309" r:id="rId3"/>
    <p:sldId id="356" r:id="rId4"/>
    <p:sldId id="374" r:id="rId5"/>
    <p:sldId id="375" r:id="rId6"/>
    <p:sldId id="366" r:id="rId7"/>
    <p:sldId id="368" r:id="rId8"/>
    <p:sldId id="369" r:id="rId9"/>
    <p:sldId id="371" r:id="rId10"/>
    <p:sldId id="372" r:id="rId11"/>
    <p:sldId id="373" r:id="rId12"/>
    <p:sldId id="376" r:id="rId13"/>
    <p:sldId id="378" r:id="rId14"/>
    <p:sldId id="380" r:id="rId15"/>
    <p:sldId id="379" r:id="rId16"/>
    <p:sldId id="360" r:id="rId17"/>
    <p:sldId id="377" r:id="rId18"/>
    <p:sldId id="382" r:id="rId19"/>
    <p:sldId id="381" r:id="rId20"/>
    <p:sldId id="364" r:id="rId21"/>
    <p:sldId id="365" r:id="rId22"/>
    <p:sldId id="362" r:id="rId23"/>
    <p:sldId id="367" r:id="rId24"/>
    <p:sldId id="361" r:id="rId25"/>
    <p:sldId id="370" r:id="rId26"/>
    <p:sldId id="383" r:id="rId27"/>
    <p:sldId id="384" r:id="rId28"/>
    <p:sldId id="385" r:id="rId29"/>
    <p:sldId id="386" r:id="rId30"/>
    <p:sldId id="387" r:id="rId31"/>
    <p:sldId id="316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EAEAEA"/>
    <a:srgbClr val="7D1E1E"/>
    <a:srgbClr val="E5D5BD"/>
    <a:srgbClr val="E7C99D"/>
    <a:srgbClr val="FFF1E1"/>
    <a:srgbClr val="FFEACD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747" autoAdjust="0"/>
  </p:normalViewPr>
  <p:slideViewPr>
    <p:cSldViewPr>
      <p:cViewPr varScale="1">
        <p:scale>
          <a:sx n="75" d="100"/>
          <a:sy n="75" d="100"/>
        </p:scale>
        <p:origin x="-7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604C33-E851-413B-B959-1A72672AC2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A19AD2-C7D7-4031-B41B-98E8CAF3C1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E50EBB-76FE-4F55-87D7-E8D64E242E06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30A6C-4482-40EF-B597-B86AD7A134A2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9D7C62-FCE8-40E1-B782-C696DB13A8E4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5" name="Picture 15" descr="pruh_TIT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N:\work\projekty\šablony\sablony\logoC.wm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sz="34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9684-02EB-4FFA-8A65-D95DF7D808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3D8E-C389-4341-A554-02821148C2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6855-D496-4EC1-AC40-4B3603788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E2FB-84C2-46D7-802B-896B27BDD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5B95-A59D-47FF-A204-7C7EDE8438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07CA5-C230-4C96-ABC5-2B4B744DD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51D3-6094-460F-8235-1FA3080CF1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5094-0035-4A06-BA85-63CA14D962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50F3-DC17-401B-97E1-67752A8AB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DBA4-46C2-4796-AA4F-D14CB1AAC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2E06-F910-48FB-ACF1-D5D85B90DD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0CDFD-1630-4C4E-9D22-05807460D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C0CF-B4B6-4C05-9E8D-746D94CA6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F175-77BE-40E3-A736-7FDA712BB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22EE-0B60-47E7-A8DC-864CEA7CE4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3BFA6-1CDD-48FD-A04B-1A30C68379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95C0-88B7-4D7A-9A8B-FC6CBB446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BA2A-0A23-459A-A7D7-CF7DF58A8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17289-07B8-4ED6-B73E-561DCB8CAD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62EC5-CDA1-43CF-B1CB-C0074BF99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757F-35EB-47F1-BFC0-A45F7FA65A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5F39-D9B8-494D-957A-75E15E833D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1027" name="Picture 11" descr="tex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5100" y="222250"/>
            <a:ext cx="341471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6B92782F-13C0-4D7B-8D66-E5BAA6EE4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2" name="Picture 7" descr="pruh_norm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44450"/>
            <a:ext cx="14208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pruh_norm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00113" y="6423025"/>
            <a:ext cx="14208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48438" y="463550"/>
            <a:ext cx="2160587" cy="18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200" b="1">
                <a:solidFill>
                  <a:srgbClr val="FFFFFF"/>
                </a:solidFill>
                <a:latin typeface="Trebuchet MS" pitchFamily="34" charset="0"/>
              </a:rPr>
              <a:t>www.econ.muni.cz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7D1E1E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1E1"/>
            </a:gs>
            <a:gs pos="100000">
              <a:srgbClr val="E5D5B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pPr>
              <a:defRPr/>
            </a:pPr>
            <a:fld id="{3F466FBC-D8D3-468D-94D0-70B762E7F6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3317" name="Picture 6" descr="pruh_TIT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ex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92400" y="858838"/>
            <a:ext cx="527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pic>
        <p:nvPicPr>
          <p:cNvPr id="13320" name="Picture 12" descr="N:\work\projekty\šablony\sablony\logoC.wm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Trebuchet MS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2706688" y="6442075"/>
            <a:ext cx="4960937" cy="263525"/>
          </a:xfrm>
        </p:spPr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8101013" y="6442075"/>
            <a:ext cx="585787" cy="263525"/>
          </a:xfrm>
        </p:spPr>
        <p:txBody>
          <a:bodyPr/>
          <a:lstStyle/>
          <a:p>
            <a:pPr>
              <a:defRPr/>
            </a:pPr>
            <a:fld id="{0EDB2A91-A7D5-46FE-AE66-54D1ABFD817E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2565400"/>
            <a:ext cx="6481762" cy="3743325"/>
          </a:xfrm>
        </p:spPr>
        <p:txBody>
          <a:bodyPr bIns="1080000" anchor="ctr"/>
          <a:lstStyle/>
          <a:p>
            <a:pPr eaLnBrk="1" hangingPunct="1"/>
            <a:r>
              <a:rPr lang="cs-CZ" sz="2400" smtClean="0"/>
              <a:t/>
            </a:r>
            <a:br>
              <a:rPr lang="cs-CZ" sz="2400" smtClean="0"/>
            </a:br>
            <a:r>
              <a:rPr lang="cs-CZ" sz="1800" smtClean="0"/>
              <a:t/>
            </a:r>
            <a:br>
              <a:rPr lang="cs-CZ" sz="1800" smtClean="0"/>
            </a:br>
            <a:r>
              <a:rPr lang="cs-CZ" sz="2400" smtClean="0"/>
              <a:t>Management projektu</a:t>
            </a:r>
            <a:br>
              <a:rPr lang="cs-CZ" sz="2400" smtClean="0"/>
            </a:br>
            <a:r>
              <a:rPr lang="cs-CZ" sz="1600" smtClean="0"/>
              <a:t>Fakulta sportovních studií MU Brno 2013</a:t>
            </a:r>
            <a:r>
              <a:rPr lang="cs-CZ" sz="1800" smtClean="0"/>
              <a:t> 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Ing. Jakub Carda</a:t>
            </a:r>
            <a:r>
              <a:rPr lang="cs-CZ" sz="1800" smtClean="0"/>
              <a:t/>
            </a:r>
            <a:br>
              <a:rPr lang="cs-CZ" sz="1800" smtClean="0"/>
            </a:br>
            <a:r>
              <a:rPr lang="cs-CZ" sz="1800" smtClean="0">
                <a:latin typeface="Arial" charset="0"/>
              </a:rPr>
              <a:t>projektový manažer, ekonom projektu</a:t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ESF MU</a:t>
            </a:r>
            <a:r>
              <a:rPr lang="cs-CZ" sz="1800" smtClean="0"/>
              <a:t/>
            </a:r>
            <a:br>
              <a:rPr lang="cs-CZ" sz="1800" smtClean="0"/>
            </a:br>
            <a:endParaRPr lang="cs-CZ" sz="1800" smtClean="0"/>
          </a:p>
        </p:txBody>
      </p:sp>
      <p:pic>
        <p:nvPicPr>
          <p:cNvPr id="27652" name="Picture 3" descr="OPVaVpI_loga_K-neg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430838"/>
            <a:ext cx="65532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Veřejné zakázky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Nový zákon 4/2012</a:t>
            </a:r>
          </a:p>
          <a:p>
            <a:r>
              <a:rPr lang="cs-CZ" smtClean="0">
                <a:latin typeface="Arial" charset="0"/>
              </a:rPr>
              <a:t>Limity MŠMT</a:t>
            </a:r>
          </a:p>
          <a:p>
            <a:r>
              <a:rPr lang="cs-CZ" smtClean="0">
                <a:latin typeface="Arial" charset="0"/>
              </a:rPr>
              <a:t>MU</a:t>
            </a:r>
          </a:p>
          <a:p>
            <a:pPr lvl="1"/>
            <a:r>
              <a:rPr lang="cs-CZ" smtClean="0">
                <a:latin typeface="Arial" charset="0"/>
              </a:rPr>
              <a:t>6 miliard</a:t>
            </a:r>
          </a:p>
          <a:p>
            <a:r>
              <a:rPr lang="cs-CZ" smtClean="0">
                <a:latin typeface="Arial" charset="0"/>
              </a:rPr>
              <a:t>Termíny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Stavební práce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Výběrové řízení 12/2011</a:t>
            </a:r>
          </a:p>
          <a:p>
            <a:r>
              <a:rPr lang="cs-CZ" smtClean="0">
                <a:latin typeface="Arial" charset="0"/>
              </a:rPr>
              <a:t>Podepsání smlouvy s GD stavby 4/2012</a:t>
            </a:r>
          </a:p>
          <a:p>
            <a:r>
              <a:rPr lang="cs-CZ" smtClean="0">
                <a:latin typeface="Arial" charset="0"/>
              </a:rPr>
              <a:t>Zahájení činnosti 5/2012</a:t>
            </a:r>
          </a:p>
          <a:p>
            <a:pPr lvl="1"/>
            <a:r>
              <a:rPr lang="cs-CZ" smtClean="0">
                <a:latin typeface="Arial" charset="0"/>
              </a:rPr>
              <a:t>Úprava semestru</a:t>
            </a:r>
          </a:p>
          <a:p>
            <a:r>
              <a:rPr lang="cs-CZ" smtClean="0">
                <a:latin typeface="Arial" charset="0"/>
              </a:rPr>
              <a:t>Plán dokončení 9/2012</a:t>
            </a:r>
          </a:p>
          <a:p>
            <a:pPr lvl="1"/>
            <a:r>
              <a:rPr lang="cs-CZ" smtClean="0">
                <a:latin typeface="Arial" charset="0"/>
              </a:rPr>
              <a:t>Rezerva 10/2012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Stav červenec 2012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Tragédie</a:t>
            </a:r>
          </a:p>
          <a:p>
            <a:r>
              <a:rPr lang="cs-CZ" smtClean="0">
                <a:latin typeface="Arial" charset="0"/>
              </a:rPr>
              <a:t>foto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Stav srpen 2012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Tragédie</a:t>
            </a:r>
          </a:p>
          <a:p>
            <a:r>
              <a:rPr lang="cs-CZ" smtClean="0">
                <a:latin typeface="Arial" charset="0"/>
              </a:rPr>
              <a:t>foto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Jak dál?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Projekční řešení</a:t>
            </a:r>
          </a:p>
          <a:p>
            <a:r>
              <a:rPr lang="cs-CZ" smtClean="0">
                <a:latin typeface="Arial" charset="0"/>
              </a:rPr>
              <a:t>Technické řešení</a:t>
            </a:r>
          </a:p>
          <a:p>
            <a:r>
              <a:rPr lang="cs-CZ" smtClean="0">
                <a:latin typeface="Arial" charset="0"/>
              </a:rPr>
              <a:t>Personální změny</a:t>
            </a:r>
          </a:p>
          <a:p>
            <a:r>
              <a:rPr lang="cs-CZ" smtClean="0">
                <a:latin typeface="Arial" charset="0"/>
              </a:rPr>
              <a:t>Administrace změn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6" name="Group 52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713787" cy="5729288"/>
        </p:xfrm>
        <a:graphic>
          <a:graphicData uri="http://schemas.openxmlformats.org/drawingml/2006/table">
            <a:tbl>
              <a:tblPr/>
              <a:tblGrid>
                <a:gridCol w="333375"/>
                <a:gridCol w="6732587"/>
                <a:gridCol w="1647825"/>
              </a:tblGrid>
              <a:tr h="2682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Hlavní milníky výstavby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Zahájení stavby – předání a převzetí staveniště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30. 4. 2012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1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Akceptování bankovní záruky za provedení Díla Objednatelem, předložení návrhu Kontrolního a zkušebního plánu Objednateli (původní termín dodržen)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30. 5. 2012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2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Bourací práce, nosná ocelová konstrukce v 1. NP (původní termín 9. 7.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25. 9. 2012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3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Nové nosné konstrukce ve 2. NP, světlík </a:t>
                      </a:r>
                      <a:b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(původní termín 7. 8.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10. 10. 2012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4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Stěny, podlahy (původní termín 28. 8.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5. 11. 2012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5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Připravenost pro instalaci přístrojového vybavení a interiéru včetně dokončení instalačních rozvodů a zprovoznění technologických zařízení instalací </a:t>
                      </a:r>
                      <a:b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</a:b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(původní termín 17. 9.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25. 11. 2012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Milník 6 stavby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Předání a převzetí Díla a akceptování, Bankovní záruky za jakost a Bankovní záruky po Specifickou záruční dobu Objednatelem(původní termín 27. 9.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5. 12. 2012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Předání stavby uživateli (původní termín 27. 9. 2012)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5. 12. 2012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Kolaudace stavby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14. 12. 2012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3" name="Rectangle 1"/>
          <p:cNvSpPr>
            <a:spLocks noChangeArrowheads="1"/>
          </p:cNvSpPr>
          <p:nvPr/>
        </p:nvSpPr>
        <p:spPr bwMode="auto">
          <a:xfrm>
            <a:off x="1974850" y="2443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Proč?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Rekonstrukce</a:t>
            </a:r>
          </a:p>
          <a:p>
            <a:r>
              <a:rPr lang="cs-CZ" smtClean="0">
                <a:latin typeface="Arial" charset="0"/>
              </a:rPr>
              <a:t>Budova ESF MU (1994 -1996)</a:t>
            </a:r>
          </a:p>
          <a:p>
            <a:r>
              <a:rPr lang="cs-CZ" smtClean="0">
                <a:latin typeface="Arial" charset="0"/>
              </a:rPr>
              <a:t>Projektová dokumentace</a:t>
            </a:r>
          </a:p>
          <a:p>
            <a:r>
              <a:rPr lang="cs-CZ" smtClean="0">
                <a:latin typeface="Arial" charset="0"/>
              </a:rPr>
              <a:t>Veřejná zakázka</a:t>
            </a:r>
          </a:p>
          <a:p>
            <a:pPr lvl="1"/>
            <a:r>
              <a:rPr lang="cs-CZ" smtClean="0">
                <a:latin typeface="Arial" charset="0"/>
              </a:rPr>
              <a:t>Cena</a:t>
            </a:r>
          </a:p>
          <a:p>
            <a:r>
              <a:rPr lang="cs-CZ" smtClean="0">
                <a:latin typeface="Arial" charset="0"/>
              </a:rPr>
              <a:t>GD stavby</a:t>
            </a:r>
          </a:p>
          <a:p>
            <a:r>
              <a:rPr lang="cs-CZ" smtClean="0">
                <a:latin typeface="Arial" charset="0"/>
              </a:rPr>
              <a:t>Kontrola ze strany MU</a:t>
            </a:r>
          </a:p>
          <a:p>
            <a:r>
              <a:rPr lang="cs-CZ" smtClean="0">
                <a:latin typeface="Arial" charset="0"/>
              </a:rPr>
              <a:t>Technologická nekázeň</a:t>
            </a: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Technologická nekázeň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2775" y="1773238"/>
            <a:ext cx="5807075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Řešení - Uhlíkové lamely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Statika</a:t>
            </a:r>
          </a:p>
          <a:p>
            <a:r>
              <a:rPr lang="cs-CZ" smtClean="0">
                <a:latin typeface="Arial" charset="0"/>
              </a:rPr>
              <a:t>„kosmické technologie“</a:t>
            </a:r>
          </a:p>
          <a:p>
            <a:r>
              <a:rPr lang="cs-CZ" smtClean="0">
                <a:latin typeface="Arial" charset="0"/>
              </a:rPr>
              <a:t>SMART řešení</a:t>
            </a:r>
          </a:p>
          <a:p>
            <a:r>
              <a:rPr lang="cs-CZ" smtClean="0">
                <a:latin typeface="Arial" charset="0"/>
              </a:rPr>
              <a:t>Výhodné pro všechny subjekty - win win strategie</a:t>
            </a:r>
          </a:p>
          <a:p>
            <a:endParaRPr lang="cs-CZ" smtClean="0">
              <a:latin typeface="Arial" charset="0"/>
            </a:endParaRPr>
          </a:p>
          <a:p>
            <a:pPr lvl="1"/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124D38-7E4C-40E9-AC28-5AF5627AC52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pic>
        <p:nvPicPr>
          <p:cNvPr id="34819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6850"/>
            <a:ext cx="42497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18891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82975"/>
            <a:ext cx="42497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9950" y="3482975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8002587" cy="501650"/>
          </a:xfrm>
        </p:spPr>
        <p:txBody>
          <a:bodyPr/>
          <a:lstStyle/>
          <a:p>
            <a:pPr eaLnBrk="1" hangingPunct="1"/>
            <a:r>
              <a:rPr lang="cs-CZ" sz="3200" b="1" smtClean="0">
                <a:latin typeface="Arial" charset="0"/>
              </a:rPr>
              <a:t>Strukturální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628775"/>
            <a:ext cx="8640763" cy="450215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cs-CZ" sz="2400" smtClean="0">
                <a:latin typeface="Arial" charset="0"/>
              </a:rPr>
              <a:t>Evropská unie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cs-CZ" sz="2400" smtClean="0">
                <a:latin typeface="Arial" charset="0"/>
              </a:rPr>
              <a:t>Programové období 2007-2013 (2015)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cs-CZ" sz="2400" smtClean="0">
                <a:latin typeface="Arial" charset="0"/>
              </a:rPr>
              <a:t>Operační programy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cs-CZ" sz="2400" smtClean="0">
                <a:latin typeface="Arial" charset="0"/>
              </a:rPr>
              <a:t>OP VaVpI (Výzkum a vývoj pro Inovace)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v"/>
            </a:pPr>
            <a:r>
              <a:rPr lang="cs-CZ" sz="2400" smtClean="0">
                <a:latin typeface="Arial" charset="0"/>
              </a:rPr>
              <a:t>Infrastruktura pro doktorské studium ESF MU</a:t>
            </a:r>
            <a:endParaRPr lang="cs-CZ" sz="2400" smtClean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/>
          <a:p>
            <a:pPr>
              <a:defRPr/>
            </a:pPr>
            <a:fld id="{D158CAF5-E053-4978-8400-B5C8541F571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524625"/>
            <a:ext cx="4960937" cy="196850"/>
          </a:xfrm>
        </p:spPr>
        <p:txBody>
          <a:bodyPr/>
          <a:lstStyle/>
          <a:p>
            <a:pPr>
              <a:defRPr/>
            </a:pPr>
            <a:r>
              <a:rPr lang="cs-CZ" dirty="0"/>
              <a:t>projekt Infrastruktura pro doktorské studium ESF </a:t>
            </a:r>
            <a:r>
              <a:rPr lang="cs-CZ" dirty="0" smtClean="0"/>
              <a:t>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Postup stavebních prací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Zajistit náhradní prostory </a:t>
            </a:r>
          </a:p>
          <a:p>
            <a:pPr lvl="1"/>
            <a:r>
              <a:rPr lang="cs-CZ" smtClean="0">
                <a:latin typeface="Arial" charset="0"/>
              </a:rPr>
              <a:t>Pro výuku</a:t>
            </a:r>
          </a:p>
          <a:p>
            <a:pPr lvl="1"/>
            <a:r>
              <a:rPr lang="cs-CZ" smtClean="0">
                <a:latin typeface="Arial" charset="0"/>
              </a:rPr>
              <a:t>Pro knihovnu</a:t>
            </a:r>
          </a:p>
          <a:p>
            <a:pPr lvl="1"/>
            <a:r>
              <a:rPr lang="cs-CZ" smtClean="0">
                <a:latin typeface="Arial" charset="0"/>
              </a:rPr>
              <a:t>Pro bufet</a:t>
            </a:r>
          </a:p>
          <a:p>
            <a:pPr lvl="1"/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Omezit dopad prací na chod fakulty</a:t>
            </a:r>
          </a:p>
          <a:p>
            <a:pPr lvl="1"/>
            <a:r>
              <a:rPr lang="cs-CZ" smtClean="0">
                <a:latin typeface="Arial" charset="0"/>
              </a:rPr>
              <a:t>Práce z domu</a:t>
            </a:r>
          </a:p>
          <a:p>
            <a:pPr lvl="1"/>
            <a:r>
              <a:rPr lang="cs-CZ" smtClean="0">
                <a:latin typeface="Arial" charset="0"/>
              </a:rPr>
              <a:t>Hlučné práce o přestávkách</a:t>
            </a:r>
          </a:p>
          <a:p>
            <a:pPr lvl="1"/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129088" cy="309721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7DB7DA-D6B4-488F-B3AE-DC74E7A6F49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pic>
        <p:nvPicPr>
          <p:cNvPr id="33796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3" y="260350"/>
            <a:ext cx="4164012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13" y="3500438"/>
            <a:ext cx="41624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Obráze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500438"/>
            <a:ext cx="41894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Světlík a vstup</a:t>
            </a:r>
          </a:p>
        </p:txBody>
      </p:sp>
      <p:pic>
        <p:nvPicPr>
          <p:cNvPr id="44036" name="Zástupný symbol pro obsah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814762" cy="2863850"/>
          </a:xfrm>
          <a:noFill/>
          <a:ln/>
        </p:spPr>
      </p:pic>
      <p:pic>
        <p:nvPicPr>
          <p:cNvPr id="44037" name="Picture 3" descr="V:\VaVpI\VaVpI_Repik\Rada_pro_vystavbu\podkaldy rada 28.11\IMG_1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457450"/>
            <a:ext cx="51054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latin typeface="Arial" charset="0"/>
              </a:rPr>
              <a:t>Vstupní hala a galerie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B5B77E-B2C4-4D85-B6B4-47871FF3A360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pic>
        <p:nvPicPr>
          <p:cNvPr id="32774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64012" cy="3121025"/>
          </a:xfrm>
          <a:noFill/>
        </p:spPr>
      </p:pic>
      <p:pic>
        <p:nvPicPr>
          <p:cNvPr id="32775" name="Picture 2" descr="V:\VaVpI\VaVpI_Repik\Rada_pro_vystavbu\podkaldy rada 28.11\IMG_1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420938"/>
            <a:ext cx="54721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6551612" cy="5637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Současný stav</a:t>
            </a:r>
          </a:p>
        </p:txBody>
      </p:sp>
      <p:pic>
        <p:nvPicPr>
          <p:cNvPr id="60420" name="Obrázek 5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8281987" cy="4957762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44" name="Zástupný symbol pro obsah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84263"/>
            <a:ext cx="8351837" cy="554672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2468" name="Zástupný symbol pro obsah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31888"/>
            <a:ext cx="8353425" cy="55467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3492" name="Zástupný symbol pro obsah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84263"/>
            <a:ext cx="8351837" cy="5545137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4516" name="Zástupný symbol pro obsah 5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25538"/>
            <a:ext cx="7991475" cy="540067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</a:rPr>
              <a:t>Infrastruktura pro doktorské studium ESF MU Příprava projektu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4357688"/>
          </a:xfrm>
        </p:spPr>
        <p:txBody>
          <a:bodyPr/>
          <a:lstStyle/>
          <a:p>
            <a:r>
              <a:rPr lang="cs-CZ" sz="2400" smtClean="0">
                <a:latin typeface="Arial" charset="0"/>
              </a:rPr>
              <a:t>Základní cíl – nová knihovna</a:t>
            </a:r>
          </a:p>
          <a:p>
            <a:r>
              <a:rPr lang="cs-CZ" sz="2400" smtClean="0">
                <a:latin typeface="Arial" charset="0"/>
              </a:rPr>
              <a:t>Možnosti financování</a:t>
            </a:r>
          </a:p>
          <a:p>
            <a:r>
              <a:rPr lang="cs-CZ" sz="2400" smtClean="0">
                <a:latin typeface="Arial" charset="0"/>
              </a:rPr>
              <a:t>Tvorba žádosti</a:t>
            </a:r>
          </a:p>
          <a:p>
            <a:pPr lvl="1"/>
            <a:r>
              <a:rPr lang="cs-CZ" sz="2200" smtClean="0">
                <a:latin typeface="Arial" charset="0"/>
              </a:rPr>
              <a:t>Cíle</a:t>
            </a:r>
          </a:p>
          <a:p>
            <a:pPr lvl="1"/>
            <a:r>
              <a:rPr lang="cs-CZ" sz="2200" smtClean="0">
                <a:latin typeface="Arial" charset="0"/>
              </a:rPr>
              <a:t>Aktivity</a:t>
            </a:r>
          </a:p>
          <a:p>
            <a:pPr lvl="1"/>
            <a:r>
              <a:rPr lang="cs-CZ" sz="2200" smtClean="0">
                <a:latin typeface="Arial" charset="0"/>
              </a:rPr>
              <a:t>Rozpočet</a:t>
            </a:r>
          </a:p>
          <a:p>
            <a:pPr lvl="1"/>
            <a:r>
              <a:rPr lang="cs-CZ" sz="2200" smtClean="0">
                <a:latin typeface="Arial" charset="0"/>
              </a:rPr>
              <a:t>Monitorovací indikátory</a:t>
            </a:r>
          </a:p>
          <a:p>
            <a:pPr lvl="1"/>
            <a:r>
              <a:rPr lang="cs-CZ" sz="2200" smtClean="0">
                <a:latin typeface="Arial" charset="0"/>
              </a:rPr>
              <a:t>Harmonogram</a:t>
            </a:r>
          </a:p>
          <a:p>
            <a:pPr lvl="1"/>
            <a:r>
              <a:rPr lang="cs-CZ" sz="2200" smtClean="0">
                <a:latin typeface="Arial" charset="0"/>
              </a:rPr>
              <a:t>Technické dokumenty</a:t>
            </a:r>
          </a:p>
          <a:p>
            <a:r>
              <a:rPr lang="cs-CZ" sz="2400" smtClean="0">
                <a:latin typeface="Arial" charset="0"/>
              </a:rPr>
              <a:t>Proces schvalování</a:t>
            </a:r>
          </a:p>
          <a:p>
            <a:pPr>
              <a:buFont typeface="Wingdings" pitchFamily="2" charset="2"/>
              <a:buNone/>
            </a:pP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6688" y="6524625"/>
            <a:ext cx="4960937" cy="196850"/>
          </a:xfrm>
        </p:spPr>
        <p:txBody>
          <a:bodyPr/>
          <a:lstStyle/>
          <a:p>
            <a:pPr>
              <a:defRPr/>
            </a:pPr>
            <a:r>
              <a:rPr lang="cs-CZ" dirty="0"/>
              <a:t>projekt Infrastruktura pro doktorské studium ESF </a:t>
            </a:r>
            <a:r>
              <a:rPr lang="cs-CZ" dirty="0" smtClean="0"/>
              <a:t>MU</a:t>
            </a:r>
            <a:endParaRPr lang="cs-CZ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/>
          <a:p>
            <a:pPr>
              <a:defRPr/>
            </a:pPr>
            <a:fld id="{D0F9D0CD-D53E-4B96-8932-44875A9D23B9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00338" y="2636838"/>
            <a:ext cx="5969000" cy="3455987"/>
          </a:xfrm>
        </p:spPr>
        <p:txBody>
          <a:bodyPr bIns="1080000" anchor="ctr"/>
          <a:lstStyle/>
          <a:p>
            <a:pPr eaLnBrk="1" hangingPunct="1"/>
            <a:r>
              <a:rPr lang="cs-CZ" sz="3000" b="1" smtClean="0"/>
              <a:t>Děkuj</a:t>
            </a:r>
            <a:r>
              <a:rPr lang="cs-CZ" sz="3000" b="1" smtClean="0">
                <a:latin typeface="Arial" charset="0"/>
              </a:rPr>
              <a:t>i</a:t>
            </a:r>
            <a:r>
              <a:rPr lang="cs-CZ" sz="3000" b="1" smtClean="0"/>
              <a:t> za pozornost</a:t>
            </a:r>
            <a:r>
              <a:rPr lang="cs-CZ" sz="3000" smtClean="0"/>
              <a:t/>
            </a:r>
            <a:br>
              <a:rPr lang="cs-CZ" sz="3000" smtClean="0"/>
            </a:br>
            <a:r>
              <a:rPr lang="cs-CZ" sz="3000" smtClean="0"/>
              <a:t/>
            </a:r>
            <a:br>
              <a:rPr lang="cs-CZ" sz="300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>
                <a:latin typeface="Arial" charset="0"/>
              </a:rPr>
              <a:t>Jakub Carda</a:t>
            </a:r>
            <a:br>
              <a:rPr lang="cs-CZ" sz="24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jakub.carda@econ.muni.cz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Příprava projektu - prostředí/okolnosti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Stavební práce</a:t>
            </a:r>
          </a:p>
          <a:p>
            <a:pPr lvl="1"/>
            <a:r>
              <a:rPr lang="cs-CZ" smtClean="0">
                <a:latin typeface="Arial" charset="0"/>
              </a:rPr>
              <a:t>Rekonstrukce</a:t>
            </a:r>
          </a:p>
          <a:p>
            <a:r>
              <a:rPr lang="cs-CZ" smtClean="0">
                <a:latin typeface="Arial" charset="0"/>
              </a:rPr>
              <a:t>Knihovna, hala</a:t>
            </a:r>
          </a:p>
          <a:p>
            <a:r>
              <a:rPr lang="cs-CZ" smtClean="0">
                <a:latin typeface="Arial" charset="0"/>
              </a:rPr>
              <a:t>Dotace EU</a:t>
            </a:r>
          </a:p>
          <a:p>
            <a:r>
              <a:rPr lang="cs-CZ" smtClean="0">
                <a:latin typeface="Arial" charset="0"/>
              </a:rPr>
              <a:t>ESF MU/MU</a:t>
            </a:r>
          </a:p>
          <a:p>
            <a:r>
              <a:rPr lang="cs-CZ" smtClean="0">
                <a:latin typeface="Arial" charset="0"/>
              </a:rPr>
              <a:t>Veřejný zadavatel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</a:rPr>
              <a:t>Infrastruktura pro doktorské studium ESF MU</a:t>
            </a:r>
            <a:br>
              <a:rPr lang="cs-CZ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Realizace projektu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Cíle projektu: </a:t>
            </a:r>
          </a:p>
          <a:p>
            <a:pPr lvl="1"/>
            <a:r>
              <a:rPr lang="cs-CZ" smtClean="0">
                <a:latin typeface="Arial" charset="0"/>
              </a:rPr>
              <a:t>zvětšit knihovnu na ESF MU</a:t>
            </a:r>
          </a:p>
          <a:p>
            <a:pPr lvl="1"/>
            <a:r>
              <a:rPr lang="cs-CZ" smtClean="0">
                <a:latin typeface="Arial" charset="0"/>
              </a:rPr>
              <a:t>zvětšit studijně-odpočinkové místa pro studeny</a:t>
            </a:r>
          </a:p>
          <a:p>
            <a:pPr lvl="1"/>
            <a:r>
              <a:rPr lang="cs-CZ" smtClean="0">
                <a:latin typeface="Arial" charset="0"/>
              </a:rPr>
              <a:t>zlepšit vybavení</a:t>
            </a:r>
          </a:p>
          <a:p>
            <a:pPr lvl="1"/>
            <a:r>
              <a:rPr lang="cs-CZ" smtClean="0">
                <a:latin typeface="Arial" charset="0"/>
              </a:rPr>
              <a:t>vytvořit prostory pro vědeckou práci</a:t>
            </a:r>
          </a:p>
          <a:p>
            <a:pPr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</a:rPr>
              <a:t>Infrastruktura pro doktorské studium ESF MU</a:t>
            </a:r>
            <a:br>
              <a:rPr lang="cs-CZ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Realizace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Doba realizace 11/2011 až 3/2013</a:t>
            </a:r>
          </a:p>
          <a:p>
            <a:pPr lvl="1"/>
            <a:r>
              <a:rPr lang="cs-CZ" smtClean="0">
                <a:latin typeface="Arial" charset="0"/>
              </a:rPr>
              <a:t>První idea 2007</a:t>
            </a:r>
          </a:p>
          <a:p>
            <a:pPr lvl="1"/>
            <a:r>
              <a:rPr lang="cs-CZ" smtClean="0">
                <a:latin typeface="Arial" charset="0"/>
              </a:rPr>
              <a:t>Koncept 2009</a:t>
            </a:r>
          </a:p>
          <a:p>
            <a:pPr lvl="1"/>
            <a:r>
              <a:rPr lang="cs-CZ" smtClean="0">
                <a:latin typeface="Arial" charset="0"/>
              </a:rPr>
              <a:t>Příprava žádosti 2010</a:t>
            </a:r>
          </a:p>
          <a:p>
            <a:pPr lvl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Rozpočet 60 mil. Kč</a:t>
            </a:r>
          </a:p>
          <a:p>
            <a:pPr lvl="1"/>
            <a:r>
              <a:rPr lang="cs-CZ" smtClean="0">
                <a:latin typeface="Arial" charset="0"/>
              </a:rPr>
              <a:t>První verze 15 mil. Kč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Arial" charset="0"/>
              </a:rPr>
              <a:t>Infrastruktura pro doktorské studium ESF MU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7772400" cy="4862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Projektový tým</a:t>
            </a:r>
          </a:p>
          <a:p>
            <a:pPr lvl="1"/>
            <a:r>
              <a:rPr lang="cs-CZ" smtClean="0">
                <a:latin typeface="Arial" charset="0"/>
              </a:rPr>
              <a:t>Ředitel</a:t>
            </a:r>
          </a:p>
          <a:p>
            <a:pPr lvl="1"/>
            <a:r>
              <a:rPr lang="cs-CZ" smtClean="0">
                <a:latin typeface="Arial" charset="0"/>
              </a:rPr>
              <a:t>Manažer</a:t>
            </a:r>
          </a:p>
          <a:p>
            <a:pPr lvl="1"/>
            <a:r>
              <a:rPr lang="cs-CZ" smtClean="0">
                <a:latin typeface="Arial" charset="0"/>
              </a:rPr>
              <a:t>Odborný pracovník (administrátor inovace)</a:t>
            </a:r>
          </a:p>
          <a:p>
            <a:pPr lvl="1"/>
            <a:r>
              <a:rPr lang="cs-CZ" smtClean="0">
                <a:latin typeface="Arial" charset="0"/>
              </a:rPr>
              <a:t>Finanční manažer</a:t>
            </a:r>
          </a:p>
          <a:p>
            <a:pPr lvl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pPr lvl="1"/>
            <a:r>
              <a:rPr lang="cs-CZ" smtClean="0">
                <a:latin typeface="Arial" charset="0"/>
              </a:rPr>
              <a:t>Investiční manažer</a:t>
            </a:r>
          </a:p>
          <a:p>
            <a:pPr lvl="1"/>
            <a:r>
              <a:rPr lang="cs-CZ" smtClean="0">
                <a:latin typeface="Arial" charset="0"/>
              </a:rPr>
              <a:t>Manažer veřejných zakázek</a:t>
            </a:r>
          </a:p>
          <a:p>
            <a:pPr lvl="1"/>
            <a:r>
              <a:rPr lang="cs-CZ" smtClean="0">
                <a:latin typeface="Arial" charset="0"/>
              </a:rPr>
              <a:t>Manažer projektové podpory</a:t>
            </a:r>
          </a:p>
          <a:p>
            <a:pPr lvl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Legislativní prostředí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Zákony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Stavební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Veřejné zakázky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Směrnice a další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PD OP VaVpI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Výzva OP VaVpI PO4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PPŽ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PPP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15 Metodických pokynů MŠMT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latin typeface="Arial" charset="0"/>
              </a:rPr>
              <a:t>3 Směrnice MU</a:t>
            </a:r>
          </a:p>
          <a:p>
            <a:pPr lvl="1">
              <a:lnSpc>
                <a:spcPct val="90000"/>
              </a:lnSpc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Arial" charset="0"/>
              </a:rPr>
              <a:t>Legislativní prostředí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Rozhodnutí UHOS</a:t>
            </a:r>
          </a:p>
          <a:p>
            <a:r>
              <a:rPr lang="cs-CZ" smtClean="0">
                <a:latin typeface="Arial" charset="0"/>
              </a:rPr>
              <a:t>Rozhodnutí soudů</a:t>
            </a:r>
          </a:p>
          <a:p>
            <a:r>
              <a:rPr lang="cs-CZ" smtClean="0">
                <a:latin typeface="Arial" charset="0"/>
              </a:rPr>
              <a:t>Výklad FÚ</a:t>
            </a:r>
          </a:p>
          <a:p>
            <a:r>
              <a:rPr lang="cs-CZ" smtClean="0">
                <a:latin typeface="Arial" charset="0"/>
              </a:rPr>
              <a:t>Výklad poskytovatele dotace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F_prezentace_okrova_sablona-1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ESF_prezentace_okrova_sablona-1</Template>
  <TotalTime>2200</TotalTime>
  <Words>521</Words>
  <Application>Microsoft Office PowerPoint</Application>
  <PresentationFormat>Předvádění na obrazovce (4:3)</PresentationFormat>
  <Paragraphs>166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3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Trebuchet MS</vt:lpstr>
      <vt:lpstr>Wingdings</vt:lpstr>
      <vt:lpstr>Times New Roman</vt:lpstr>
      <vt:lpstr>ESF_prezentace_okrova_sablona-1</vt:lpstr>
      <vt:lpstr>BÉŽOVÁ TITL</vt:lpstr>
      <vt:lpstr>ESF_prezentace_okrova_sablona-1</vt:lpstr>
      <vt:lpstr>  Management projektu Fakulta sportovních studií MU Brno 2013   Ing. Jakub Carda projektový manažer, ekonom projektu ESF MU </vt:lpstr>
      <vt:lpstr>Strukturální fondy</vt:lpstr>
      <vt:lpstr>Infrastruktura pro doktorské studium ESF MU Příprava projektu</vt:lpstr>
      <vt:lpstr>Příprava projektu - prostředí/okolnosti</vt:lpstr>
      <vt:lpstr>Infrastruktura pro doktorské studium ESF MU Realizace projektu</vt:lpstr>
      <vt:lpstr>Infrastruktura pro doktorské studium ESF MU Realizace</vt:lpstr>
      <vt:lpstr>Infrastruktura pro doktorské studium ESF MU</vt:lpstr>
      <vt:lpstr>Legislativní prostředí</vt:lpstr>
      <vt:lpstr>Legislativní prostředí</vt:lpstr>
      <vt:lpstr>Veřejné zakázky</vt:lpstr>
      <vt:lpstr>Stavební práce</vt:lpstr>
      <vt:lpstr>Stav červenec 2012</vt:lpstr>
      <vt:lpstr>Stav srpen 2012</vt:lpstr>
      <vt:lpstr>Jak dál?</vt:lpstr>
      <vt:lpstr>Snímek 15</vt:lpstr>
      <vt:lpstr>Proč?</vt:lpstr>
      <vt:lpstr>Technologická nekázeň</vt:lpstr>
      <vt:lpstr>Řešení - Uhlíkové lamely</vt:lpstr>
      <vt:lpstr>Snímek 19</vt:lpstr>
      <vt:lpstr>Postup stavebních prací</vt:lpstr>
      <vt:lpstr>Snímek 21</vt:lpstr>
      <vt:lpstr>Světlík a vstup</vt:lpstr>
      <vt:lpstr>Vstupní hala a galerie</vt:lpstr>
      <vt:lpstr>Snímek 24</vt:lpstr>
      <vt:lpstr>Současný stav</vt:lpstr>
      <vt:lpstr>Snímek 26</vt:lpstr>
      <vt:lpstr>Snímek 27</vt:lpstr>
      <vt:lpstr>Snímek 28</vt:lpstr>
      <vt:lpstr>Snímek 29</vt:lpstr>
      <vt:lpstr>Děkuji za pozornost   Jakub Carda jakub.carda@econ.muni.cz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Repík Ondřej</dc:creator>
  <cp:lastModifiedBy>Admin</cp:lastModifiedBy>
  <cp:revision>100</cp:revision>
  <dcterms:created xsi:type="dcterms:W3CDTF">2012-02-03T15:05:03Z</dcterms:created>
  <dcterms:modified xsi:type="dcterms:W3CDTF">2013-03-10T21:47:03Z</dcterms:modified>
</cp:coreProperties>
</file>