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68" r:id="rId2"/>
    <p:sldMasterId id="2147483781" r:id="rId3"/>
    <p:sldMasterId id="2147483653" r:id="rId4"/>
    <p:sldMasterId id="2147483794" r:id="rId5"/>
    <p:sldMasterId id="2147483795" r:id="rId6"/>
    <p:sldMasterId id="2147483796" r:id="rId7"/>
    <p:sldMasterId id="2147483797" r:id="rId8"/>
    <p:sldMasterId id="2147483798" r:id="rId9"/>
    <p:sldMasterId id="2147483799" r:id="rId10"/>
    <p:sldMasterId id="2147483800" r:id="rId11"/>
    <p:sldMasterId id="2147483801" r:id="rId12"/>
    <p:sldMasterId id="2147483802" r:id="rId13"/>
    <p:sldMasterId id="2147483803" r:id="rId14"/>
    <p:sldMasterId id="2147483960" r:id="rId15"/>
    <p:sldMasterId id="2147483961" r:id="rId16"/>
    <p:sldMasterId id="2147483962" r:id="rId17"/>
    <p:sldMasterId id="2147483963" r:id="rId18"/>
    <p:sldMasterId id="2147483964" r:id="rId19"/>
    <p:sldMasterId id="2147483965" r:id="rId20"/>
  </p:sldMasterIdLst>
  <p:notesMasterIdLst>
    <p:notesMasterId r:id="rId53"/>
  </p:notesMasterIdLst>
  <p:handoutMasterIdLst>
    <p:handoutMasterId r:id="rId54"/>
  </p:handoutMasterIdLst>
  <p:sldIdLst>
    <p:sldId id="309" r:id="rId21"/>
    <p:sldId id="365" r:id="rId22"/>
    <p:sldId id="367" r:id="rId23"/>
    <p:sldId id="369" r:id="rId24"/>
    <p:sldId id="368" r:id="rId25"/>
    <p:sldId id="366" r:id="rId26"/>
    <p:sldId id="370" r:id="rId27"/>
    <p:sldId id="371" r:id="rId28"/>
    <p:sldId id="372" r:id="rId29"/>
    <p:sldId id="378" r:id="rId30"/>
    <p:sldId id="379" r:id="rId31"/>
    <p:sldId id="382" r:id="rId32"/>
    <p:sldId id="384" r:id="rId33"/>
    <p:sldId id="381" r:id="rId34"/>
    <p:sldId id="344" r:id="rId35"/>
    <p:sldId id="373" r:id="rId36"/>
    <p:sldId id="385" r:id="rId37"/>
    <p:sldId id="374" r:id="rId38"/>
    <p:sldId id="375" r:id="rId39"/>
    <p:sldId id="376" r:id="rId40"/>
    <p:sldId id="377" r:id="rId41"/>
    <p:sldId id="335" r:id="rId42"/>
    <p:sldId id="347" r:id="rId43"/>
    <p:sldId id="348" r:id="rId44"/>
    <p:sldId id="349" r:id="rId45"/>
    <p:sldId id="350" r:id="rId46"/>
    <p:sldId id="354" r:id="rId47"/>
    <p:sldId id="353" r:id="rId48"/>
    <p:sldId id="358" r:id="rId49"/>
    <p:sldId id="356" r:id="rId50"/>
    <p:sldId id="387" r:id="rId51"/>
    <p:sldId id="388" r:id="rId52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5BD"/>
    <a:srgbClr val="E7C99D"/>
    <a:srgbClr val="FFF1E1"/>
    <a:srgbClr val="EAEAEA"/>
    <a:srgbClr val="D0D2D4"/>
    <a:srgbClr val="EDEEEF"/>
    <a:srgbClr val="FFA02F"/>
    <a:srgbClr val="FF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1" autoAdjust="0"/>
    <p:restoredTop sz="94768" autoAdjust="0"/>
  </p:normalViewPr>
  <p:slideViewPr>
    <p:cSldViewPr>
      <p:cViewPr>
        <p:scale>
          <a:sx n="70" d="100"/>
          <a:sy n="70" d="100"/>
        </p:scale>
        <p:origin x="-49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838B988-8B7A-45C3-83B7-1D4E4359F1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610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7A528F9A-C61B-4EB7-8414-6CBB82316D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668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dF_kresba_abc_b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292600"/>
            <a:ext cx="341947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-6350"/>
            <a:ext cx="9144000" cy="2498725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6" name="Picture 26" descr="PdF_PPT_zahla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855663"/>
            <a:ext cx="45164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pruh+znak_PdF_13_bily_silna_RGB"/>
          <p:cNvPicPr>
            <a:picLocks noChangeAspect="1" noChangeArrowheads="1"/>
          </p:cNvPicPr>
          <p:nvPr userDrawn="1"/>
        </p:nvPicPr>
        <p:blipFill>
          <a:blip r:embed="rId4" cstate="print"/>
          <a:srcRect t="15929" b="33270"/>
          <a:stretch>
            <a:fillRect/>
          </a:stretch>
        </p:blipFill>
        <p:spPr bwMode="auto">
          <a:xfrm>
            <a:off x="239713" y="-9525"/>
            <a:ext cx="23177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54288" y="3789363"/>
            <a:ext cx="5394325" cy="2376487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54288" y="3068638"/>
            <a:ext cx="5402262" cy="792162"/>
          </a:xfrm>
        </p:spPr>
        <p:txBody>
          <a:bodyPr/>
          <a:lstStyle>
            <a:lvl1pPr marL="0" indent="0">
              <a:buFont typeface="Wingdings 2" pitchFamily="18" charset="2"/>
              <a:buNone/>
              <a:defRPr b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7525" y="6442075"/>
            <a:ext cx="295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554288" y="6442075"/>
            <a:ext cx="4318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3A6D9-0E96-45BA-B802-C996B4E810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8C22E-EB6C-43FB-A66A-371F18DAE2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4083A-F649-49BC-A38D-0A94F2C14B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70C5-AD5B-4170-884D-26DA6F5386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8B2D-0FD4-43B3-AA27-3F49492956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558CF-99FB-4A2B-BB12-DF2EE3649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5D37-8A05-4AA1-9881-AABD3CF682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7932-FCE4-4CAF-8F49-6C1D5B6AF0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97514-32F2-4F43-A91E-FEC42D5D39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A4B6-44DE-4B60-A5E0-AEB18DEA7E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62896-A458-46DC-B35F-50EDD193E2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CFA8-CBE1-4E69-98C7-A6C4EFFB7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2BC6D-992C-4ABD-ADE7-7D032FB601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1479-E88E-423A-9435-0FD0799174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E033D-738F-4155-B128-4E882CBA81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B1D3-3E4C-48D6-A1E8-4350373D08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128E-2D37-444D-BF31-085A7AB2A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5B3F-E068-4A0C-9BAE-52E2A3636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56254-6992-4750-BAA8-B0CAD02FE8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B7574-48F7-4998-84A4-979A0E54CD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B589F-3D80-4B25-ACA2-104058B138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7539-7641-4D88-B391-C5FA43C307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E9F0-4749-4BF9-A9B6-6A9CAF659D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6DAB-12C8-4357-865C-6D4D7F7D2E5B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2109-50BE-4D54-8C98-6A7CE1E24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C4B6-A21B-4918-A4E1-936CC4CF19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C7D5A-EB76-4C6B-A51A-C614D72C7C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CA4D-56C3-45D7-9D7F-36CEC34B59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775B-4703-4E94-890F-8876338EA522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3910-DCE8-49CD-8AE6-ED039504A5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FEC8-E818-48FC-BA48-6460801E3ACC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0A55-5B25-4018-96F2-6F3890C7B6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C912-D0E9-4809-B922-1E69A9BFE351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0655-6958-4A8C-B80B-81143E6F5A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AEAE-B8C8-4793-BB08-F97675F084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82931-2E63-436A-9F0B-D7BCB91FCB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BB41-E984-41AF-BD82-0EF217F63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D2DC-2141-4722-A67B-CF885A74B1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7923-AB84-4102-AD67-7C0F74D255DA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6E3F-994F-423E-A84C-B9957D9657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704F-5B64-414D-9037-CEB5A328A0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3E18-706B-45B6-87D6-EFA28D7BF4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EAC28-5B95-4E64-BF54-A8D0474E11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1FCA-6FA7-4770-A219-3CDD683069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D2BCD-8319-4C79-A648-3F9098E7A1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9D9CA-290C-4315-B1D4-A2B6326695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9B22-0196-43DB-B9B7-C848D25742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10B7A-C3BE-42DB-A057-9915D91C1C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86D8-94CC-4987-8EDA-BB6AE399E9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1EE0-963C-4AC4-88B5-C32A0B502B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7394-3A3D-4485-9D21-B2FBB9DD55C8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7015-0A6D-4ECA-8A9F-58741BAFE8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386D6-4B80-4B2F-BAFC-5DA416A9D4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00B27-ECCA-4B53-A569-D124A7F7FE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A1D72-F5C0-4B31-A1FE-AA8D32CCDB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E995-5016-4272-BE66-D5C0DCA385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F165-4B5C-4CAD-9361-C562BA01A1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1B878-3774-4B69-801C-4AD7D9AED0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F58F3-482E-4714-8E8B-4D389CC5E4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3FF81-5753-4A32-B169-09A0CB74AC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79D7E-1E06-4BD2-ACFA-C0A5F2ECF7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7C14-D9AC-4FBB-9E6C-2EBB67DFB3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F6EE-B75D-4D4E-9C51-BFA99942B356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6132-8739-4FA8-B5E1-8C2AF2DBA1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A30D-1107-47ED-B7EE-81A474B73E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74117-53B8-4D82-82C9-8DB2AA1F00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45A8-09FB-4375-97D6-7891220690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18E5-57B9-4A15-907C-70AC4614E3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53AA8-E8DB-4FCE-A0D8-6F48B2839D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A6DDF-13C5-4165-A035-E26D260DC1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B17E-1278-41D5-AA5C-ED343C2C01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40010-D4C0-44E1-A7A9-94213D164C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FC74-0E10-4DD4-B56C-66493813E5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67AAA-F7AC-4729-87C1-F1315E3F66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FB8F9-88B0-48AB-8941-6786858F957F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BE2E-512C-44CF-94D9-F85CC3E9B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4E525-30D8-4E73-8CBD-A0E10494AE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937C3-6A78-4001-B45B-857144E55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006A9-01A3-42D9-82E1-865AFA7B94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E20D6-B920-4820-AD93-01639B69C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47C0-305A-4D80-9BE6-87B3514695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A914-3459-4BFC-82E2-A576C659E9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33D44-572F-48C2-AA14-7D1D598CAA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2A86-0797-4029-9E94-8F411C471F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B6E27-A033-4C04-8A80-7290A89711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6962C-D854-452F-9B2B-34AD2ECB3A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D53B-4BBB-47A2-9834-B99E23DE85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22F2-1F7F-440D-8DD4-EE7B1A155182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F04D-6693-4FC0-A679-D833CCFF4E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DDFFB-DB78-44C6-8576-7B79E608B8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92C7C-C6A2-476E-8933-796F3AE31B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A1E12-68B9-43C9-97A5-192A10649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4D854-0640-4615-AC0B-614573B2D5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47C7-B930-4B24-AB17-A0E2DB8A17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3AD20-34E3-4C26-85C3-5017721DB4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287-D127-4237-83DC-5EBAEE7F21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40EA-BDFF-4946-8D6E-EED3B56F6B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FAE26-E7CB-4240-AFD8-B255456F47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2B7F-E80E-444B-A1E0-EBB3FC37FA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88BD-742F-42DC-8C40-56AAF98E0085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C2F1-0239-4C4B-A2E9-92D6C0131A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E08E8-A73B-4E12-B953-1EC0A6F2D8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0B7B-FC11-44D8-B9FB-73F628E3A2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5E60-A6D7-4B65-959F-A1F040896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AE9D-F7D5-47C5-B8BC-8FBAA1C2EA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F547-0022-4271-A8FD-01C93303B3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B8175-0E62-42F5-BAA7-D059AC8ACD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0B62-A8A3-4009-804F-18000D5C1B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C113-2BFC-4CA3-B9AA-D7DF8DF61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931B-DC6E-4916-A581-2019E819B5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D0B16-6A17-4DAE-9AF8-91BF80BEB8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5579-551F-4079-84A1-9D3C9F672DCB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8F72-25EA-42DC-9073-42DCFE77D3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3EF8A-4CD5-4AFB-AF05-9AB6F2A639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09CA-ABD1-41A3-829C-763CFAF3A1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A57D-32EA-4520-A83B-C8A20BB40B76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17B6-A41F-457F-8B25-0BB62F180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E2BE-136F-44C1-9807-02374A7D8FCA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CF00-4910-488B-A84F-2CD917D7D9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5A58-9525-4BB6-A0F6-B5087EDDC3AB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C9B4-B7D8-422A-AA2B-7BD202836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9CEE-5309-4AD8-958E-D65AD5B40408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E4EE-7013-4BF3-8D83-C0187FE2F0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F5D1B-2573-411F-98C0-0D1206727134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9B59-9005-405E-928B-29C27A2E0A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19F9-DDE2-4970-B07B-94E9A1947E0D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055AF-3184-4827-9286-FD477BAE8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99A6-4F5D-4E99-B603-56CA89219C28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9FBB-A9F6-4F5D-A1C4-5A8E9AC2C5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1867-91B6-4C94-BE49-B16098CCD9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4055-A2BF-440D-8926-D9C08901EABB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7AB7-2C11-4AD4-A5F8-F0D13D95DB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187B-DEAB-4595-A884-7DB6A5F8E50D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5EF6-734B-4061-8852-179DC96FEC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00DE-548B-4A07-BBCB-98BE7E53BC70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77C7-6869-499E-AE2F-52F29CCFF8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D1C3-BCD4-4C7B-A774-996A35254216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42AC-CBBB-4EE6-9C1C-7E88D27051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72A6-21D6-4B29-8005-443C4A5A697F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B3E6-B299-453F-82D9-53FE02522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7CFF-F9DB-45C9-8B1A-3B2EC523B2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02C7-46AD-471B-B407-79EA48AC62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0578C-54AF-4D8B-A80D-41220609CA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CE05-0B3A-4510-B997-4C04BBCADF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24A1E-FEEE-4DAB-89B9-4EC19C918F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68A4-3F28-439A-B99B-CE96BDE29D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90B2-6E8B-402E-84FA-50D45A55A7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1176D-73EC-4841-8065-54F16D08F1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304DE-3382-4971-B559-050B530126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B14F6-6E1D-426D-A604-83A978B8E5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8D02-1921-4D82-8180-B79E497A69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7F2B-BFED-4A5F-8319-F8BDB2CD7E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C41BD-9226-400B-A210-750F0B7A70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15F79-9E6A-4FB7-B215-96A5663E4B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4EBC-40ED-4E52-9515-83F3601055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096E-5044-441E-96F5-46E0C9A84A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78482-A7D4-49C5-A85D-34DA614FE3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1C94C-C043-4B8A-A4AE-1023C93668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741C0-7916-4B15-A106-DB0DFCF1E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5B3C6-FD0C-4562-BD69-0980EB14E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8D4B-86B7-40BB-AFA4-1FBE7F08EF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8E8D-19D8-416B-83C7-62AFCF1D55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C4D4-E531-4885-96A7-93F83721EB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118CF-A8EE-4B1E-9077-20030D63E0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062B8-DF54-4172-9CB8-9EF923546A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1925" y="1341438"/>
            <a:ext cx="1943100" cy="4895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2625" y="1341438"/>
            <a:ext cx="5676900" cy="4895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8930-5620-43C7-B9E7-29E46A2DD7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A0B0-4121-4563-B7B4-6BDA3AEF71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9872-5D54-466B-89C2-2ED4231524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6427-039A-4468-B41F-1D59DEB50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3372-55B3-4E1F-A619-700E0B55E7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16A2-5C02-4544-9FF6-44496E72BA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26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2159000"/>
            <a:ext cx="3810000" cy="407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1E8F-004C-4942-AB39-12ED80E5EC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A37CE-CA44-4155-AD35-2880976F3B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DE61-96C3-4734-B1CD-A239742322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AA77F-6833-42C3-92C0-AEB0885253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39A59-F3A0-4F5E-8ECC-0A191D3CC4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176D-A0CC-422F-B9E8-FC18664A60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BBDD-7AC7-4682-812B-5A49D78D2A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5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3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6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7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7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8.e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9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9.em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0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1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10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9.emf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21590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>
              <a:defRPr/>
            </a:pPr>
            <a:fld id="{B148D6A2-0889-4690-8F05-D6058A00FB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2" descr="PdF_PPT_zahlav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38" y="285750"/>
            <a:ext cx="26241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3" descr="pruh+znak_PdF_13_bily_silna_RGB"/>
          <p:cNvPicPr>
            <a:picLocks noChangeAspect="1" noChangeArrowheads="1"/>
          </p:cNvPicPr>
          <p:nvPr/>
        </p:nvPicPr>
        <p:blipFill>
          <a:blip r:embed="rId14" cstate="print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6" descr="PdF_kresba_abc_bil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46963" y="5143500"/>
            <a:ext cx="16541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2" descr="C:\Users\Simek-NB\Desktop\Projekt CVIDOS\Prezentace CVIDOS 20.1.10\Loga VaVpI a MŠMT\Logo EU\eu rgb.eps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14938" y="285750"/>
            <a:ext cx="22939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 descr="C:\Users\Simek-NB\Desktop\Projekt CVIDOS\Prezentace CVIDOS 20.1.10\Loga VaVpI a MŠMT\Logo OP VaVpI_barva_CZ\2 cz rgb.eps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15250" y="142875"/>
            <a:ext cx="104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520" r:id="rId2"/>
    <p:sldLayoutId id="2147485521" r:id="rId3"/>
    <p:sldLayoutId id="2147485522" r:id="rId4"/>
    <p:sldLayoutId id="2147485523" r:id="rId5"/>
    <p:sldLayoutId id="2147485524" r:id="rId6"/>
    <p:sldLayoutId id="2147485525" r:id="rId7"/>
    <p:sldLayoutId id="2147485526" r:id="rId8"/>
    <p:sldLayoutId id="2147485527" r:id="rId9"/>
    <p:sldLayoutId id="2147485528" r:id="rId10"/>
    <p:sldLayoutId id="214748552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21590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>
              <a:defRPr/>
            </a:pPr>
            <a:fld id="{4A9EEC4A-EF54-4BDB-8B24-3541F90F91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6516688" y="549275"/>
            <a:ext cx="21605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sz="1200" b="1" smtClean="0">
                <a:solidFill>
                  <a:srgbClr val="FFFFFF"/>
                </a:solidFill>
                <a:latin typeface="Trebuchet MS" pitchFamily="34" charset="0"/>
              </a:rPr>
              <a:t>www.ped.muni.cz</a:t>
            </a:r>
          </a:p>
        </p:txBody>
      </p:sp>
      <p:pic>
        <p:nvPicPr>
          <p:cNvPr id="10248" name="Picture 22" descr="PdF_PPT_zahlav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90800" y="304800"/>
            <a:ext cx="26876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3" descr="pruh+znak_PdF_13_bily_silna_RGB"/>
          <p:cNvPicPr>
            <a:picLocks noChangeAspect="1" noChangeArrowheads="1"/>
          </p:cNvPicPr>
          <p:nvPr/>
        </p:nvPicPr>
        <p:blipFill>
          <a:blip r:embed="rId14" cstate="print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 descr="PdF_kresba_1+2=3_bil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488" y="6021388"/>
            <a:ext cx="20843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21590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>
              <a:defRPr/>
            </a:pPr>
            <a:fld id="{6CEAC505-AA8C-4227-B93F-D08B4FEB96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6516688" y="549275"/>
            <a:ext cx="21605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sz="1200" b="1" smtClean="0">
                <a:solidFill>
                  <a:srgbClr val="FFFFFF"/>
                </a:solidFill>
                <a:latin typeface="Trebuchet MS" pitchFamily="34" charset="0"/>
              </a:rPr>
              <a:t>www.ped.muni.cz</a:t>
            </a:r>
          </a:p>
        </p:txBody>
      </p:sp>
      <p:pic>
        <p:nvPicPr>
          <p:cNvPr id="11272" name="Picture 22" descr="PdF_PPT_zahlav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90800" y="304800"/>
            <a:ext cx="26876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3" descr="pruh+znak_PdF_13_bily_silna_RGB"/>
          <p:cNvPicPr>
            <a:picLocks noChangeAspect="1" noChangeArrowheads="1"/>
          </p:cNvPicPr>
          <p:nvPr/>
        </p:nvPicPr>
        <p:blipFill>
          <a:blip r:embed="rId14" cstate="print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0" descr="PdF_kresba_abc_bil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91413" y="5613400"/>
            <a:ext cx="1652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30" r:id="rId1"/>
    <p:sldLayoutId id="2147485631" r:id="rId2"/>
    <p:sldLayoutId id="2147485632" r:id="rId3"/>
    <p:sldLayoutId id="2147485633" r:id="rId4"/>
    <p:sldLayoutId id="2147485634" r:id="rId5"/>
    <p:sldLayoutId id="2147485635" r:id="rId6"/>
    <p:sldLayoutId id="2147485636" r:id="rId7"/>
    <p:sldLayoutId id="2147485637" r:id="rId8"/>
    <p:sldLayoutId id="2147485638" r:id="rId9"/>
    <p:sldLayoutId id="2147485639" r:id="rId10"/>
    <p:sldLayoutId id="214748564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A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4288" y="6442075"/>
            <a:ext cx="36020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554288" y="3141663"/>
            <a:ext cx="5041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pic>
        <p:nvPicPr>
          <p:cNvPr id="12292" name="Picture 19" descr="pruh+znak_PdF_13_bily_silna_RGB"/>
          <p:cNvPicPr>
            <a:picLocks noChangeAspect="1" noChangeArrowheads="1"/>
          </p:cNvPicPr>
          <p:nvPr/>
        </p:nvPicPr>
        <p:blipFill>
          <a:blip r:embed="rId13" cstate="print"/>
          <a:srcRect t="15929" b="33270"/>
          <a:stretch>
            <a:fillRect/>
          </a:stretch>
        </p:blipFill>
        <p:spPr bwMode="auto">
          <a:xfrm>
            <a:off x="239713" y="-9525"/>
            <a:ext cx="23177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0" descr="PdF_PPT_zahlav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0800" y="855663"/>
            <a:ext cx="45164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0" descr="PdF_kresba_abc_bil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91413" y="5613400"/>
            <a:ext cx="1652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41" r:id="rId1"/>
    <p:sldLayoutId id="2147485642" r:id="rId2"/>
    <p:sldLayoutId id="2147485643" r:id="rId3"/>
    <p:sldLayoutId id="2147485644" r:id="rId4"/>
    <p:sldLayoutId id="2147485645" r:id="rId5"/>
    <p:sldLayoutId id="2147485646" r:id="rId6"/>
    <p:sldLayoutId id="2147485647" r:id="rId7"/>
    <p:sldLayoutId id="2147485648" r:id="rId8"/>
    <p:sldLayoutId id="2147485649" r:id="rId9"/>
    <p:sldLayoutId id="2147485650" r:id="rId10"/>
    <p:sldLayoutId id="214748565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A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4288" y="6442075"/>
            <a:ext cx="36020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554288" y="3141663"/>
            <a:ext cx="5041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pic>
        <p:nvPicPr>
          <p:cNvPr id="13316" name="Picture 19" descr="pruh+znak_PdF_13_bily_silna_RGB"/>
          <p:cNvPicPr>
            <a:picLocks noChangeAspect="1" noChangeArrowheads="1"/>
          </p:cNvPicPr>
          <p:nvPr/>
        </p:nvPicPr>
        <p:blipFill>
          <a:blip r:embed="rId13" cstate="print"/>
          <a:srcRect t="15929" b="33270"/>
          <a:stretch>
            <a:fillRect/>
          </a:stretch>
        </p:blipFill>
        <p:spPr bwMode="auto">
          <a:xfrm>
            <a:off x="239713" y="-9525"/>
            <a:ext cx="23177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0" descr="PdF_PPT_zahlav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0800" y="855663"/>
            <a:ext cx="45164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PdF_kresba_1+2=3_bil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488" y="6021388"/>
            <a:ext cx="20843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  <p:sldLayoutId id="2147485653" r:id="rId2"/>
    <p:sldLayoutId id="2147485654" r:id="rId3"/>
    <p:sldLayoutId id="2147485655" r:id="rId4"/>
    <p:sldLayoutId id="2147485656" r:id="rId5"/>
    <p:sldLayoutId id="2147485657" r:id="rId6"/>
    <p:sldLayoutId id="2147485658" r:id="rId7"/>
    <p:sldLayoutId id="2147485659" r:id="rId8"/>
    <p:sldLayoutId id="2147485660" r:id="rId9"/>
    <p:sldLayoutId id="2147485661" r:id="rId10"/>
    <p:sldLayoutId id="214748566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A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4288" y="6442075"/>
            <a:ext cx="36020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554288" y="3141663"/>
            <a:ext cx="5041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pic>
        <p:nvPicPr>
          <p:cNvPr id="14340" name="Picture 19" descr="pruh+znak_PdF_13_bily_silna_RGB"/>
          <p:cNvPicPr>
            <a:picLocks noChangeAspect="1" noChangeArrowheads="1"/>
          </p:cNvPicPr>
          <p:nvPr/>
        </p:nvPicPr>
        <p:blipFill>
          <a:blip r:embed="rId13" cstate="print"/>
          <a:srcRect t="15929" b="33270"/>
          <a:stretch>
            <a:fillRect/>
          </a:stretch>
        </p:blipFill>
        <p:spPr bwMode="auto">
          <a:xfrm>
            <a:off x="239713" y="-9525"/>
            <a:ext cx="23177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0" descr="PdF_PPT_zahlav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0800" y="855663"/>
            <a:ext cx="45164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PdF_kresba_ruka_bil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99350" y="5419725"/>
            <a:ext cx="1644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63" r:id="rId1"/>
    <p:sldLayoutId id="2147485664" r:id="rId2"/>
    <p:sldLayoutId id="2147485665" r:id="rId3"/>
    <p:sldLayoutId id="2147485666" r:id="rId4"/>
    <p:sldLayoutId id="2147485667" r:id="rId5"/>
    <p:sldLayoutId id="2147485668" r:id="rId6"/>
    <p:sldLayoutId id="2147485669" r:id="rId7"/>
    <p:sldLayoutId id="2147485670" r:id="rId8"/>
    <p:sldLayoutId id="2147485671" r:id="rId9"/>
    <p:sldLayoutId id="2147485672" r:id="rId10"/>
    <p:sldLayoutId id="214748567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21590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>
              <a:defRPr/>
            </a:pPr>
            <a:fld id="{F42A7A5C-D0D8-464C-AE65-95174EE557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5367" name="Picture 23" descr="pruh+znak_PdF_13_bily_silna_RGB"/>
          <p:cNvPicPr>
            <a:picLocks noChangeAspect="1" noChangeArrowheads="1"/>
          </p:cNvPicPr>
          <p:nvPr/>
        </p:nvPicPr>
        <p:blipFill>
          <a:blip r:embed="rId13" cstate="print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6" descr="PdF_kresba_abc_bil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46963" y="5143500"/>
            <a:ext cx="16541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C:\Users\Simek-NB\Desktop\Projekt CVIDOS\Prezentace CVIDOS 20.1.10\Loga VaVpI a MŠMT\Logo OP VaVpI_barva_CZ\2 cz rgb.ep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15250" y="142875"/>
            <a:ext cx="104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2" descr="PdF_PPT_zahlavi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7438" y="285750"/>
            <a:ext cx="26241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C:\Users\Simek-NB\Desktop\Projekt CVIDOS\Prezentace CVIDOS 20.1.10\Loga VaVpI a MŠMT\Logo EU\eu rgb.eps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14938" y="285750"/>
            <a:ext cx="22939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74" r:id="rId1"/>
    <p:sldLayoutId id="2147485675" r:id="rId2"/>
    <p:sldLayoutId id="2147485676" r:id="rId3"/>
    <p:sldLayoutId id="2147485677" r:id="rId4"/>
    <p:sldLayoutId id="2147485678" r:id="rId5"/>
    <p:sldLayoutId id="2147485679" r:id="rId6"/>
    <p:sldLayoutId id="2147485680" r:id="rId7"/>
    <p:sldLayoutId id="2147485681" r:id="rId8"/>
    <p:sldLayoutId id="2147485682" r:id="rId9"/>
    <p:sldLayoutId id="2147485683" r:id="rId10"/>
    <p:sldLayoutId id="2147485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21590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>
              <a:defRPr/>
            </a:pPr>
            <a:fld id="{91BDE496-36B0-43EB-B070-F072518381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6391" name="Picture 23" descr="pruh+znak_PdF_13_bily_silna_RGB"/>
          <p:cNvPicPr>
            <a:picLocks noChangeAspect="1" noChangeArrowheads="1"/>
          </p:cNvPicPr>
          <p:nvPr/>
        </p:nvPicPr>
        <p:blipFill>
          <a:blip r:embed="rId13" cstate="print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PdF_kresba_oko_bil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5949950"/>
            <a:ext cx="17557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3" descr="C:\Users\Simek-NB\Desktop\Projekt CVIDOS\Prezentace CVIDOS 20.1.10\Loga VaVpI a MŠMT\Logo OP VaVpI_barva_CZ\2 cz rgb.ep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15250" y="142875"/>
            <a:ext cx="104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2" descr="PdF_PPT_zahlavi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7438" y="285750"/>
            <a:ext cx="26241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2" descr="C:\Users\Simek-NB\Desktop\Projekt CVIDOS\Prezentace CVIDOS 20.1.10\Loga VaVpI a MŠMT\Logo EU\eu rgb.eps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14938" y="285750"/>
            <a:ext cx="22939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85" r:id="rId1"/>
    <p:sldLayoutId id="2147485686" r:id="rId2"/>
    <p:sldLayoutId id="2147485687" r:id="rId3"/>
    <p:sldLayoutId id="2147485688" r:id="rId4"/>
    <p:sldLayoutId id="2147485689" r:id="rId5"/>
    <p:sldLayoutId id="2147485690" r:id="rId6"/>
    <p:sldLayoutId id="2147485691" r:id="rId7"/>
    <p:sldLayoutId id="2147485692" r:id="rId8"/>
    <p:sldLayoutId id="2147485693" r:id="rId9"/>
    <p:sldLayoutId id="2147485694" r:id="rId10"/>
    <p:sldLayoutId id="2147485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21590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>
              <a:defRPr/>
            </a:pPr>
            <a:fld id="{F1D51CDC-A088-4DCB-834A-5CB79C5584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7415" name="Picture 23" descr="pruh+znak_PdF_13_bily_silna_RGB"/>
          <p:cNvPicPr>
            <a:picLocks noChangeAspect="1" noChangeArrowheads="1"/>
          </p:cNvPicPr>
          <p:nvPr/>
        </p:nvPicPr>
        <p:blipFill>
          <a:blip r:embed="rId13" cstate="print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PdF_kresba_pravitko_bil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588" y="5516563"/>
            <a:ext cx="22955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 descr="C:\Users\Simek-NB\Desktop\Projekt CVIDOS\Prezentace CVIDOS 20.1.10\Loga VaVpI a MŠMT\Logo OP VaVpI_barva_CZ\2 cz rgb.ep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15250" y="142875"/>
            <a:ext cx="104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2" descr="PdF_PPT_zahlavi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7438" y="285750"/>
            <a:ext cx="26241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 descr="C:\Users\Simek-NB\Desktop\Projekt CVIDOS\Prezentace CVIDOS 20.1.10\Loga VaVpI a MŠMT\Logo EU\eu rgb.eps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14938" y="285750"/>
            <a:ext cx="22939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96" r:id="rId1"/>
    <p:sldLayoutId id="2147485697" r:id="rId2"/>
    <p:sldLayoutId id="2147485698" r:id="rId3"/>
    <p:sldLayoutId id="2147485699" r:id="rId4"/>
    <p:sldLayoutId id="2147485700" r:id="rId5"/>
    <p:sldLayoutId id="2147485701" r:id="rId6"/>
    <p:sldLayoutId id="2147485702" r:id="rId7"/>
    <p:sldLayoutId id="2147485703" r:id="rId8"/>
    <p:sldLayoutId id="2147485704" r:id="rId9"/>
    <p:sldLayoutId id="2147485705" r:id="rId10"/>
    <p:sldLayoutId id="214748570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21590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>
              <a:defRPr/>
            </a:pPr>
            <a:fld id="{F7D94FEC-758E-4F75-B136-F10CF0E174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8439" name="Picture 23" descr="pruh+znak_PdF_13_bily_silna_RGB"/>
          <p:cNvPicPr>
            <a:picLocks noChangeAspect="1" noChangeArrowheads="1"/>
          </p:cNvPicPr>
          <p:nvPr/>
        </p:nvPicPr>
        <p:blipFill>
          <a:blip r:embed="rId13" cstate="print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 descr="PdF_kresba_chemieB_bil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5113" y="5373688"/>
            <a:ext cx="1155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3" descr="C:\Users\Simek-NB\Desktop\Projekt CVIDOS\Prezentace CVIDOS 20.1.10\Loga VaVpI a MŠMT\Logo OP VaVpI_barva_CZ\2 cz rgb.ep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15250" y="142875"/>
            <a:ext cx="104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2" descr="PdF_PPT_zahlavi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7438" y="285750"/>
            <a:ext cx="26241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C:\Users\Simek-NB\Desktop\Projekt CVIDOS\Prezentace CVIDOS 20.1.10\Loga VaVpI a MŠMT\Logo EU\eu rgb.eps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14938" y="285750"/>
            <a:ext cx="22939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9" r:id="rId3"/>
    <p:sldLayoutId id="2147485710" r:id="rId4"/>
    <p:sldLayoutId id="2147485711" r:id="rId5"/>
    <p:sldLayoutId id="2147485712" r:id="rId6"/>
    <p:sldLayoutId id="2147485713" r:id="rId7"/>
    <p:sldLayoutId id="2147485714" r:id="rId8"/>
    <p:sldLayoutId id="2147485715" r:id="rId9"/>
    <p:sldLayoutId id="2147485716" r:id="rId10"/>
    <p:sldLayoutId id="214748571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21590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>
              <a:defRPr/>
            </a:pPr>
            <a:fld id="{F0DEB6A4-FBF1-4DCD-924A-E68727C730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9463" name="Picture 23" descr="pruh+znak_PdF_13_bily_silna_RGB"/>
          <p:cNvPicPr>
            <a:picLocks noChangeAspect="1" noChangeArrowheads="1"/>
          </p:cNvPicPr>
          <p:nvPr/>
        </p:nvPicPr>
        <p:blipFill>
          <a:blip r:embed="rId13" cstate="print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0" descr="PdF_kresba_abc_bil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91413" y="5613400"/>
            <a:ext cx="1652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 descr="C:\Users\Simek-NB\Desktop\Projekt CVIDOS\Prezentace CVIDOS 20.1.10\Loga VaVpI a MŠMT\Logo OP VaVpI_barva_CZ\2 cz rgb.ep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15250" y="142875"/>
            <a:ext cx="104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3" descr="C:\Users\Simek-NB\Desktop\Projekt CVIDOS\Prezentace CVIDOS 20.1.10\Loga VaVpI a MŠMT\Logo OP VaVpI_barva_CZ\2 cz rgb.ep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15250" y="142875"/>
            <a:ext cx="104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2" descr="PdF_PPT_zahlavi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7438" y="285750"/>
            <a:ext cx="26241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C:\Users\Simek-NB\Desktop\Projekt CVIDOS\Prezentace CVIDOS 20.1.10\Loga VaVpI a MŠMT\Logo EU\eu rgb.eps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14938" y="285750"/>
            <a:ext cx="22939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18" r:id="rId1"/>
    <p:sldLayoutId id="2147485719" r:id="rId2"/>
    <p:sldLayoutId id="2147485720" r:id="rId3"/>
    <p:sldLayoutId id="2147485721" r:id="rId4"/>
    <p:sldLayoutId id="2147485722" r:id="rId5"/>
    <p:sldLayoutId id="2147485723" r:id="rId6"/>
    <p:sldLayoutId id="2147485724" r:id="rId7"/>
    <p:sldLayoutId id="2147485725" r:id="rId8"/>
    <p:sldLayoutId id="2147485726" r:id="rId9"/>
    <p:sldLayoutId id="2147485727" r:id="rId10"/>
    <p:sldLayoutId id="214748572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342A1E-EEF4-4F9E-8315-DF73C32844E5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F0F089-8326-4271-8EF0-549703DE5C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  <p:sldLayoutId id="2147485531" r:id="rId2"/>
    <p:sldLayoutId id="2147485532" r:id="rId3"/>
    <p:sldLayoutId id="2147485533" r:id="rId4"/>
    <p:sldLayoutId id="2147485534" r:id="rId5"/>
    <p:sldLayoutId id="2147485535" r:id="rId6"/>
    <p:sldLayoutId id="2147485536" r:id="rId7"/>
    <p:sldLayoutId id="2147485537" r:id="rId8"/>
    <p:sldLayoutId id="2147485538" r:id="rId9"/>
    <p:sldLayoutId id="2147485539" r:id="rId10"/>
    <p:sldLayoutId id="2147485540" r:id="rId11"/>
    <p:sldLayoutId id="21474855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2143125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>
              <a:defRPr/>
            </a:pPr>
            <a:fld id="{E410EE75-EF2C-41E7-850E-F61516B1C0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20487" name="Picture 23" descr="pruh+znak_PdF_13_bily_silna_RGB"/>
          <p:cNvPicPr>
            <a:picLocks noChangeAspect="1" noChangeArrowheads="1"/>
          </p:cNvPicPr>
          <p:nvPr/>
        </p:nvPicPr>
        <p:blipFill>
          <a:blip r:embed="rId13" cstate="print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 descr="PdF_kresba_1+2=3_bil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488" y="6021388"/>
            <a:ext cx="20843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3" descr="C:\Users\Simek-NB\Desktop\Projekt CVIDOS\Prezentace CVIDOS 20.1.10\Loga VaVpI a MŠMT\Logo OP VaVpI_barva_CZ\2 cz rgb.ep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15250" y="142875"/>
            <a:ext cx="104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2" descr="PdF_PPT_zahlavi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7438" y="285750"/>
            <a:ext cx="26241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C:\Users\Simek-NB\Desktop\Projekt CVIDOS\Prezentace CVIDOS 20.1.10\Loga VaVpI a MŠMT\Logo EU\eu rgb.eps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14938" y="285750"/>
            <a:ext cx="22939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29" r:id="rId1"/>
    <p:sldLayoutId id="2147485730" r:id="rId2"/>
    <p:sldLayoutId id="2147485731" r:id="rId3"/>
    <p:sldLayoutId id="2147485732" r:id="rId4"/>
    <p:sldLayoutId id="2147485733" r:id="rId5"/>
    <p:sldLayoutId id="2147485734" r:id="rId6"/>
    <p:sldLayoutId id="2147485735" r:id="rId7"/>
    <p:sldLayoutId id="2147485736" r:id="rId8"/>
    <p:sldLayoutId id="2147485737" r:id="rId9"/>
    <p:sldLayoutId id="2147485738" r:id="rId10"/>
    <p:sldLayoutId id="21474857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6BF0AC-7442-4AF8-96CD-92D7E113D820}" type="datetimeFigureOut">
              <a:rPr lang="cs-CZ"/>
              <a:pPr>
                <a:defRPr/>
              </a:pPr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F841E1-3208-4A2F-9A6A-2B4BEDDF4D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2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  <p:sldLayoutId id="2147485549" r:id="rId8"/>
    <p:sldLayoutId id="2147485550" r:id="rId9"/>
    <p:sldLayoutId id="2147485551" r:id="rId10"/>
    <p:sldLayoutId id="21474855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4288" y="6442075"/>
            <a:ext cx="36020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554288" y="3141663"/>
            <a:ext cx="5041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pic>
        <p:nvPicPr>
          <p:cNvPr id="4100" name="Picture 16" descr="PdF_kresba_abc_bil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46963" y="5143500"/>
            <a:ext cx="16541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9" descr="pruh+znak_PdF_13_bily_silna_RGB"/>
          <p:cNvPicPr>
            <a:picLocks noChangeAspect="1" noChangeArrowheads="1"/>
          </p:cNvPicPr>
          <p:nvPr/>
        </p:nvPicPr>
        <p:blipFill>
          <a:blip r:embed="rId14" cstate="print"/>
          <a:srcRect t="15929" b="33270"/>
          <a:stretch>
            <a:fillRect/>
          </a:stretch>
        </p:blipFill>
        <p:spPr bwMode="auto">
          <a:xfrm>
            <a:off x="-214313" y="142875"/>
            <a:ext cx="2200276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0" descr="PdF_PPT_zahlav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43063" y="500063"/>
            <a:ext cx="2727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Simek-NB\Desktop\Projekt CVIDOS\Prezentace CVIDOS 20.1.10\Loga VaVpI a MŠMT\Logo EU\eu rgb.eps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428625"/>
            <a:ext cx="27146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Users\Simek-NB\Desktop\Projekt CVIDOS\Prezentace CVIDOS 20.1.10\Loga VaVpI a MŠMT\Logo OP VaVpI_barva_CZ\2 cz rgb.eps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99350" y="142875"/>
            <a:ext cx="14303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53" r:id="rId1"/>
    <p:sldLayoutId id="2147485554" r:id="rId2"/>
    <p:sldLayoutId id="2147485555" r:id="rId3"/>
    <p:sldLayoutId id="2147485556" r:id="rId4"/>
    <p:sldLayoutId id="2147485557" r:id="rId5"/>
    <p:sldLayoutId id="2147485558" r:id="rId6"/>
    <p:sldLayoutId id="2147485559" r:id="rId7"/>
    <p:sldLayoutId id="2147485560" r:id="rId8"/>
    <p:sldLayoutId id="2147485561" r:id="rId9"/>
    <p:sldLayoutId id="2147485562" r:id="rId10"/>
    <p:sldLayoutId id="214748556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A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4288" y="6442075"/>
            <a:ext cx="36020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1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554288" y="3141663"/>
            <a:ext cx="5041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pic>
        <p:nvPicPr>
          <p:cNvPr id="5124" name="Picture 19" descr="pruh+znak_PdF_13_bily_silna_RGB"/>
          <p:cNvPicPr>
            <a:picLocks noChangeAspect="1" noChangeArrowheads="1"/>
          </p:cNvPicPr>
          <p:nvPr/>
        </p:nvPicPr>
        <p:blipFill>
          <a:blip r:embed="rId13" cstate="print"/>
          <a:srcRect t="15929" b="33270"/>
          <a:stretch>
            <a:fillRect/>
          </a:stretch>
        </p:blipFill>
        <p:spPr bwMode="auto">
          <a:xfrm>
            <a:off x="239713" y="-9525"/>
            <a:ext cx="23177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0" descr="PdF_PPT_zahlav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0800" y="855663"/>
            <a:ext cx="45164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PdF_kresba_oko_bil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5949950"/>
            <a:ext cx="17557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64" r:id="rId1"/>
    <p:sldLayoutId id="2147485565" r:id="rId2"/>
    <p:sldLayoutId id="2147485566" r:id="rId3"/>
    <p:sldLayoutId id="2147485567" r:id="rId4"/>
    <p:sldLayoutId id="2147485568" r:id="rId5"/>
    <p:sldLayoutId id="2147485569" r:id="rId6"/>
    <p:sldLayoutId id="2147485570" r:id="rId7"/>
    <p:sldLayoutId id="2147485571" r:id="rId8"/>
    <p:sldLayoutId id="2147485572" r:id="rId9"/>
    <p:sldLayoutId id="2147485573" r:id="rId10"/>
    <p:sldLayoutId id="214748557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21590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>
              <a:defRPr/>
            </a:pPr>
            <a:fld id="{65A1374A-4DB8-43DE-8D4C-171FDEBFC1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6516688" y="549275"/>
            <a:ext cx="21605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sz="1200" b="1" smtClean="0">
                <a:solidFill>
                  <a:srgbClr val="FFFFFF"/>
                </a:solidFill>
                <a:latin typeface="Trebuchet MS" pitchFamily="34" charset="0"/>
              </a:rPr>
              <a:t>www.ped.muni.cz</a:t>
            </a:r>
          </a:p>
        </p:txBody>
      </p:sp>
      <p:pic>
        <p:nvPicPr>
          <p:cNvPr id="6152" name="Picture 22" descr="PdF_PPT_zahlav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90800" y="304800"/>
            <a:ext cx="26876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3" descr="pruh+znak_PdF_13_bily_silna_RGB"/>
          <p:cNvPicPr>
            <a:picLocks noChangeAspect="1" noChangeArrowheads="1"/>
          </p:cNvPicPr>
          <p:nvPr/>
        </p:nvPicPr>
        <p:blipFill>
          <a:blip r:embed="rId14" cstate="print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1" descr="PdF_kresba_oko_bil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5949950"/>
            <a:ext cx="17557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75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21590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>
              <a:defRPr/>
            </a:pPr>
            <a:fld id="{74FE7BAB-12C6-4721-891B-DF73A0180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6516688" y="549275"/>
            <a:ext cx="21605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sz="1200" b="1" smtClean="0">
                <a:solidFill>
                  <a:srgbClr val="FFFFFF"/>
                </a:solidFill>
                <a:latin typeface="Trebuchet MS" pitchFamily="34" charset="0"/>
              </a:rPr>
              <a:t>www.ped.muni.cz</a:t>
            </a:r>
          </a:p>
        </p:txBody>
      </p:sp>
      <p:pic>
        <p:nvPicPr>
          <p:cNvPr id="7176" name="Picture 22" descr="PdF_PPT_zahlav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90800" y="304800"/>
            <a:ext cx="26876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3" descr="pruh+znak_PdF_13_bily_silna_RGB"/>
          <p:cNvPicPr>
            <a:picLocks noChangeAspect="1" noChangeArrowheads="1"/>
          </p:cNvPicPr>
          <p:nvPr/>
        </p:nvPicPr>
        <p:blipFill>
          <a:blip r:embed="rId14" cstate="print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1" descr="PdF_kresba_pravitko_bil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588" y="5516563"/>
            <a:ext cx="22955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86" r:id="rId1"/>
    <p:sldLayoutId id="2147485587" r:id="rId2"/>
    <p:sldLayoutId id="2147485588" r:id="rId3"/>
    <p:sldLayoutId id="2147485589" r:id="rId4"/>
    <p:sldLayoutId id="2147485590" r:id="rId5"/>
    <p:sldLayoutId id="2147485591" r:id="rId6"/>
    <p:sldLayoutId id="2147485592" r:id="rId7"/>
    <p:sldLayoutId id="2147485593" r:id="rId8"/>
    <p:sldLayoutId id="2147485594" r:id="rId9"/>
    <p:sldLayoutId id="2147485595" r:id="rId10"/>
    <p:sldLayoutId id="214748559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A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4288" y="6442075"/>
            <a:ext cx="36020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1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554288" y="3141663"/>
            <a:ext cx="5041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pic>
        <p:nvPicPr>
          <p:cNvPr id="8196" name="Picture 19" descr="pruh+znak_PdF_13_bily_silna_RGB"/>
          <p:cNvPicPr>
            <a:picLocks noChangeAspect="1" noChangeArrowheads="1"/>
          </p:cNvPicPr>
          <p:nvPr/>
        </p:nvPicPr>
        <p:blipFill>
          <a:blip r:embed="rId13" cstate="print"/>
          <a:srcRect t="15929" b="33270"/>
          <a:stretch>
            <a:fillRect/>
          </a:stretch>
        </p:blipFill>
        <p:spPr bwMode="auto">
          <a:xfrm>
            <a:off x="239713" y="-9525"/>
            <a:ext cx="23177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0" descr="PdF_PPT_zahlav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0800" y="855663"/>
            <a:ext cx="45164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PdF_kresba_pravitko_bil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588" y="5516563"/>
            <a:ext cx="22955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DEEEF"/>
            </a:gs>
            <a:gs pos="100000">
              <a:srgbClr val="D0D2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ChangeArrowheads="1"/>
          </p:cNvSpPr>
          <p:nvPr/>
        </p:nvSpPr>
        <p:spPr bwMode="auto">
          <a:xfrm>
            <a:off x="0" y="-6350"/>
            <a:ext cx="9144000" cy="881063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3414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21590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442075"/>
            <a:ext cx="48974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625" y="6442075"/>
            <a:ext cx="360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latin typeface="+mn-lt"/>
              </a:defRPr>
            </a:lvl1pPr>
          </a:lstStyle>
          <a:p>
            <a:pPr>
              <a:defRPr/>
            </a:pPr>
            <a:fld id="{B33533A4-B422-4434-8865-8C736ECE4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6516688" y="549275"/>
            <a:ext cx="21605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sz="1200" b="1" smtClean="0">
                <a:solidFill>
                  <a:srgbClr val="FFFFFF"/>
                </a:solidFill>
                <a:latin typeface="Trebuchet MS" pitchFamily="34" charset="0"/>
              </a:rPr>
              <a:t>www.ped.muni.cz</a:t>
            </a:r>
          </a:p>
        </p:txBody>
      </p:sp>
      <p:pic>
        <p:nvPicPr>
          <p:cNvPr id="9224" name="Picture 22" descr="PdF_PPT_zahlav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90800" y="304800"/>
            <a:ext cx="26876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3" descr="pruh+znak_PdF_13_bily_silna_RGB"/>
          <p:cNvPicPr>
            <a:picLocks noChangeAspect="1" noChangeArrowheads="1"/>
          </p:cNvPicPr>
          <p:nvPr/>
        </p:nvPicPr>
        <p:blipFill>
          <a:blip r:embed="rId14" cstate="print"/>
          <a:srcRect t="59483" b="33875"/>
          <a:stretch>
            <a:fillRect/>
          </a:stretch>
        </p:blipFill>
        <p:spPr bwMode="auto">
          <a:xfrm>
            <a:off x="239713" y="0"/>
            <a:ext cx="23399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1" descr="PdF_kresba_chemieB_bil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85113" y="5373688"/>
            <a:ext cx="1155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8" r:id="rId1"/>
    <p:sldLayoutId id="2147485609" r:id="rId2"/>
    <p:sldLayoutId id="2147485610" r:id="rId3"/>
    <p:sldLayoutId id="2147485611" r:id="rId4"/>
    <p:sldLayoutId id="2147485612" r:id="rId5"/>
    <p:sldLayoutId id="2147485613" r:id="rId6"/>
    <p:sldLayoutId id="2147485614" r:id="rId7"/>
    <p:sldLayoutId id="2147485615" r:id="rId8"/>
    <p:sldLayoutId id="2147485616" r:id="rId9"/>
    <p:sldLayoutId id="2147485617" r:id="rId10"/>
    <p:sldLayoutId id="21474856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A02F"/>
        </a:buClr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ctr"/>
            <a:r>
              <a:rPr lang="cs-CZ" smtClean="0"/>
              <a:t>Centrum výzkumných institutů a doktorských studií</a:t>
            </a:r>
          </a:p>
          <a:p>
            <a:pPr algn="ctr"/>
            <a:r>
              <a:rPr lang="cs-CZ" smtClean="0"/>
              <a:t>CVIDOS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1619673" y="1196752"/>
            <a:ext cx="7405266" cy="4375373"/>
          </a:xfrm>
        </p:spPr>
        <p:txBody>
          <a:bodyPr/>
          <a:lstStyle/>
          <a:p>
            <a:pPr algn="ctr" eaLnBrk="1" hangingPunct="1"/>
            <a:r>
              <a:rPr lang="cs-CZ" sz="2400" dirty="0" smtClean="0"/>
              <a:t>Centrum výzkumných institutů </a:t>
            </a:r>
            <a:br>
              <a:rPr lang="cs-CZ" sz="2400" dirty="0" smtClean="0"/>
            </a:br>
            <a:r>
              <a:rPr lang="cs-CZ" sz="2400" dirty="0" smtClean="0"/>
              <a:t>a doktorských studií</a:t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000" dirty="0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8891588" y="0"/>
            <a:ext cx="252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 sz="1200">
                <a:cs typeface="Times New Roman" pitchFamily="18" charset="0"/>
              </a:rPr>
              <a:t> </a:t>
            </a:r>
            <a:r>
              <a:rPr lang="cs-CZ" sz="700"/>
              <a:t> 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48" y="1968680"/>
            <a:ext cx="6197559" cy="383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503237"/>
          </a:xfrm>
        </p:spPr>
        <p:txBody>
          <a:bodyPr/>
          <a:lstStyle/>
          <a:p>
            <a:r>
              <a:rPr lang="cs-CZ" dirty="0" smtClean="0"/>
              <a:t>Příprava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44824"/>
            <a:ext cx="7843465" cy="439246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První podání projektové žádosti - červenec 2010:</a:t>
            </a:r>
          </a:p>
          <a:p>
            <a:r>
              <a:rPr lang="cs-CZ" dirty="0" smtClean="0"/>
              <a:t>Příprava projektu trvala 10 měsíců. K projektové žádosti bylo potřeba doložit Studii proveditelnosti (konečná verze měla 110 stran), územní rozhodnutí a stavební povolení. Součástí hodnocení projektu byla také bonifikace za nízkoenergetickou budovu. Z důvodu, že projektant stavebního povolení udělal chybu ve výpočtu, byla projektová žádost vyřazena. </a:t>
            </a:r>
          </a:p>
          <a:p>
            <a:pPr marL="0" indent="0">
              <a:buNone/>
            </a:pPr>
            <a:r>
              <a:rPr lang="cs-CZ" dirty="0" smtClean="0"/>
              <a:t>Druhé podání projektové žádosti – prosinec 2010</a:t>
            </a:r>
          </a:p>
          <a:p>
            <a:r>
              <a:rPr lang="cs-CZ" dirty="0" smtClean="0"/>
              <a:t>Druhé podání projektu bylo úspěšné a realizace projektu začala od 1.12.2011 podpisem Rozhodnutí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503237"/>
          </a:xfrm>
        </p:spPr>
        <p:txBody>
          <a:bodyPr/>
          <a:lstStyle/>
          <a:p>
            <a:r>
              <a:rPr lang="cs-CZ" dirty="0" smtClean="0"/>
              <a:t>Řešení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460851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Od počátku realizace byly realizovány tři veřejné zakázky (generální dodavatel stavby, technický dozor stavby, stěhování). Dne 18. 5. 2012 byla podepsána smlouva s generálním dodavatelem – GEMO Olomouc a od té doby začala výstavba nové budovy. Projekt prochází kontrolou jednak ze strany Řídícího orgánu (MŠMT), tak i ze strany RMU. Každý měsíc probíhá monitorovací návštěva nebo dohledová kontrola ze strany MŠMT. Měsíčně se také koná Rada výstavby na RMU, která řeší problémy na stavbách projektů OP </a:t>
            </a:r>
            <a:r>
              <a:rPr lang="cs-CZ" dirty="0" err="1" smtClean="0"/>
              <a:t>VaVpI</a:t>
            </a:r>
            <a:r>
              <a:rPr lang="cs-CZ" dirty="0" smtClean="0"/>
              <a:t>. Jednou za tři měsíce se podávají monitorovací zprávy projektu na Řídící orgán.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896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682625" y="1196752"/>
            <a:ext cx="7772400" cy="576065"/>
          </a:xfrm>
        </p:spPr>
        <p:txBody>
          <a:bodyPr/>
          <a:lstStyle/>
          <a:p>
            <a:r>
              <a:rPr lang="cs-CZ" sz="2800" b="1" dirty="0" smtClean="0"/>
              <a:t>Spolupráce s generálním dodavatelem (společnost GEMO OLOMOUC, spol. s r. o.)</a:t>
            </a:r>
            <a:br>
              <a:rPr lang="cs-CZ" sz="28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18. 5. 2012 uzavřena smlouva o dílo</a:t>
            </a:r>
          </a:p>
          <a:p>
            <a:r>
              <a:rPr lang="cs-CZ" dirty="0" smtClean="0"/>
              <a:t>21. 5. 2012 byla zahájena stavba</a:t>
            </a:r>
          </a:p>
          <a:p>
            <a:r>
              <a:rPr lang="cs-CZ" dirty="0" smtClean="0"/>
              <a:t>20. 6. 2012 – 16. 1. 2013 splnění 5-ti milníků, ve kterých bylo realizováno zhotovení svislé a vodorovné konstrukce 1 PP až 5 NP monolitické konstrukce. 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2662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dirty="0" smtClean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C6DB38-E609-4F27-A825-DADCD8F3C3D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5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408256"/>
              </p:ext>
            </p:extLst>
          </p:nvPr>
        </p:nvGraphicFramePr>
        <p:xfrm>
          <a:off x="179512" y="1111384"/>
          <a:ext cx="8712968" cy="535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838"/>
                <a:gridCol w="3007130"/>
              </a:tblGrid>
              <a:tr h="360033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Milníky projektu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Termíny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0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Předložení Bankovní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záruky, Kontrolní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a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zkušební plán,  publicita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na místě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plnění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20.6.2012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Ukončení přípravy území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9.8.2012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Ukončení základové konstrukce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17.9.2012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Ukončení svislé, vodorovné ŽB konstrukce 1.PP – 2.NP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17.11.2012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Ukončení svislé, vodorovné ŽB konstrukce 3.NP – 5.NP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16.1.2013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Ukončení obvodového pláště (nenosné konstrukce)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4.4.2013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Ukončení výplně otvorů a střešní konstrukce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26.4.2013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Dokončení přípojek a všech výkopových prací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11.6.2013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Ukončení obkladů a dlažeb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4.8.2013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Propojení se stávajícím objektem na Poříčí 31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8.9.2013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Dokončení úprav prostor na Poříčí 7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28.9.2013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Parkovací a zpevněné plochy, sadové úpravy Poříčí 31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29.10.2013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Ukončení malby, dokončovací práce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31.10.2013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Předání převzetí díla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3.11.2013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22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Stav financování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621198"/>
              </p:ext>
            </p:extLst>
          </p:nvPr>
        </p:nvGraphicFramePr>
        <p:xfrm>
          <a:off x="682625" y="2159000"/>
          <a:ext cx="7993063" cy="25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994"/>
                <a:gridCol w="1943023"/>
                <a:gridCol w="1943023"/>
                <a:gridCol w="1943023"/>
              </a:tblGrid>
              <a:tr h="37079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Financování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Plán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Skutečnost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Čerpání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Výstavba celkem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272 750 680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182 787 941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42</a:t>
                      </a:r>
                      <a:r>
                        <a:rPr lang="cs-CZ" sz="1800" baseline="0" dirty="0" smtClean="0"/>
                        <a:t> 960 954,25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Stavba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239 853 946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110 185 110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33 012</a:t>
                      </a:r>
                      <a:r>
                        <a:rPr lang="cs-CZ" sz="1800" baseline="0" dirty="0" smtClean="0"/>
                        <a:t> 929,39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TDI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3</a:t>
                      </a:r>
                      <a:r>
                        <a:rPr lang="cs-CZ" sz="1800" baseline="0" dirty="0" smtClean="0"/>
                        <a:t> 952 000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1 539 980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155 236,12</a:t>
                      </a:r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Prvotní vybavení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18 278 000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?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0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Druhotné vybavení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2</a:t>
                      </a:r>
                      <a:r>
                        <a:rPr lang="cs-CZ" sz="1800" baseline="0" dirty="0" smtClean="0"/>
                        <a:t> 074 800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?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0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Služby - stěhování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2 964 000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1 066 140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29 177</a:t>
                      </a:r>
                      <a:endParaRPr lang="cs-CZ" sz="1800" dirty="0"/>
                    </a:p>
                  </a:txBody>
                  <a:tcPr marL="91436" marR="91436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9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1DDF63-F4CE-4E06-8146-E849620E7E4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14937"/>
              </p:ext>
            </p:extLst>
          </p:nvPr>
        </p:nvGraphicFramePr>
        <p:xfrm>
          <a:off x="611561" y="5157191"/>
          <a:ext cx="6120680" cy="7313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85956"/>
                <a:gridCol w="1967362"/>
                <a:gridCol w="1967362"/>
              </a:tblGrid>
              <a:tr h="180021"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Stav účtu</a:t>
                      </a:r>
                      <a:endParaRPr lang="cs-CZ" sz="1800" b="0" dirty="0"/>
                    </a:p>
                  </a:txBody>
                  <a:tcPr marL="91436" marR="91436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0" dirty="0"/>
                    </a:p>
                  </a:txBody>
                  <a:tcPr marL="91436" marR="91436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0" dirty="0"/>
                    </a:p>
                  </a:txBody>
                  <a:tcPr marL="91436" marR="91436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21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36" marR="91436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dirty="0" smtClean="0"/>
                        <a:t>27. 3. 2013</a:t>
                      </a:r>
                      <a:endParaRPr lang="cs-CZ" sz="1800" b="0" dirty="0"/>
                    </a:p>
                  </a:txBody>
                  <a:tcPr marL="91436" marR="91436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21 654 042,48 </a:t>
                      </a:r>
                      <a:endParaRPr lang="cs-CZ" sz="1800" b="0" dirty="0"/>
                    </a:p>
                  </a:txBody>
                  <a:tcPr marL="91436" marR="91436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4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s MŠMT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Příprava monitorovací zprávy č. 6 k 31. 3. 2013</a:t>
            </a:r>
          </a:p>
          <a:p>
            <a:r>
              <a:rPr lang="cs-CZ" dirty="0" smtClean="0"/>
              <a:t>Komunikace ohledně změnových listů, které jsou vyvolané aktualizací zadávací dokumentace interiérů</a:t>
            </a:r>
          </a:p>
          <a:p>
            <a:r>
              <a:rPr lang="cs-CZ" dirty="0" smtClean="0"/>
              <a:t>Monitorovací návštěva na stavbě 8. 1. 2013</a:t>
            </a:r>
          </a:p>
          <a:p>
            <a:r>
              <a:rPr lang="cs-CZ" dirty="0"/>
              <a:t>Dohledová kontrola 12. 3. 2012 na stavbě </a:t>
            </a:r>
          </a:p>
          <a:p>
            <a:endParaRPr lang="cs-CZ" dirty="0" smtClean="0"/>
          </a:p>
        </p:txBody>
      </p:sp>
      <p:sp>
        <p:nvSpPr>
          <p:cNvPr id="2867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131C81-B233-4514-86BD-95E0CC98BD21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000" smtClean="0">
                <a:solidFill>
                  <a:srgbClr val="777777"/>
                </a:solidFill>
                <a:latin typeface="Verdana" pitchFamily="34" charset="0"/>
              </a:rPr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D6A0CF-DBA5-48A5-81DC-3EA3297DE0DA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3482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889000"/>
            <a:ext cx="23749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889000"/>
            <a:ext cx="6789738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378075"/>
            <a:ext cx="23780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3832225"/>
            <a:ext cx="239395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5508521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i="1" dirty="0" smtClean="0"/>
              <a:t>Cílový stav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49638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7F287-D127-4237-83DC-5EBAEE7F2171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36965"/>
              </p:ext>
            </p:extLst>
          </p:nvPr>
        </p:nvGraphicFramePr>
        <p:xfrm>
          <a:off x="467544" y="980727"/>
          <a:ext cx="8424936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535241">
                <a:tc>
                  <a:txBody>
                    <a:bodyPr/>
                    <a:lstStyle/>
                    <a:p>
                      <a:r>
                        <a:rPr lang="cs-CZ" dirty="0" smtClean="0"/>
                        <a:t>Identifikované</a:t>
                      </a:r>
                      <a:r>
                        <a:rPr lang="cs-CZ" baseline="0" dirty="0" smtClean="0"/>
                        <a:t> problémy a rizika</a:t>
                      </a:r>
                      <a:endParaRPr lang="cs-CZ" dirty="0"/>
                    </a:p>
                  </a:txBody>
                  <a:tcPr/>
                </a:tc>
              </a:tr>
              <a:tr h="737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Nízká cena gen. dodavatele po 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soutěži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– tlak ze strany generálního dodavatele na vznik víceprací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Dodržení energetické náročnosti budovy dle 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žádosti – chybou výpočtu projektanta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budova splní pouze těsně energetickou náročnost  třídy B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98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Vznik víceprací, a neochota je proplácet ze strany 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MŠMT – MŠMT neproplácí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vícepráce, které jsou způsobené chybou projektu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Dodržení indikátorů počtu 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studentů – při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podání bylo nutné deklarovat navyšující se počet studentů. Nyní je opačný trend a z toho vyplývá ohrožení tohoto indikátoru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5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Chyby v projektové </a:t>
                      </a: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dokumentaci –</a:t>
                      </a:r>
                      <a:r>
                        <a:rPr lang="cs-CZ" sz="2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musí se hledat kompromisní řešení nebo si uhradit náklady spojené s vícepracemi z vlastních zdrojů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71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000" smtClean="0">
                <a:solidFill>
                  <a:srgbClr val="777777"/>
                </a:solidFill>
                <a:latin typeface="Verdana" pitchFamily="34" charset="0"/>
              </a:rPr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D6A0CF-DBA5-48A5-81DC-3EA3297DE0DA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3482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889000"/>
            <a:ext cx="23749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889000"/>
            <a:ext cx="6789738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378075"/>
            <a:ext cx="23780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3832225"/>
            <a:ext cx="239395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110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000" smtClean="0">
                <a:solidFill>
                  <a:srgbClr val="777777"/>
                </a:solidFill>
                <a:latin typeface="Verdana" pitchFamily="34" charset="0"/>
              </a:rPr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C29D17-2C9B-4B4B-9A8D-749761F0F15A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pic>
        <p:nvPicPr>
          <p:cNvPr id="3686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9144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1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72400" cy="503237"/>
          </a:xfrm>
        </p:spPr>
        <p:txBody>
          <a:bodyPr/>
          <a:lstStyle/>
          <a:p>
            <a:r>
              <a:rPr lang="cs-CZ" dirty="0" smtClean="0"/>
              <a:t>Co je OP </a:t>
            </a:r>
            <a:r>
              <a:rPr lang="cs-CZ" dirty="0" err="1" smtClean="0"/>
              <a:t>VaVpI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4510336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/>
              <a:t>Operační program Výzkum a vývoj pro inovace (OP </a:t>
            </a:r>
            <a:r>
              <a:rPr lang="cs-CZ" sz="2600" dirty="0" err="1"/>
              <a:t>VaVpI</a:t>
            </a:r>
            <a:r>
              <a:rPr lang="cs-CZ" sz="2600" dirty="0"/>
              <a:t>) je jedním z významných operačních programů, který přispívá k posílení růstu konkurenceschopnosti státu a orientaci na znalostní ekonomiku.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/>
              <a:t>Globálním cílem OP </a:t>
            </a:r>
            <a:r>
              <a:rPr lang="cs-CZ" sz="2600" dirty="0" err="1"/>
              <a:t>VaVpI</a:t>
            </a:r>
            <a:r>
              <a:rPr lang="cs-CZ" sz="2600" dirty="0"/>
              <a:t> je posilování výzkumného, vývojového a inovačního potenciálu ČR, který přispěje k růstu, konkurenceschopnosti a k vytváření vysoce kvalifikovaných pracovních míst tak, aby se regiony ČR staly významnými místy koncentrace těchto aktivit v Evropě. </a:t>
            </a:r>
            <a:endParaRPr lang="cs-CZ" sz="2600" dirty="0">
              <a:effectLst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231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000" smtClean="0">
                <a:solidFill>
                  <a:srgbClr val="777777"/>
                </a:solidFill>
                <a:latin typeface="Verdana" pitchFamily="34" charset="0"/>
              </a:rPr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C29D17-2C9B-4B4B-9A8D-749761F0F15A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pic>
        <p:nvPicPr>
          <p:cNvPr id="3686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9144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17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000" smtClean="0">
                <a:solidFill>
                  <a:srgbClr val="777777"/>
                </a:solidFill>
                <a:latin typeface="Verdana" pitchFamily="34" charset="0"/>
              </a:rPr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4FD361-72F9-4309-BE71-DDEA97C21A88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38916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525"/>
            <a:ext cx="91440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487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Staveniště CVIDOS</a:t>
            </a:r>
          </a:p>
        </p:txBody>
      </p:sp>
      <p:pic>
        <p:nvPicPr>
          <p:cNvPr id="23555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5025" y="2851150"/>
            <a:ext cx="3810000" cy="2693988"/>
          </a:xfrm>
        </p:spPr>
      </p:pic>
      <p:sp>
        <p:nvSpPr>
          <p:cNvPr id="23556" name="Zástupný symbol pro zápatí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931B4C-615E-4ABD-81AF-B36DB883CB94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9" name="Zástupný symbol pro text 4"/>
          <p:cNvSpPr txBox="1">
            <a:spLocks/>
          </p:cNvSpPr>
          <p:nvPr/>
        </p:nvSpPr>
        <p:spPr bwMode="auto">
          <a:xfrm>
            <a:off x="179388" y="2276475"/>
            <a:ext cx="3000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cs-CZ" kern="0" dirty="0" smtClean="0">
                <a:solidFill>
                  <a:srgbClr val="000000"/>
                </a:solidFill>
              </a:rPr>
              <a:t>Původní stav</a:t>
            </a:r>
          </a:p>
        </p:txBody>
      </p:sp>
      <p:sp>
        <p:nvSpPr>
          <p:cNvPr id="10" name="Zástupný symbol pro text 4"/>
          <p:cNvSpPr txBox="1">
            <a:spLocks/>
          </p:cNvSpPr>
          <p:nvPr/>
        </p:nvSpPr>
        <p:spPr bwMode="auto">
          <a:xfrm>
            <a:off x="4235450" y="2276475"/>
            <a:ext cx="3000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2F"/>
              </a:buClr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cs-CZ" kern="0" dirty="0" smtClean="0">
                <a:solidFill>
                  <a:srgbClr val="000000"/>
                </a:solidFill>
              </a:rPr>
              <a:t>Budoucí stav</a:t>
            </a:r>
          </a:p>
        </p:txBody>
      </p:sp>
      <p:pic>
        <p:nvPicPr>
          <p:cNvPr id="23560" name="Picture 10" descr="P31 0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1213" y="2852738"/>
            <a:ext cx="3552825" cy="266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Fotodokumentace průběhu výstavby</a:t>
            </a:r>
            <a:br>
              <a:rPr lang="cs-CZ" dirty="0" smtClean="0"/>
            </a:br>
            <a:r>
              <a:rPr lang="cs-CZ" dirty="0" smtClean="0"/>
              <a:t>21. 5. 2012               10. 7. 2012</a:t>
            </a:r>
            <a:endParaRPr lang="cs-CZ" dirty="0"/>
          </a:p>
        </p:txBody>
      </p:sp>
      <p:pic>
        <p:nvPicPr>
          <p:cNvPr id="6" name="Zástupný symbol pro obsah 5" descr="IMGP0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3072341" cy="230425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pic>
        <p:nvPicPr>
          <p:cNvPr id="10" name="Zástupný symbol pro obsah 5" descr="IMGP0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2420888"/>
            <a:ext cx="3072341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Fotodokumentace průběhu výstavby</a:t>
            </a:r>
            <a:br>
              <a:rPr lang="cs-CZ" dirty="0" smtClean="0"/>
            </a:br>
            <a:r>
              <a:rPr lang="cs-CZ" dirty="0" smtClean="0"/>
              <a:t>10. 8. 2012               31. 8. 2012</a:t>
            </a:r>
            <a:endParaRPr lang="cs-CZ" dirty="0"/>
          </a:p>
        </p:txBody>
      </p:sp>
      <p:pic>
        <p:nvPicPr>
          <p:cNvPr id="6" name="Zástupný symbol pro obsah 5" descr="10.8. 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2348880"/>
            <a:ext cx="3312368" cy="248427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pic>
        <p:nvPicPr>
          <p:cNvPr id="7" name="Zástupný symbol pro obsah 5" descr="10.8.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2348880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Fotodokumentace průběhu výstavby</a:t>
            </a:r>
            <a:br>
              <a:rPr lang="cs-CZ" dirty="0" smtClean="0"/>
            </a:br>
            <a:r>
              <a:rPr lang="cs-CZ" dirty="0" smtClean="0"/>
              <a:t>7. 9. 2012               25. 9. 2012</a:t>
            </a:r>
            <a:endParaRPr lang="cs-CZ" dirty="0"/>
          </a:p>
        </p:txBody>
      </p:sp>
      <p:pic>
        <p:nvPicPr>
          <p:cNvPr id="6" name="Zástupný symbol pro obsah 5" descr="IMG_0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154082" cy="236556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pic>
        <p:nvPicPr>
          <p:cNvPr id="7" name="Zástupný symbol pro obsah 5" descr="IMG_0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2492896"/>
            <a:ext cx="3154082" cy="23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Fotodokumentace průběhu výstavby</a:t>
            </a:r>
            <a:br>
              <a:rPr lang="cs-CZ" dirty="0" smtClean="0"/>
            </a:br>
            <a:r>
              <a:rPr lang="cs-CZ" dirty="0" smtClean="0"/>
              <a:t>2. 10. 2012		  23. 10. 2012</a:t>
            </a:r>
            <a:endParaRPr lang="cs-CZ" dirty="0"/>
          </a:p>
        </p:txBody>
      </p:sp>
      <p:pic>
        <p:nvPicPr>
          <p:cNvPr id="6" name="Zástupný symbol pro obsah 5" descr="IMG_1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3312368" cy="248427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pic>
        <p:nvPicPr>
          <p:cNvPr id="7" name="Obrázek 6" descr="IMG_1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316835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Fotodokumentace průběhu výstavby</a:t>
            </a:r>
            <a:br>
              <a:rPr lang="cs-CZ" dirty="0" smtClean="0"/>
            </a:br>
            <a:r>
              <a:rPr lang="cs-CZ" dirty="0" smtClean="0"/>
              <a:t>6. 11. 2012		  29. 11. 2012</a:t>
            </a:r>
            <a:endParaRPr lang="cs-CZ" dirty="0"/>
          </a:p>
        </p:txBody>
      </p:sp>
      <p:pic>
        <p:nvPicPr>
          <p:cNvPr id="6" name="Zástupný symbol pro obsah 5" descr="IMG_1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3312368" cy="248427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pic>
        <p:nvPicPr>
          <p:cNvPr id="7" name="Obrázek 6" descr="IMG_1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2564904"/>
            <a:ext cx="3264363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Fotodokumentace průběhu výstavby</a:t>
            </a:r>
            <a:br>
              <a:rPr lang="cs-CZ" dirty="0" smtClean="0"/>
            </a:br>
            <a:r>
              <a:rPr lang="cs-CZ" dirty="0" smtClean="0"/>
              <a:t>4. 12. 2012		  18. 12. 2012</a:t>
            </a:r>
            <a:endParaRPr lang="cs-CZ" dirty="0"/>
          </a:p>
        </p:txBody>
      </p:sp>
      <p:pic>
        <p:nvPicPr>
          <p:cNvPr id="6" name="Zástupný symbol pro obsah 5" descr="IMG_1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3312368" cy="248427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7" name="Obrázek 6" descr="IMG_1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316835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Fotodokumentace průběhu výstavby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51071"/>
            <a:ext cx="3528392" cy="265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5" y="2492896"/>
            <a:ext cx="3601907" cy="268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08981" y="1857921"/>
            <a:ext cx="381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dirty="0" smtClean="0"/>
              <a:t>7.12.2012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83611" y="186553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dirty="0" smtClean="0"/>
              <a:t>10.12.2012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2822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Projekty MU v rámci OP </a:t>
            </a:r>
            <a:r>
              <a:rPr lang="cs-CZ" dirty="0" err="1" smtClean="0"/>
              <a:t>VaVpI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současné době se na Masarykově univerzitě realizuje celkem 11 projektů v celkové výši způsobilých výdajů 6.3 mld. Kč. Nejvýznamnějším projektem je projekt v první prioritní ose Centra excelence - CEITEC, který má celkem 7 partnerských organizací a integruje tak čtyři brněnské vysoké školy. Dva projekty uspěly v druhé prioritní ose, která se zaměřuje na aplikační potenciál výzkumu, tři projekty ve třetí prioritní ose se zaměřením na transfer a informační zdroje a pět projektů ve čtvrté prioritní ose se zaměřením na vybudování moderní infrastruktury pro výuku a výzkum.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93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Fotodokumentace průběhu výstavby</a:t>
            </a:r>
            <a:br>
              <a:rPr lang="cs-CZ" dirty="0" smtClean="0"/>
            </a:br>
            <a:r>
              <a:rPr lang="cs-CZ" dirty="0" smtClean="0"/>
              <a:t>20. 12. 2012		  3. 1. 2013</a:t>
            </a:r>
            <a:endParaRPr lang="cs-CZ" dirty="0"/>
          </a:p>
        </p:txBody>
      </p:sp>
      <p:pic>
        <p:nvPicPr>
          <p:cNvPr id="6" name="Zástupný symbol pro obsah 5" descr="IMG_1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3312368" cy="248427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pic>
        <p:nvPicPr>
          <p:cNvPr id="7" name="Obrázek 6" descr="IMG_1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996" y="2600908"/>
            <a:ext cx="3168352" cy="24122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Fotodokumentace průběhu výstavby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25. 2. 2013			    26. 2. 2013	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1" y="2780928"/>
            <a:ext cx="3749163" cy="281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53" y="2884715"/>
            <a:ext cx="3601963" cy="270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387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5331" y="1901899"/>
            <a:ext cx="7772400" cy="1470025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DDFFB-DB78-44C6-8576-7B79E608B85E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6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927734" cy="369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3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715404"/>
              </p:ext>
            </p:extLst>
          </p:nvPr>
        </p:nvGraphicFramePr>
        <p:xfrm>
          <a:off x="539551" y="1412779"/>
          <a:ext cx="813690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3"/>
                <a:gridCol w="1152128"/>
                <a:gridCol w="1656185"/>
              </a:tblGrid>
              <a:tr h="515143">
                <a:tc>
                  <a:txBody>
                    <a:bodyPr/>
                    <a:lstStyle/>
                    <a:p>
                      <a:r>
                        <a:rPr lang="cs-CZ" dirty="0" smtClean="0"/>
                        <a:t>Název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Prioritní</a:t>
                      </a:r>
                      <a:r>
                        <a:rPr lang="cs-CZ" baseline="0" dirty="0" smtClean="0"/>
                        <a:t> osa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Výdaje</a:t>
                      </a:r>
                      <a:endParaRPr lang="cs-CZ" dirty="0"/>
                    </a:p>
                  </a:txBody>
                  <a:tcPr/>
                </a:tc>
              </a:tr>
              <a:tr h="3531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CETOCOEN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 dirty="0">
                          <a:effectLst/>
                          <a:latin typeface="Arial"/>
                        </a:rPr>
                        <a:t>543 974 958</a:t>
                      </a:r>
                    </a:p>
                  </a:txBody>
                  <a:tcPr marL="9525" marR="114300" marT="9525" marB="0" anchor="ctr"/>
                </a:tc>
              </a:tr>
              <a:tr h="3531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Regionální VaV centrum pro nízkonákladové plazmové a nanotechnologické povrchové úpravy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 dirty="0">
                          <a:effectLst/>
                          <a:latin typeface="Arial"/>
                        </a:rPr>
                        <a:t>214 068 156</a:t>
                      </a:r>
                    </a:p>
                  </a:txBody>
                  <a:tcPr marL="9525" marR="114300" marT="9525" marB="0" anchor="ctr"/>
                </a:tc>
              </a:tr>
              <a:tr h="3531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CEITEC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 dirty="0">
                          <a:effectLst/>
                          <a:latin typeface="Arial"/>
                        </a:rPr>
                        <a:t>3 084 776 466</a:t>
                      </a:r>
                    </a:p>
                  </a:txBody>
                  <a:tcPr marL="9525" marR="114300" marT="9525" marB="0" anchor="ctr"/>
                </a:tc>
              </a:tr>
              <a:tr h="3531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Arial"/>
                        </a:rPr>
                        <a:t>Centrum experimentální, systematické a ekologické biologie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 dirty="0">
                          <a:effectLst/>
                          <a:latin typeface="Arial"/>
                        </a:rPr>
                        <a:t>929 190 402</a:t>
                      </a:r>
                    </a:p>
                  </a:txBody>
                  <a:tcPr marL="9525" marR="114300" marT="9525" marB="0" anchor="ctr"/>
                </a:tc>
              </a:tr>
              <a:tr h="3531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effectLst/>
                          <a:latin typeface="Arial"/>
                        </a:rPr>
                        <a:t>Rozvoj infrastruktury pro výuku a výzkum na FI MU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 dirty="0">
                          <a:effectLst/>
                          <a:latin typeface="Arial"/>
                        </a:rPr>
                        <a:t>350 400 573</a:t>
                      </a:r>
                    </a:p>
                  </a:txBody>
                  <a:tcPr marL="9525" marR="114300" marT="9525" marB="0" anchor="ctr"/>
                </a:tc>
              </a:tr>
              <a:tr h="3531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CERIT Scientific Cloud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 dirty="0">
                          <a:effectLst/>
                          <a:latin typeface="Arial"/>
                        </a:rPr>
                        <a:t>130 368 554</a:t>
                      </a:r>
                    </a:p>
                  </a:txBody>
                  <a:tcPr marL="9525" marR="114300" marT="9525" marB="0" anchor="ctr"/>
                </a:tc>
              </a:tr>
              <a:tr h="3531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Arial"/>
                        </a:rPr>
                        <a:t>Centrum podpory humanitních věd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 dirty="0">
                          <a:effectLst/>
                          <a:latin typeface="Arial"/>
                        </a:rPr>
                        <a:t>570 979 815</a:t>
                      </a:r>
                    </a:p>
                  </a:txBody>
                  <a:tcPr marL="9525" marR="114300" marT="9525" marB="0" anchor="ctr"/>
                </a:tc>
              </a:tr>
              <a:tr h="3531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Infrastruktura pro doktorské studium ESF MU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 dirty="0">
                          <a:effectLst/>
                          <a:latin typeface="Arial"/>
                        </a:rPr>
                        <a:t>59 960 169</a:t>
                      </a:r>
                    </a:p>
                  </a:txBody>
                  <a:tcPr marL="9525" marR="114300" marT="9525" marB="0" anchor="ctr"/>
                </a:tc>
              </a:tr>
              <a:tr h="3531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Centrum výzkumných institutů a doktorských studií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 dirty="0" smtClean="0">
                          <a:effectLst/>
                          <a:latin typeface="Arial"/>
                        </a:rPr>
                        <a:t>182 065 416</a:t>
                      </a:r>
                      <a:endParaRPr lang="cs-CZ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114300" marT="9525" marB="0" anchor="ctr"/>
                </a:tc>
              </a:tr>
              <a:tr h="35311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Transfer technologií na Masarykově univerzitě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 dirty="0">
                          <a:effectLst/>
                          <a:latin typeface="Arial"/>
                        </a:rPr>
                        <a:t>73 712 000</a:t>
                      </a:r>
                    </a:p>
                  </a:txBody>
                  <a:tcPr marL="9525" marR="114300" marT="9525" marB="0" anchor="ctr"/>
                </a:tc>
              </a:tr>
              <a:tr h="3531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Arial"/>
                        </a:rPr>
                        <a:t>Informační zdroje pro medicínu a příbuzné obory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 dirty="0">
                          <a:effectLst/>
                          <a:latin typeface="Arial"/>
                        </a:rPr>
                        <a:t>107 367 644</a:t>
                      </a:r>
                    </a:p>
                  </a:txBody>
                  <a:tcPr marL="9525" marR="114300" marT="9525" marB="0" anchor="ctr"/>
                </a:tc>
              </a:tr>
              <a:tr h="3531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 smtClean="0">
                          <a:effectLst/>
                          <a:latin typeface="Arial"/>
                        </a:rPr>
                        <a:t>CELKEM</a:t>
                      </a:r>
                      <a:endParaRPr lang="cs-CZ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1" i="0" u="none" strike="noStrike" dirty="0">
                          <a:effectLst/>
                          <a:latin typeface="Arial"/>
                        </a:rPr>
                        <a:t>6 246 864 153</a:t>
                      </a:r>
                    </a:p>
                  </a:txBody>
                  <a:tcPr marL="9525" marR="114300" marT="9525" marB="0" anchor="ctr"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52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projektů na OP </a:t>
            </a:r>
            <a:r>
              <a:rPr lang="cs-CZ" dirty="0" err="1" smtClean="0"/>
              <a:t>VaVpI</a:t>
            </a:r>
            <a:r>
              <a:rPr lang="cs-CZ" dirty="0" smtClean="0"/>
              <a:t> na 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Projekty na MU se řídí všeobecnou směrnicí rektora o řízení projektu na MU 4/2009. Pro OP </a:t>
            </a:r>
            <a:r>
              <a:rPr lang="cs-CZ" dirty="0" err="1" smtClean="0"/>
              <a:t>VaVpI</a:t>
            </a:r>
            <a:r>
              <a:rPr lang="cs-CZ" dirty="0" smtClean="0"/>
              <a:t> platí také pokyn kvestora č. 11/2012 – Řízení projektů OP </a:t>
            </a:r>
            <a:r>
              <a:rPr lang="cs-CZ" dirty="0" err="1" smtClean="0"/>
              <a:t>VaVpI</a:t>
            </a:r>
            <a:r>
              <a:rPr lang="cs-CZ" dirty="0" smtClean="0"/>
              <a:t>. Pokyn </a:t>
            </a:r>
            <a:r>
              <a:rPr lang="cs-CZ" dirty="0"/>
              <a:t>určuje minimální role v </a:t>
            </a:r>
            <a:r>
              <a:rPr lang="cs-CZ" dirty="0" smtClean="0"/>
              <a:t>projektech OP </a:t>
            </a:r>
            <a:r>
              <a:rPr lang="cs-CZ" dirty="0" err="1" smtClean="0"/>
              <a:t>VaVpI</a:t>
            </a:r>
            <a:r>
              <a:rPr lang="cs-CZ" dirty="0" smtClean="0"/>
              <a:t>, ošetřuje zodpovědnosti jednotlivých rolí v projektech, ošetřuje základní nastavení veřejných zakázek, přípravu monitorovacích zpráv a žádostí o platbu, oběh dokladů, změny v projektech, pravidla archivace a audity projektu.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36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72400" cy="503237"/>
          </a:xfrm>
        </p:spPr>
        <p:txBody>
          <a:bodyPr/>
          <a:lstStyle/>
          <a:p>
            <a:r>
              <a:rPr lang="cs-CZ" dirty="0" smtClean="0"/>
              <a:t>Projekt CVIDOS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7844408" cy="4510336"/>
          </a:xfrm>
        </p:spPr>
        <p:txBody>
          <a:bodyPr/>
          <a:lstStyle/>
          <a:p>
            <a:pPr marL="0" indent="0">
              <a:buNone/>
            </a:pPr>
            <a:r>
              <a:rPr lang="cs-CZ" sz="2500" dirty="0" smtClean="0"/>
              <a:t>Smyslem projektu Centrum výzkumných institutů a doktorských studií – CVIDOS je výstavba chybějící a nezbytné infrastruktury, která zajistí podmínky pro vědeckou výchovu mladých a perspektivních akademiků a bude integrovat veškeré informační zdroje, které jsou nezbytnou podmínkou pro samostudium a tvůrčí rozvoj studentů.</a:t>
            </a:r>
            <a:r>
              <a:rPr lang="cs-CZ" sz="2500" dirty="0"/>
              <a:t> </a:t>
            </a:r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Investiční </a:t>
            </a:r>
            <a:r>
              <a:rPr lang="cs-CZ" sz="2500" dirty="0"/>
              <a:t>výstavba multifunkčního objektu CVIDOS je řešena jako samostatně stojící budova, ve 2. NP propojena komunikačním koridorem – „spojovacím krčkem“ se stávající budovou na Poříčí 31. Objekt tvoří 1 podzemní a 5 nadzemních podlaží. </a:t>
            </a:r>
          </a:p>
          <a:p>
            <a:pPr marL="0" indent="0">
              <a:buNone/>
            </a:pPr>
            <a:endParaRPr lang="cs-CZ" sz="25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1115616" y="6309320"/>
            <a:ext cx="4897438" cy="263525"/>
          </a:xfrm>
        </p:spPr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72400" cy="503237"/>
          </a:xfrm>
        </p:spPr>
        <p:txBody>
          <a:bodyPr/>
          <a:lstStyle/>
          <a:p>
            <a:r>
              <a:rPr lang="cs-CZ" dirty="0"/>
              <a:t>Projekt CVIDOS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3" y="1628800"/>
            <a:ext cx="7848871" cy="468052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Stavbou </a:t>
            </a:r>
            <a:r>
              <a:rPr lang="cs-CZ" dirty="0"/>
              <a:t>v rámci projektu CVIDOS získá Pedagogická fakulta MU celkem </a:t>
            </a:r>
            <a:r>
              <a:rPr lang="cs-CZ" b="1" dirty="0" smtClean="0"/>
              <a:t>3 </a:t>
            </a:r>
            <a:r>
              <a:rPr lang="cs-CZ" b="1" dirty="0"/>
              <a:t>888 m</a:t>
            </a:r>
            <a:r>
              <a:rPr lang="cs-CZ" b="1" baseline="30000" dirty="0"/>
              <a:t>2</a:t>
            </a:r>
            <a:r>
              <a:rPr lang="cs-CZ" dirty="0"/>
              <a:t>. Budou vytvořeny </a:t>
            </a:r>
            <a:r>
              <a:rPr lang="cs-CZ" dirty="0" smtClean="0"/>
              <a:t>prostorové </a:t>
            </a:r>
            <a:r>
              <a:rPr lang="cs-CZ" dirty="0"/>
              <a:t>kapacity terciálního vzdělávání o rozloze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689 </a:t>
            </a:r>
            <a:r>
              <a:rPr lang="cs-CZ" b="1" dirty="0"/>
              <a:t>m</a:t>
            </a:r>
            <a:r>
              <a:rPr lang="cs-CZ" b="1" baseline="30000" dirty="0"/>
              <a:t>2</a:t>
            </a:r>
            <a:r>
              <a:rPr lang="cs-CZ" dirty="0"/>
              <a:t> p. u. č. pro vědecké instituty, jejichž součástí je seminární místnost pro kolektivní práci doktorandů, pracovny doktorandů a jejich školitelů, pracovní zázemí pro vědecké týmy a </a:t>
            </a:r>
            <a:r>
              <a:rPr lang="cs-CZ" b="1" dirty="0"/>
              <a:t>60 m</a:t>
            </a:r>
            <a:r>
              <a:rPr lang="cs-CZ" b="1" baseline="30000" dirty="0"/>
              <a:t>2</a:t>
            </a:r>
            <a:r>
              <a:rPr lang="cs-CZ" dirty="0"/>
              <a:t> p. u. č. laboratoří pro výzkum a vývoj audiovizuálních výukových opor. Součástí budovy je taktéž výstavba </a:t>
            </a:r>
            <a:r>
              <a:rPr lang="cs-CZ" b="1" dirty="0"/>
              <a:t>1 874 m</a:t>
            </a:r>
            <a:r>
              <a:rPr lang="cs-CZ" b="1" baseline="30000" dirty="0"/>
              <a:t>2</a:t>
            </a:r>
            <a:r>
              <a:rPr lang="cs-CZ" dirty="0"/>
              <a:t> p. u. č. knihovny, která se promění do podoby informačního a studijního centra, jež integruje tištěné a elektronické služby a zdroje s různými formami výuky a samostudia.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92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72400" cy="503237"/>
          </a:xfrm>
        </p:spPr>
        <p:txBody>
          <a:bodyPr/>
          <a:lstStyle/>
          <a:p>
            <a:r>
              <a:rPr lang="cs-CZ" dirty="0" smtClean="0"/>
              <a:t>Výzkumné instituty: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00808"/>
            <a:ext cx="7771456" cy="453648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Centrum výzkumných institutů a doktorských studií bude sdružovat pět institutů a jejich týmy, které budou bádat ve specifických </a:t>
            </a:r>
            <a:r>
              <a:rPr lang="cs-CZ" dirty="0" smtClean="0"/>
              <a:t>oblastech. Tři </a:t>
            </a:r>
            <a:r>
              <a:rPr lang="cs-CZ" dirty="0"/>
              <a:t>z nich jsou již v provozu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sz="2000" i="1" u="sng" dirty="0" smtClean="0"/>
              <a:t>Instituty, které postupně vznikají:</a:t>
            </a:r>
            <a:endParaRPr lang="cs-CZ" sz="2000" dirty="0"/>
          </a:p>
          <a:p>
            <a:pPr lvl="0"/>
            <a:r>
              <a:rPr lang="cs-CZ" sz="2000" b="1" dirty="0"/>
              <a:t>Institut výzkumu školního vzdělávání (doc. PhDr. Tomáš Janík, Ph.D.)</a:t>
            </a:r>
          </a:p>
          <a:p>
            <a:pPr lvl="0"/>
            <a:r>
              <a:rPr lang="cs-CZ" sz="2000" b="1" dirty="0"/>
              <a:t>Institut výzkumu inkluzivního vzdělávání (PhDr. Mgr. Bc. Karel </a:t>
            </a:r>
            <a:r>
              <a:rPr lang="cs-CZ" sz="2000" b="1" dirty="0" err="1"/>
              <a:t>Pančocha</a:t>
            </a:r>
            <a:r>
              <a:rPr lang="cs-CZ" sz="2000" b="1" dirty="0"/>
              <a:t>, B.A., Ph.D.)</a:t>
            </a:r>
          </a:p>
          <a:p>
            <a:pPr lvl="0"/>
            <a:r>
              <a:rPr lang="cs-CZ" sz="2000" dirty="0"/>
              <a:t>Institut výzkumu školy a zdraví (prof. PhDr. Evžen Řehulka, CSc.)</a:t>
            </a:r>
          </a:p>
          <a:p>
            <a:pPr lvl="0"/>
            <a:r>
              <a:rPr lang="cs-CZ" sz="2000" dirty="0"/>
              <a:t>Institut výzkumu sociálního rozvoje osobnosti a multikulturní výchovy (doc. PhDr. Jiří Němec, Ph.D.) </a:t>
            </a:r>
          </a:p>
          <a:p>
            <a:pPr lvl="0"/>
            <a:r>
              <a:rPr lang="cs-CZ" sz="2000" b="1" dirty="0"/>
              <a:t>Institut pedagogického vývoje a inovací (doc. RNDr. Josef Trna, CSc.)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96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Řízení projektu CVIDOS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dirty="0" smtClean="0"/>
              <a:t>Ředitel projektu: doc. PhDr. Petr Němec, Ph.D.</a:t>
            </a:r>
          </a:p>
          <a:p>
            <a:pPr marL="0" indent="0">
              <a:buNone/>
            </a:pPr>
            <a:r>
              <a:rPr lang="cs-CZ" sz="3000" dirty="0" smtClean="0"/>
              <a:t>Manažer realizace: Bc. Petr Štika, MBA</a:t>
            </a:r>
          </a:p>
          <a:p>
            <a:pPr marL="0" indent="0">
              <a:buNone/>
            </a:pPr>
            <a:r>
              <a:rPr lang="cs-CZ" sz="3000" dirty="0" smtClean="0"/>
              <a:t>Ekonom projektu: Mgr. Alexandra </a:t>
            </a:r>
            <a:r>
              <a:rPr lang="cs-CZ" sz="3000" dirty="0" err="1" smtClean="0"/>
              <a:t>Peschlová</a:t>
            </a:r>
            <a:endParaRPr lang="cs-CZ" sz="3000" dirty="0" smtClean="0"/>
          </a:p>
          <a:p>
            <a:pPr marL="0" indent="0">
              <a:buNone/>
            </a:pPr>
            <a:r>
              <a:rPr lang="cs-CZ" sz="3000" dirty="0" smtClean="0"/>
              <a:t>Technik koordinátor: Bc. Jitka </a:t>
            </a:r>
            <a:r>
              <a:rPr lang="cs-CZ" sz="3000" dirty="0" err="1" smtClean="0"/>
              <a:t>Bónová</a:t>
            </a:r>
            <a:endParaRPr lang="cs-CZ" sz="3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92C7C-C6A2-476E-8933-796F3AE31B8D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312785"/>
      </p:ext>
    </p:extLst>
  </p:cSld>
  <p:clrMapOvr>
    <a:masterClrMapping/>
  </p:clrMapOvr>
</p:sld>
</file>

<file path=ppt/theme/theme1.xml><?xml version="1.0" encoding="utf-8"?>
<a:theme xmlns:a="http://schemas.openxmlformats.org/drawingml/2006/main" name="PdF_prezentace_sablona">
  <a:themeElements>
    <a:clrScheme name="BÉŽOV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základní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PdF_prezentace_sablona">
  <a:themeElements>
    <a:clrScheme name="5_PdF_prezentace_sablona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5_PdF_prezentace_sablon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dF_prezentace_sablona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dF_prezentace_sablona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dF_prezentace_sablona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dF_prezentace_sablona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dF_prezentace_sablona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dF_prezentace_sablona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dF_prezentace_sablona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dF_prezentace_sablona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dF_prezentace_sablona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dF_prezentace_sablona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dF_prezentace_sablona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dF_prezentace_sablona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dF_prezentace_sablona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PdF_prezentace_sablona">
  <a:themeElements>
    <a:clrScheme name="6_PdF_prezentace_sablona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6_PdF_prezentace_sablon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PdF_prezentace_sablona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dF_prezentace_sablona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dF_prezentace_sablona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dF_prezentace_sablona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dF_prezentace_sablona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dF_prezentace_sablona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dF_prezentace_sablona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dF_prezentace_sablona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dF_prezentace_sablona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dF_prezentace_sablona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dF_prezentace_sablona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dF_prezentace_sablona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dF_prezentace_sablona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BÉŽOVÁ TITL">
  <a:themeElements>
    <a:clrScheme name="3_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3_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ÉŽOVÁ TITL">
  <a:themeElements>
    <a:clrScheme name="4_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4_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BÉŽOVÁ TITL">
  <a:themeElements>
    <a:clrScheme name="5_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5_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PdF_prezentace_sablona">
  <a:themeElements>
    <a:clrScheme name="7_PdF_prezentace_sablona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7_PdF_prezentace_sablon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PdF_prezentace_sablona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dF_prezentace_sablona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dF_prezentace_sablona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dF_prezentace_sablona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dF_prezentace_sablona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dF_prezentace_sablona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dF_prezentace_sablona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dF_prezentace_sablona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dF_prezentace_sablona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dF_prezentace_sablona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dF_prezentace_sablona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dF_prezentace_sablona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dF_prezentace_sablona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PdF_prezentace_sablona">
  <a:themeElements>
    <a:clrScheme name="8_PdF_prezentace_sablona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8_PdF_prezentace_sablon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dF_prezentace_sablona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dF_prezentace_sablona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dF_prezentace_sablona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dF_prezentace_sablona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dF_prezentace_sablona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dF_prezentace_sablona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dF_prezentace_sablona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dF_prezentace_sablona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dF_prezentace_sablona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dF_prezentace_sablona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dF_prezentace_sablona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dF_prezentace_sablona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dF_prezentace_sablona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PdF_prezentace_sablona">
  <a:themeElements>
    <a:clrScheme name="9_PdF_prezentace_sablona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9_PdF_prezentace_sablon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PdF_prezentace_sablona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dF_prezentace_sablona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dF_prezentace_sablona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dF_prezentace_sablona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dF_prezentace_sablona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dF_prezentace_sablona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dF_prezentace_sablona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dF_prezentace_sablona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dF_prezentace_sablona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dF_prezentace_sablona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dF_prezentace_sablona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dF_prezentace_sablona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dF_prezentace_sablona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PdF_prezentace_sablona">
  <a:themeElements>
    <a:clrScheme name="10_PdF_prezentace_sablona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10_PdF_prezentace_sablon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dF_prezentace_sablona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dF_prezentace_sablona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dF_prezentace_sablona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dF_prezentace_sablona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dF_prezentace_sablona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dF_prezentace_sablona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dF_prezentace_sablona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dF_prezentace_sablona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dF_prezentace_sablona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dF_prezentace_sablona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dF_prezentace_sablona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dF_prezentace_sablona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dF_prezentace_sablona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PdF_prezentace_sablona">
  <a:themeElements>
    <a:clrScheme name="11_PdF_prezentace_sablona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11_PdF_prezentace_sablon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PdF_prezentace_sablona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dF_prezentace_sablona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dF_prezentace_sablona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dF_prezentace_sablona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dF_prezentace_sablona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dF_prezentace_sablona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dF_prezentace_sablona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dF_prezentace_sablona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dF_prezentace_sablona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dF_prezentace_sablona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dF_prezentace_sablona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dF_prezentace_sablona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dF_prezentace_sablona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PdF_prezentace_sablona">
  <a:themeElements>
    <a:clrScheme name="12_PdF_prezentace_sablona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12_PdF_prezentace_sablon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PdF_prezentace_sablona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dF_prezentace_sablona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dF_prezentace_sablona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dF_prezentace_sablona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dF_prezentace_sablona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dF_prezentace_sablona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dF_prezentace_sablona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dF_prezentace_sablona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dF_prezentace_sablona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dF_prezentace_sablona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dF_prezentace_sablona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dF_prezentace_sablona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dF_prezentace_sablona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ÉŽOVÁ TITL">
  <a:themeElements>
    <a:clrScheme name="1_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1_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dF_prezentace_sablona">
  <a:themeElements>
    <a:clrScheme name="2_PdF_prezentace_sablona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2_PdF_prezentace_sablon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dF_prezentace_sablona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dF_prezentace_sablona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dF_prezentace_sablona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dF_prezentace_sablona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dF_prezentace_sablona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dF_prezentace_sablona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dF_prezentace_sablona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dF_prezentace_sablona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dF_prezentace_sablona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dF_prezentace_sablona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dF_prezentace_sablona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dF_prezentace_sablona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dF_prezentace_sablona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PdF_prezentace_sablona">
  <a:themeElements>
    <a:clrScheme name="3_PdF_prezentace_sablona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3_PdF_prezentace_sablon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PdF_prezentace_sablona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dF_prezentace_sablona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dF_prezentace_sablona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dF_prezentace_sablona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dF_prezentace_sablona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dF_prezentace_sablona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dF_prezentace_sablona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dF_prezentace_sablona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dF_prezentace_sablona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dF_prezentace_sablona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dF_prezentace_sablona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dF_prezentace_sablona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dF_prezentace_sablona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ÉŽOVÁ TITL">
  <a:themeElements>
    <a:clrScheme name="2_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2_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PdF_prezentace_sablona">
  <a:themeElements>
    <a:clrScheme name="4_PdF_prezentace_sablona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4_PdF_prezentace_sablon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dF_prezentace_sablona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dF_prezentace_sablona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dF_prezentace_sablona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dF_prezentace_sablona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dF_prezentace_sablona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dF_prezentace_sablona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dF_prezentace_sablona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dF_prezentace_sablona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dF_prezentace_sablona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dF_prezentace_sablona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dF_prezentace_sablona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dF_prezentace_sablona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dF_prezentace_sablona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PdF_prezentace_sablona</Template>
  <TotalTime>1675</TotalTime>
  <Words>1260</Words>
  <Application>Microsoft Office PowerPoint</Application>
  <PresentationFormat>Předvádění na obrazovce (4:3)</PresentationFormat>
  <Paragraphs>235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20</vt:i4>
      </vt:variant>
      <vt:variant>
        <vt:lpstr>Nadpisy snímků</vt:lpstr>
      </vt:variant>
      <vt:variant>
        <vt:i4>32</vt:i4>
      </vt:variant>
    </vt:vector>
  </HeadingPairs>
  <TitlesOfParts>
    <vt:vector size="52" baseType="lpstr">
      <vt:lpstr>PdF_prezentace_sablona</vt:lpstr>
      <vt:lpstr>Vlastní návrh</vt:lpstr>
      <vt:lpstr>1_Vlastní návrh</vt:lpstr>
      <vt:lpstr>BÉŽOVÁ TITL</vt:lpstr>
      <vt:lpstr>1_BÉŽOVÁ TITL</vt:lpstr>
      <vt:lpstr>2_PdF_prezentace_sablona</vt:lpstr>
      <vt:lpstr>3_PdF_prezentace_sablona</vt:lpstr>
      <vt:lpstr>2_BÉŽOVÁ TITL</vt:lpstr>
      <vt:lpstr>4_PdF_prezentace_sablona</vt:lpstr>
      <vt:lpstr>5_PdF_prezentace_sablona</vt:lpstr>
      <vt:lpstr>6_PdF_prezentace_sablona</vt:lpstr>
      <vt:lpstr>3_BÉŽOVÁ TITL</vt:lpstr>
      <vt:lpstr>4_BÉŽOVÁ TITL</vt:lpstr>
      <vt:lpstr>5_BÉŽOVÁ TITL</vt:lpstr>
      <vt:lpstr>7_PdF_prezentace_sablona</vt:lpstr>
      <vt:lpstr>8_PdF_prezentace_sablona</vt:lpstr>
      <vt:lpstr>9_PdF_prezentace_sablona</vt:lpstr>
      <vt:lpstr>10_PdF_prezentace_sablona</vt:lpstr>
      <vt:lpstr>11_PdF_prezentace_sablona</vt:lpstr>
      <vt:lpstr>12_PdF_prezentace_sablona</vt:lpstr>
      <vt:lpstr>Centrum výzkumných institutů  a doktorských studií  </vt:lpstr>
      <vt:lpstr>Co je OP VaVpI</vt:lpstr>
      <vt:lpstr>Projekty MU v rámci OP VaVpI</vt:lpstr>
      <vt:lpstr>Prezentace aplikace PowerPoint</vt:lpstr>
      <vt:lpstr>Řízení projektů na OP VaVpI na MU</vt:lpstr>
      <vt:lpstr>Projekt CVIDOS</vt:lpstr>
      <vt:lpstr>Projekt CVIDOS</vt:lpstr>
      <vt:lpstr>Výzkumné instituty:</vt:lpstr>
      <vt:lpstr>Řízení projektu CVIDOS</vt:lpstr>
      <vt:lpstr>Příprava projektu</vt:lpstr>
      <vt:lpstr>Řešení projektu</vt:lpstr>
      <vt:lpstr>Spolupráce s generálním dodavatelem (společnost GEMO OLOMOUC, spol. s r. o.)  </vt:lpstr>
      <vt:lpstr>Prezentace aplikace PowerPoint</vt:lpstr>
      <vt:lpstr>Stav financování</vt:lpstr>
      <vt:lpstr>Komunikace s MŠMT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Staveniště CVIDOS</vt:lpstr>
      <vt:lpstr>Fotodokumentace průběhu výstavby 21. 5. 2012               10. 7. 2012</vt:lpstr>
      <vt:lpstr>Fotodokumentace průběhu výstavby 10. 8. 2012               31. 8. 2012</vt:lpstr>
      <vt:lpstr>Fotodokumentace průběhu výstavby 7. 9. 2012               25. 9. 2012</vt:lpstr>
      <vt:lpstr>Fotodokumentace průběhu výstavby 2. 10. 2012    23. 10. 2012</vt:lpstr>
      <vt:lpstr>Fotodokumentace průběhu výstavby 6. 11. 2012    29. 11. 2012</vt:lpstr>
      <vt:lpstr>Fotodokumentace průběhu výstavby 4. 12. 2012    18. 12. 2012</vt:lpstr>
      <vt:lpstr>Fotodokumentace průběhu výstavby</vt:lpstr>
      <vt:lpstr>Fotodokumentace průběhu výstavby 20. 12. 2012    3. 1. 2013</vt:lpstr>
      <vt:lpstr>Fotodokumentace průběhu výstavby </vt:lpstr>
      <vt:lpstr>Děkuji za pozornost</vt:lpstr>
    </vt:vector>
  </TitlesOfParts>
  <Company>Pedagogicka fakulta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infrastruktury pro vyuku výzkum na PdF MU  Centrum výzkumných institutů a doktorských studií  „CVIDOS“</dc:title>
  <dc:creator>Simek-NB</dc:creator>
  <cp:lastModifiedBy>Jaroslav Rektořík</cp:lastModifiedBy>
  <cp:revision>188</cp:revision>
  <dcterms:created xsi:type="dcterms:W3CDTF">2010-01-20T10:54:05Z</dcterms:created>
  <dcterms:modified xsi:type="dcterms:W3CDTF">2013-04-03T07:53:01Z</dcterms:modified>
</cp:coreProperties>
</file>