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90" r:id="rId5"/>
    <p:sldId id="291" r:id="rId6"/>
    <p:sldId id="292" r:id="rId7"/>
    <p:sldId id="293" r:id="rId8"/>
    <p:sldId id="294" r:id="rId9"/>
    <p:sldId id="298" r:id="rId10"/>
    <p:sldId id="299" r:id="rId11"/>
    <p:sldId id="302" r:id="rId12"/>
    <p:sldId id="303" r:id="rId13"/>
    <p:sldId id="304" r:id="rId14"/>
    <p:sldId id="305" r:id="rId15"/>
    <p:sldId id="295" r:id="rId16"/>
    <p:sldId id="260" r:id="rId17"/>
    <p:sldId id="261" r:id="rId18"/>
    <p:sldId id="262" r:id="rId19"/>
    <p:sldId id="263" r:id="rId20"/>
    <p:sldId id="296" r:id="rId21"/>
    <p:sldId id="297" r:id="rId22"/>
    <p:sldId id="265" r:id="rId23"/>
    <p:sldId id="306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8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6996113" cy="7778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7450" y="2133600"/>
            <a:ext cx="7499350" cy="39925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04025" y="26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strana </a:t>
            </a:r>
            <a:fld id="{BC3700E8-F281-4D79-B7FE-AA15665DFE5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6996113" cy="7778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7450" y="2133600"/>
            <a:ext cx="7499350" cy="39925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838BF7F3-1C23-4FC6-8D0A-BFB2CEFCD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6996113" cy="7778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87450" y="2133600"/>
            <a:ext cx="7499350" cy="39925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7678FD5-7E63-4642-943C-6F580F5BA8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068E-CCA3-45DF-998B-1AF8667970A8}" type="datetimeFigureOut">
              <a:rPr lang="cs-CZ" smtClean="0"/>
              <a:pPr/>
              <a:t>15.3.2012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6D16-296D-47D2-8D4A-75A7D93FD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640" y="4005064"/>
            <a:ext cx="6400800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Vnější a vnitřní prostředí managementu , SWOT matice</a:t>
            </a:r>
          </a:p>
          <a:p>
            <a:pPr algn="r"/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Dagmar </a:t>
            </a:r>
            <a:r>
              <a:rPr lang="cs-CZ" sz="2800" dirty="0" err="1" smtClean="0">
                <a:solidFill>
                  <a:schemeClr val="bg1">
                    <a:lumMod val="50000"/>
                  </a:schemeClr>
                </a:solidFill>
              </a:rPr>
              <a:t>Kudová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348880"/>
            <a:ext cx="7197725" cy="144016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MANAGEMENT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 MARKETING PRO RVS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82EA6C63-3D95-4F10-9C38-136831751A8E}" type="slidenum">
              <a:rPr lang="cs-CZ" smtClean="0"/>
              <a:pPr/>
              <a:t>10</a:t>
            </a:fld>
            <a:endParaRPr lang="cs-CZ" smtClean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900113" y="1647825"/>
            <a:ext cx="6934200" cy="4949825"/>
            <a:chOff x="1696" y="7348"/>
            <a:chExt cx="8640" cy="5040"/>
          </a:xfrm>
        </p:grpSpPr>
        <p:sp>
          <p:nvSpPr>
            <p:cNvPr id="26628" name="AutoShape 3"/>
            <p:cNvSpPr>
              <a:spLocks noChangeAspect="1" noChangeArrowheads="1"/>
            </p:cNvSpPr>
            <p:nvPr/>
          </p:nvSpPr>
          <p:spPr bwMode="auto">
            <a:xfrm>
              <a:off x="1696" y="7348"/>
              <a:ext cx="8640" cy="5040"/>
            </a:xfrm>
            <a:prstGeom prst="rect">
              <a:avLst/>
            </a:prstGeom>
            <a:noFill/>
            <a:ln w="76200">
              <a:solidFill>
                <a:srgbClr val="ABE8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7456" y="9796"/>
              <a:ext cx="1728" cy="574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 b="1"/>
                <a:t>Obchodní a průmyslové svazy</a:t>
              </a:r>
              <a:endParaRPr lang="cs-CZ" sz="1800"/>
            </a:p>
          </p:txBody>
        </p:sp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2848" y="835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ABE800"/>
                </a:gs>
                <a:gs pos="100000">
                  <a:srgbClr val="D8F0B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 b="1"/>
                <a:t>Odborové organizace</a:t>
              </a:r>
              <a:endParaRPr lang="cs-CZ" sz="1800"/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3568" y="10660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ABE800"/>
                </a:gs>
                <a:gs pos="100000">
                  <a:srgbClr val="D8F0B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Dodavatelé</a:t>
              </a:r>
              <a:endParaRPr lang="cs-CZ" sz="1800"/>
            </a:p>
          </p:txBody>
        </p:sp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2128" y="907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ABE800"/>
                </a:gs>
                <a:gs pos="100000">
                  <a:srgbClr val="D8F0B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 b="1"/>
                <a:t>Akcionáři, investoři a věřitelé</a:t>
              </a:r>
              <a:endParaRPr lang="cs-CZ" sz="1800"/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7456" y="835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 b="1"/>
                <a:t>Společenské a politické skupiny</a:t>
              </a:r>
              <a:endParaRPr lang="cs-CZ" sz="1800"/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6736" y="10660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Vláda</a:t>
              </a:r>
              <a:endParaRPr lang="cs-CZ" sz="1800"/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5152" y="11524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Média</a:t>
              </a:r>
              <a:endParaRPr lang="cs-CZ" sz="1800"/>
            </a:p>
          </p:txBody>
        </p:sp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8176" y="907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Konkurenti</a:t>
              </a:r>
              <a:endParaRPr lang="cs-CZ" sz="1800"/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4144" y="763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ABE800"/>
                </a:gs>
                <a:gs pos="100000">
                  <a:srgbClr val="D8F0B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Zaměstnanci</a:t>
              </a:r>
              <a:endParaRPr lang="cs-CZ" sz="1800"/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2848" y="9940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ABE800"/>
                </a:gs>
                <a:gs pos="100000">
                  <a:srgbClr val="D8F0B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Místní komunity</a:t>
              </a:r>
              <a:endParaRPr lang="cs-CZ" sz="1800"/>
            </a:p>
          </p:txBody>
        </p:sp>
        <p:sp>
          <p:nvSpPr>
            <p:cNvPr id="26639" name="Text Box 14"/>
            <p:cNvSpPr txBox="1">
              <a:spLocks noChangeArrowheads="1"/>
            </p:cNvSpPr>
            <p:nvPr/>
          </p:nvSpPr>
          <p:spPr bwMode="auto">
            <a:xfrm>
              <a:off x="6160" y="7636"/>
              <a:ext cx="1728" cy="576"/>
            </a:xfrm>
            <a:prstGeom prst="rect">
              <a:avLst/>
            </a:prstGeom>
            <a:gradFill rotWithShape="1">
              <a:gsLst>
                <a:gs pos="0">
                  <a:srgbClr val="D8F0BC"/>
                </a:gs>
                <a:gs pos="100000">
                  <a:srgbClr val="ABE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200" b="1"/>
                <a:t>Zákazníci</a:t>
              </a:r>
              <a:endParaRPr lang="cs-CZ" sz="1800"/>
            </a:p>
          </p:txBody>
        </p:sp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5296" y="9364"/>
              <a:ext cx="1584" cy="576"/>
            </a:xfrm>
            <a:prstGeom prst="rect">
              <a:avLst/>
            </a:prstGeom>
            <a:solidFill>
              <a:srgbClr val="ABE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500"/>
            </a:p>
            <a:p>
              <a:pPr algn="ctr"/>
              <a:r>
                <a:rPr lang="cs-CZ" sz="1400" b="1">
                  <a:solidFill>
                    <a:srgbClr val="FFFFFF"/>
                  </a:solidFill>
                </a:rPr>
                <a:t>Organizace</a:t>
              </a:r>
              <a:endParaRPr lang="cs-CZ" sz="1800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>
              <a:off x="5584" y="8212"/>
              <a:ext cx="288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7"/>
            <p:cNvSpPr>
              <a:spLocks noChangeShapeType="1"/>
            </p:cNvSpPr>
            <p:nvPr/>
          </p:nvSpPr>
          <p:spPr bwMode="auto">
            <a:xfrm flipH="1">
              <a:off x="6160" y="8212"/>
              <a:ext cx="432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8"/>
            <p:cNvSpPr>
              <a:spLocks noChangeShapeType="1"/>
            </p:cNvSpPr>
            <p:nvPr/>
          </p:nvSpPr>
          <p:spPr bwMode="auto">
            <a:xfrm flipH="1">
              <a:off x="6448" y="8644"/>
              <a:ext cx="100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Line 19"/>
            <p:cNvSpPr>
              <a:spLocks noChangeShapeType="1"/>
            </p:cNvSpPr>
            <p:nvPr/>
          </p:nvSpPr>
          <p:spPr bwMode="auto">
            <a:xfrm>
              <a:off x="4576" y="8644"/>
              <a:ext cx="1008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5" name="Line 20"/>
            <p:cNvSpPr>
              <a:spLocks noChangeShapeType="1"/>
            </p:cNvSpPr>
            <p:nvPr/>
          </p:nvSpPr>
          <p:spPr bwMode="auto">
            <a:xfrm>
              <a:off x="3856" y="9364"/>
              <a:ext cx="144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6" name="Line 21"/>
            <p:cNvSpPr>
              <a:spLocks noChangeShapeType="1"/>
            </p:cNvSpPr>
            <p:nvPr/>
          </p:nvSpPr>
          <p:spPr bwMode="auto">
            <a:xfrm flipH="1">
              <a:off x="6880" y="9364"/>
              <a:ext cx="129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7" name="Line 22"/>
            <p:cNvSpPr>
              <a:spLocks noChangeShapeType="1"/>
            </p:cNvSpPr>
            <p:nvPr/>
          </p:nvSpPr>
          <p:spPr bwMode="auto">
            <a:xfrm flipV="1">
              <a:off x="4576" y="9940"/>
              <a:ext cx="100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 flipH="1" flipV="1">
              <a:off x="6592" y="9940"/>
              <a:ext cx="86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9" name="Line 24"/>
            <p:cNvSpPr>
              <a:spLocks noChangeShapeType="1"/>
            </p:cNvSpPr>
            <p:nvPr/>
          </p:nvSpPr>
          <p:spPr bwMode="auto">
            <a:xfrm flipV="1">
              <a:off x="5296" y="9940"/>
              <a:ext cx="576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50" name="Line 25"/>
            <p:cNvSpPr>
              <a:spLocks noChangeShapeType="1"/>
            </p:cNvSpPr>
            <p:nvPr/>
          </p:nvSpPr>
          <p:spPr bwMode="auto">
            <a:xfrm flipH="1" flipV="1">
              <a:off x="6304" y="9940"/>
              <a:ext cx="432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51" name="Line 26"/>
            <p:cNvSpPr>
              <a:spLocks noChangeShapeType="1"/>
            </p:cNvSpPr>
            <p:nvPr/>
          </p:nvSpPr>
          <p:spPr bwMode="auto">
            <a:xfrm flipV="1">
              <a:off x="6016" y="9940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499350" cy="777875"/>
          </a:xfrm>
        </p:spPr>
        <p:txBody>
          <a:bodyPr/>
          <a:lstStyle/>
          <a:p>
            <a:r>
              <a:rPr lang="cs-CZ" b="1" dirty="0" err="1" smtClean="0"/>
              <a:t>Stakeholder</a:t>
            </a:r>
            <a:r>
              <a:rPr lang="cs-CZ" b="1" dirty="0" smtClean="0"/>
              <a:t> – překlad </a:t>
            </a:r>
            <a:r>
              <a:rPr lang="cs-CZ" sz="2000" b="0" dirty="0" smtClean="0"/>
              <a:t>(ČÁSTEK,O.,2010)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r>
              <a:rPr lang="cs-CZ" sz="2400" dirty="0" err="1" smtClean="0"/>
              <a:t>Stakeholders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 subjekty, které mají na fungování podniku nějaký zájem </a:t>
            </a:r>
          </a:p>
          <a:p>
            <a:pPr lvl="1"/>
            <a:r>
              <a:rPr lang="cs-CZ" sz="2000" dirty="0" smtClean="0"/>
              <a:t> subjekty, jež ovlivňují daný podnik nebo jsou jednáním podniku samy dotčeny</a:t>
            </a:r>
          </a:p>
          <a:p>
            <a:r>
              <a:rPr lang="cs-CZ" sz="2400" dirty="0" err="1" smtClean="0"/>
              <a:t>Stakeholder</a:t>
            </a:r>
            <a:r>
              <a:rPr lang="cs-CZ" sz="2400" dirty="0" smtClean="0"/>
              <a:t> – dotčená osoba/podílník</a:t>
            </a:r>
          </a:p>
          <a:p>
            <a:r>
              <a:rPr lang="cs-CZ" sz="2400" dirty="0" err="1" smtClean="0"/>
              <a:t>Stakeholdeři</a:t>
            </a:r>
            <a:r>
              <a:rPr lang="cs-CZ" sz="2400" dirty="0" smtClean="0"/>
              <a:t> – aktéři, kteří ovlivňují naši organizaci a které ovlivňujeme my. Jejíchž zájem o firmu přesahuje finanční dimenzi. Jedná se o všechny aktéry, kteří stojí s firmou v přímé nebo nepřímé výměně a kteří mají materiální nebo nemateriální požadavky </a:t>
            </a:r>
            <a:r>
              <a:rPr lang="cs-CZ" sz="2400" dirty="0" err="1" smtClean="0"/>
              <a:t>an</a:t>
            </a:r>
            <a:r>
              <a:rPr lang="cs-CZ" sz="2400" dirty="0" smtClean="0"/>
              <a:t> firmu – dodavatelé, obchodní partneři, zákazníci, zaměstnanci a nepřímo také komunita, média, veřejnost, vláda.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9D81F01E-4E9D-4927-9637-7200F78D1ED9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9BA918CA-A59E-49B4-B174-FF86B5E848E3}" type="slidenum">
              <a:rPr lang="cs-CZ"/>
              <a:pPr/>
              <a:t>12</a:t>
            </a:fld>
            <a:endParaRPr 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i="1" dirty="0" smtClean="0"/>
              <a:t>Informační zdroje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Statistická ročenka a další údaje ČSÚ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Studie zpracovávané resortními výzkumnými ústavy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Oborové a komoditní studie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Informace obchodní/agrární komory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Informace podnikatelských svazů a zájmových sdružení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Odborná literatura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Periodický tisk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Počítačové sítě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Soukromé informační systémy…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58EB9497-B48A-4A06-9CDA-A245BDB68EC7}" type="slidenum">
              <a:rPr lang="cs-CZ"/>
              <a:pPr/>
              <a:t>13</a:t>
            </a:fld>
            <a:endParaRPr lang="cs-CZ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Postup analýzy vnějšího prostředí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6868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Zjištění informací o: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sociálních, kulturních, demografických, ekonomických, environmentálních, technologických, právních a politických trendech;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konkurenci, D/O, substitutech, možnosti vstupu nových </a:t>
            </a:r>
            <a:r>
              <a:rPr lang="cs-CZ" sz="2400" dirty="0" smtClean="0"/>
              <a:t>firem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err="1" smtClean="0"/>
              <a:t>stakeholders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Vyhodnocení zjištěných informací a identifikace nejdůležitějších příležitostí a hrozeb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důležité pro dosažení dlouhodobých a krátkodobých cílů,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měřitelné/vyhodnotitelné,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ovlivňující všechny soupeřící firmy,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hierarchicky seřazené podle jejich vlivu.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D6341B8E-BCCA-497A-AFD7-4628D4563467}" type="slidenum">
              <a:rPr lang="cs-CZ"/>
              <a:pPr/>
              <a:t>14</a:t>
            </a:fld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Postup analýzy vnějšího prostředí </a:t>
            </a:r>
            <a:r>
              <a:rPr lang="cs-CZ" sz="20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pokračování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nutno provádět týmově - zajistí informovanost, aktivní zapojení a vyšší zájem na realizaci následně formulované strategie.</a:t>
            </a:r>
            <a:endParaRPr lang="en-US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514A3C9D-970A-451C-80EF-2787985C385F}" type="slidenum">
              <a:rPr lang="cs-CZ"/>
              <a:pPr/>
              <a:t>15</a:t>
            </a:fld>
            <a:endParaRPr 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i="1" dirty="0" smtClean="0"/>
              <a:t>Závěr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 smtClean="0"/>
              <a:t>Vnější prostředí se rychle mění;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Trvalý cíl managementu = zajištění dlouhodobé prosperity podniku;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Možné pouze při neustálé snaze o rovnováhu mezi vnitřním a vnějším prostředím.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Vnitřní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Množina prvků a jejich vzájemných vztahů existujících uvnitř organizace</a:t>
            </a:r>
          </a:p>
          <a:p>
            <a:r>
              <a:rPr lang="cs-CZ"/>
              <a:t>Otevřený systém</a:t>
            </a:r>
          </a:p>
          <a:p>
            <a:r>
              <a:rPr lang="cs-CZ"/>
              <a:t>Specifický systém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/>
          </a:bodyPr>
          <a:lstStyle/>
          <a:p>
            <a:r>
              <a:rPr lang="cs-CZ" sz="4000" b="1" i="1" dirty="0"/>
              <a:t>Strukturalizace vnitřního prostředí podle funkčních oblastí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i="1" dirty="0"/>
              <a:t>Management</a:t>
            </a:r>
            <a:r>
              <a:rPr lang="cs-CZ" sz="2800" dirty="0"/>
              <a:t> </a:t>
            </a:r>
            <a:r>
              <a:rPr lang="cs-CZ" sz="2400" dirty="0"/>
              <a:t>- plánování, organizování, personalistika, motivace, kontrola.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Marketing</a:t>
            </a:r>
            <a:r>
              <a:rPr lang="cs-CZ" sz="2800" dirty="0"/>
              <a:t> </a:t>
            </a:r>
            <a:r>
              <a:rPr lang="cs-CZ" sz="2400" dirty="0"/>
              <a:t>- marketingové systémy, produktivita, funkce.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Finance</a:t>
            </a:r>
            <a:r>
              <a:rPr lang="cs-CZ" sz="2800" dirty="0"/>
              <a:t> </a:t>
            </a:r>
            <a:r>
              <a:rPr lang="cs-CZ" sz="2400" dirty="0"/>
              <a:t>- likvidita, zadluženost, aktivita, ziskovost, rozvoj.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Produkce</a:t>
            </a:r>
            <a:r>
              <a:rPr lang="cs-CZ" sz="2800" dirty="0"/>
              <a:t> </a:t>
            </a:r>
            <a:r>
              <a:rPr lang="cs-CZ" sz="2400" dirty="0"/>
              <a:t>- výroba, pracovní síla, kvalita, kapacita, zásoby.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Výzkum/vývoj.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Informační systém.</a:t>
            </a:r>
          </a:p>
          <a:p>
            <a:pPr>
              <a:buFont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 klíčových faktorů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/>
              <a:t>Lidské zdroje</a:t>
            </a:r>
          </a:p>
          <a:p>
            <a:pPr marL="609600" indent="-609600">
              <a:buFontTx/>
              <a:buAutoNum type="arabicPeriod"/>
            </a:pPr>
            <a:r>
              <a:rPr lang="cs-CZ"/>
              <a:t>Výzkum a vývoj</a:t>
            </a:r>
          </a:p>
          <a:p>
            <a:pPr marL="609600" indent="-609600">
              <a:buFontTx/>
              <a:buAutoNum type="arabicPeriod"/>
            </a:pPr>
            <a:r>
              <a:rPr lang="cs-CZ"/>
              <a:t>Finanční situace, úroveň účetnictví a plánování</a:t>
            </a:r>
          </a:p>
          <a:p>
            <a:pPr marL="609600" indent="-609600">
              <a:buFontTx/>
              <a:buAutoNum type="arabicPeriod"/>
            </a:pPr>
            <a:r>
              <a:rPr lang="cs-CZ"/>
              <a:t>Marketing</a:t>
            </a:r>
          </a:p>
          <a:p>
            <a:pPr marL="609600" indent="-609600">
              <a:buFontTx/>
              <a:buAutoNum type="arabicPeriod"/>
            </a:pPr>
            <a:r>
              <a:rPr lang="cs-CZ"/>
              <a:t>Organizační úroveň a image organizace</a:t>
            </a:r>
          </a:p>
          <a:p>
            <a:pPr marL="609600" indent="-609600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Princip faktorů (potenciálů) úspěchu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18487" cy="43926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/>
              <a:t>Kvalita výrobků a služeb, prodej a marketing - výkon se promění v zisk až si ho někdo koupí.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/>
              <a:t>Uspokojování potřeb zaměstnanců - spokojení zaměstnanci ovlivňují úspěch organizace.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/>
              <a:t>Neznámá rizika a nebezpečí - poznané nebezpečí - zažehnané nebezpečí.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/>
              <a:t>Nahromaděné neřešené problémy - nevyřešený problém je slabá stránka organizace.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/>
              <a:t>Finanční situace.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ACD3BE47-C2AD-45E1-A35D-CC88F95DD451}" type="slidenum">
              <a:rPr lang="cs-CZ"/>
              <a:pPr/>
              <a:t>2</a:t>
            </a:fld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dirty="0" smtClean="0"/>
              <a:t>Strukturalizace vnějšího prostředí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133600"/>
            <a:ext cx="367665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smtClean="0"/>
              <a:t>a) Podle složek prostředí</a:t>
            </a:r>
          </a:p>
          <a:p>
            <a:pPr lvl="1" eaLnBrk="1" hangingPunct="1"/>
            <a:r>
              <a:rPr lang="cs-CZ" sz="2000" smtClean="0"/>
              <a:t>politické a právní;</a:t>
            </a:r>
          </a:p>
          <a:p>
            <a:pPr lvl="1" eaLnBrk="1" hangingPunct="1"/>
            <a:r>
              <a:rPr lang="cs-CZ" sz="2000" smtClean="0"/>
              <a:t>ekonomické;</a:t>
            </a:r>
          </a:p>
          <a:p>
            <a:pPr lvl="1" eaLnBrk="1" hangingPunct="1"/>
            <a:r>
              <a:rPr lang="cs-CZ" sz="2000" smtClean="0"/>
              <a:t>sociální, kulturní, demografické;</a:t>
            </a:r>
          </a:p>
          <a:p>
            <a:pPr lvl="1" eaLnBrk="1" hangingPunct="1"/>
            <a:r>
              <a:rPr lang="cs-CZ" sz="2000" smtClean="0"/>
              <a:t>technologické;</a:t>
            </a:r>
          </a:p>
          <a:p>
            <a:pPr lvl="1" eaLnBrk="1" hangingPunct="1"/>
            <a:r>
              <a:rPr lang="cs-CZ" sz="2000" smtClean="0"/>
              <a:t>ekologické.</a:t>
            </a:r>
          </a:p>
          <a:p>
            <a:pPr lvl="1"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r>
              <a:rPr lang="cs-CZ" sz="2000" smtClean="0"/>
              <a:t>Různá pojmenování analýz:</a:t>
            </a:r>
          </a:p>
          <a:p>
            <a:pPr lvl="1" eaLnBrk="1" hangingPunct="1">
              <a:buFontTx/>
              <a:buNone/>
            </a:pPr>
            <a:r>
              <a:rPr lang="cs-CZ" sz="2000" smtClean="0"/>
              <a:t>	STEP, SLEPT, PESTLE, STEPPKE...</a:t>
            </a:r>
          </a:p>
          <a:p>
            <a:pPr eaLnBrk="1" hangingPunct="1"/>
            <a:endParaRPr lang="cs-CZ" sz="2400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10150" y="2133600"/>
            <a:ext cx="3676650" cy="39925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cs-CZ" sz="2000" smtClean="0"/>
              <a:t>b) Podle rozsahu působnosti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mezinárodní;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národní;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regionální;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odvětvové.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cs-CZ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cs-CZ" sz="2000" smtClean="0"/>
              <a:t>c) Podle kontrolovatelnosti faktorů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nekontrolovatelné;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kontrolovatelné.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cs-CZ" sz="2000" smtClean="0"/>
              <a:t>d) podle vztahu k firmě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příležitosti;</a:t>
            </a:r>
          </a:p>
          <a:p>
            <a:pPr lvl="1" eaLnBrk="1" hangingPunct="1">
              <a:lnSpc>
                <a:spcPct val="70000"/>
              </a:lnSpc>
            </a:pPr>
            <a:r>
              <a:rPr lang="cs-CZ" sz="2000" smtClean="0"/>
              <a:t>ohrožení (hrozby).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cs-CZ" sz="20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i="1" dirty="0" smtClean="0"/>
              <a:t>Interní faktory sportovní organizace – struktura </a:t>
            </a:r>
            <a:r>
              <a:rPr lang="cs-CZ" sz="2200" b="1" i="1" dirty="0" smtClean="0"/>
              <a:t>(</a:t>
            </a:r>
            <a:r>
              <a:rPr lang="cs-CZ" sz="2200" b="1" i="1" dirty="0" err="1" smtClean="0"/>
              <a:t>Čáslavová</a:t>
            </a:r>
            <a:r>
              <a:rPr lang="cs-CZ" sz="2200" b="1" i="1" dirty="0" smtClean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4176464"/>
          </a:xfrm>
        </p:spPr>
        <p:txBody>
          <a:bodyPr/>
          <a:lstStyle/>
          <a:p>
            <a:pPr eaLnBrk="1" hangingPunct="1"/>
            <a:r>
              <a:rPr lang="cs-CZ" dirty="0" smtClean="0"/>
              <a:t>Funkce a činnosti sportovní organizace – pro sportovce, trenéry…</a:t>
            </a:r>
          </a:p>
          <a:p>
            <a:pPr eaLnBrk="1" hangingPunct="1"/>
            <a:r>
              <a:rPr lang="cs-CZ" dirty="0" smtClean="0"/>
              <a:t>Personální zabezpečení sportovní organizace – kvalita práce, schopnost práce v týmu, dobrovolníci….</a:t>
            </a:r>
          </a:p>
          <a:p>
            <a:pPr eaLnBrk="1" hangingPunct="1"/>
            <a:r>
              <a:rPr lang="cs-CZ" dirty="0" smtClean="0"/>
              <a:t>Členská základna, rozdělení – počet členů, věková struktura, předpoklady rozvoje….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Interní faktory sportovní organizace – struktura</a:t>
            </a:r>
            <a:r>
              <a:rPr lang="cs-CZ" dirty="0" smtClean="0"/>
              <a:t> </a:t>
            </a:r>
            <a:r>
              <a:rPr lang="cs-CZ" sz="2200" b="1" i="1" dirty="0" smtClean="0"/>
              <a:t>(</a:t>
            </a:r>
            <a:r>
              <a:rPr lang="cs-CZ" sz="2200" b="1" i="1" dirty="0" err="1" smtClean="0"/>
              <a:t>Čáslavová</a:t>
            </a:r>
            <a:r>
              <a:rPr lang="cs-CZ" sz="2200" b="1" i="1" dirty="0" smtClean="0"/>
              <a:t>)</a:t>
            </a:r>
            <a:endParaRPr lang="cs-CZ" sz="2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/>
              <a:t>Oddíly (odbory) – počet, činnost, úroveň jejich činnosti</a:t>
            </a:r>
          </a:p>
          <a:p>
            <a:pPr eaLnBrk="1" hangingPunct="1"/>
            <a:r>
              <a:rPr lang="cs-CZ" dirty="0" smtClean="0"/>
              <a:t>Sportovní zařízení – počet, kvalita</a:t>
            </a:r>
          </a:p>
          <a:p>
            <a:pPr eaLnBrk="1" hangingPunct="1"/>
            <a:r>
              <a:rPr lang="cs-CZ" dirty="0" smtClean="0"/>
              <a:t>Cena – ceny produktů, výše příspěvků….</a:t>
            </a:r>
          </a:p>
          <a:p>
            <a:pPr eaLnBrk="1" hangingPunct="1"/>
            <a:r>
              <a:rPr lang="cs-CZ" dirty="0" smtClean="0"/>
              <a:t>Propagace – známost organizace</a:t>
            </a:r>
          </a:p>
          <a:p>
            <a:pPr eaLnBrk="1" hangingPunct="1"/>
            <a:r>
              <a:rPr lang="cs-CZ" dirty="0" smtClean="0"/>
              <a:t>Komunikace – způsoby komunikace se členy….</a:t>
            </a:r>
          </a:p>
          <a:p>
            <a:pPr eaLnBrk="1" hangingPunct="1"/>
            <a:r>
              <a:rPr lang="cs-CZ" dirty="0" smtClean="0"/>
              <a:t>Finanční situace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Situační analýza vnitřního prostředí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Silné stránky – co dělá organizace lépe něž ostatní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Slabé stránky – je to </a:t>
            </a:r>
            <a:r>
              <a:rPr lang="cs-CZ" dirty="0" err="1"/>
              <a:t>to</a:t>
            </a:r>
            <a:r>
              <a:rPr lang="cs-CZ" dirty="0"/>
              <a:t>, co organizaci chybí nebo to, co při porovnání s konkurencí nedělá dobře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Určení klíčových faktorů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Určení kritických faktorů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60350"/>
            <a:ext cx="8064500" cy="6597650"/>
            <a:chOff x="295" y="164"/>
            <a:chExt cx="5080" cy="372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95" y="436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Síla značky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295" y="716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Kvalita produktu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295" y="995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Vysoká disponibilita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95" y="1275"/>
              <a:ext cx="1392" cy="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Stupeň distribuce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95" y="1647"/>
              <a:ext cx="1392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Štíhlé </a:t>
              </a:r>
              <a:r>
                <a:rPr lang="en-US" sz="1600">
                  <a:latin typeface="Arial Narrow" pitchFamily="34" charset="0"/>
                </a:rPr>
                <a:t>portfolio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600">
                  <a:latin typeface="Arial Narrow" pitchFamily="34" charset="0"/>
                </a:rPr>
                <a:t>(</a:t>
              </a:r>
              <a:r>
                <a:rPr lang="cs-CZ" sz="1600">
                  <a:latin typeface="Arial Narrow" pitchFamily="34" charset="0"/>
                </a:rPr>
                <a:t>malá komplexnost sortimentu</a:t>
              </a:r>
              <a:r>
                <a:rPr lang="en-US" sz="1600">
                  <a:latin typeface="Arial Narrow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95" y="2207"/>
              <a:ext cx="1392" cy="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Přítomnost na mezinárodních trzích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95" y="2579"/>
              <a:ext cx="1392" cy="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Nákladově výhodná produkce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95" y="2952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Organizace prodeje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295" y="3232"/>
              <a:ext cx="1392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Finanční síla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95" y="3511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sz="1600">
                  <a:latin typeface="Arial Narrow" pitchFamily="34" charset="0"/>
                </a:rPr>
                <a:t>Inovační síla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1687" y="529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687" y="1088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687" y="809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1687" y="1461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1687" y="1834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1687" y="2393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1687" y="2766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1687" y="3045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1733" y="3325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1733" y="3604"/>
              <a:ext cx="3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2009" y="436"/>
              <a:ext cx="0" cy="3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2437" y="436"/>
              <a:ext cx="0" cy="6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2437" y="1461"/>
              <a:ext cx="0" cy="2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2866" y="436"/>
              <a:ext cx="0" cy="6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2866" y="1453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294" y="436"/>
              <a:ext cx="0" cy="34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3723" y="436"/>
              <a:ext cx="0" cy="3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4151" y="436"/>
              <a:ext cx="0" cy="1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4151" y="2766"/>
              <a:ext cx="0" cy="1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4579" y="436"/>
              <a:ext cx="0" cy="3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009" y="529"/>
              <a:ext cx="2570" cy="3075"/>
              <a:chOff x="2009" y="529"/>
              <a:chExt cx="2570" cy="3075"/>
            </a:xfrm>
          </p:grpSpPr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>
                <a:off x="2437" y="1088"/>
                <a:ext cx="0" cy="3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>
                <a:off x="2009" y="809"/>
                <a:ext cx="428" cy="2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/>
            </p:nvSpPr>
            <p:spPr bwMode="auto">
              <a:xfrm flipV="1">
                <a:off x="2009" y="529"/>
                <a:ext cx="428" cy="2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5" name="Line 37"/>
              <p:cNvSpPr>
                <a:spLocks noChangeShapeType="1"/>
              </p:cNvSpPr>
              <p:nvPr/>
            </p:nvSpPr>
            <p:spPr bwMode="auto">
              <a:xfrm>
                <a:off x="2437" y="1461"/>
                <a:ext cx="2142" cy="3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6" name="Line 38"/>
              <p:cNvSpPr>
                <a:spLocks noChangeShapeType="1"/>
              </p:cNvSpPr>
              <p:nvPr/>
            </p:nvSpPr>
            <p:spPr bwMode="auto">
              <a:xfrm flipH="1">
                <a:off x="3294" y="1834"/>
                <a:ext cx="1285" cy="55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3285" y="2385"/>
                <a:ext cx="857" cy="3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 flipH="1">
                <a:off x="2866" y="2766"/>
                <a:ext cx="1285" cy="2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2866" y="3045"/>
                <a:ext cx="0" cy="55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2866" y="3604"/>
              <a:ext cx="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2009" y="809"/>
              <a:ext cx="2570" cy="2795"/>
              <a:chOff x="2009" y="809"/>
              <a:chExt cx="2570" cy="2795"/>
            </a:xfrm>
          </p:grpSpPr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2866" y="1088"/>
                <a:ext cx="0" cy="3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2009" y="809"/>
                <a:ext cx="857" cy="2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4142" y="2385"/>
                <a:ext cx="0" cy="3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2866" y="1461"/>
                <a:ext cx="1713" cy="3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 flipH="1">
                <a:off x="4151" y="1834"/>
                <a:ext cx="428" cy="55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7" name="Line 49"/>
              <p:cNvSpPr>
                <a:spLocks noChangeShapeType="1"/>
              </p:cNvSpPr>
              <p:nvPr/>
            </p:nvSpPr>
            <p:spPr bwMode="auto">
              <a:xfrm flipH="1">
                <a:off x="3723" y="2766"/>
                <a:ext cx="428" cy="2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8" name="Line 50"/>
              <p:cNvSpPr>
                <a:spLocks noChangeShapeType="1"/>
              </p:cNvSpPr>
              <p:nvPr/>
            </p:nvSpPr>
            <p:spPr bwMode="auto">
              <a:xfrm flipH="1">
                <a:off x="2866" y="3045"/>
                <a:ext cx="857" cy="2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9" name="Line 51"/>
              <p:cNvSpPr>
                <a:spLocks noChangeShapeType="1"/>
              </p:cNvSpPr>
              <p:nvPr/>
            </p:nvSpPr>
            <p:spPr bwMode="auto">
              <a:xfrm>
                <a:off x="2866" y="3325"/>
                <a:ext cx="428" cy="2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>
              <a:off x="295" y="164"/>
              <a:ext cx="1392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Faktor úspěchu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>
              <a:off x="1882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3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>
              <a:off x="2335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2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>
              <a:off x="2744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1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4" name="Rectangle 56"/>
            <p:cNvSpPr>
              <a:spLocks noChangeArrowheads="1"/>
            </p:cNvSpPr>
            <p:nvPr/>
          </p:nvSpPr>
          <p:spPr bwMode="auto">
            <a:xfrm>
              <a:off x="3197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0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3606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-1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>
              <a:off x="4059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-2</a:t>
              </a:r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>
              <a:off x="4467" y="188"/>
              <a:ext cx="22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>
                  <a:latin typeface="Arial Narrow" pitchFamily="34" charset="0"/>
                </a:rPr>
                <a:t>-3</a:t>
              </a:r>
              <a:endParaRPr lang="en-US" sz="1600" b="1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Silné stránky - příklady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Dobrá IMAGE podniku</a:t>
            </a:r>
          </a:p>
          <a:p>
            <a:r>
              <a:rPr lang="cs-CZ" sz="2800"/>
              <a:t>Špičková technologie a kvalita produktů</a:t>
            </a:r>
          </a:p>
          <a:p>
            <a:r>
              <a:rPr lang="cs-CZ" sz="2800"/>
              <a:t>Rozsáhlé distribuční kanály</a:t>
            </a:r>
          </a:p>
          <a:p>
            <a:r>
              <a:rPr lang="cs-CZ" sz="2800"/>
              <a:t>Přístupy ke zásadním informacím</a:t>
            </a:r>
          </a:p>
          <a:p>
            <a:r>
              <a:rPr lang="cs-CZ" sz="2800"/>
              <a:t>Velmi dobré marketingové schopnosti</a:t>
            </a:r>
          </a:p>
          <a:p>
            <a:r>
              <a:rPr lang="cs-CZ" sz="2800"/>
              <a:t>Dobré finanční řízení a f.vztahy v podniku</a:t>
            </a:r>
          </a:p>
          <a:p>
            <a:r>
              <a:rPr lang="cs-CZ" sz="2800"/>
              <a:t>Kvalitní lidské zdroje v podniku</a:t>
            </a:r>
          </a:p>
          <a:p>
            <a:r>
              <a:rPr lang="cs-CZ" sz="2800"/>
              <a:t>Dobrý proces strategického řízení podniku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Slabé stránky - příklady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Nedostatek vnitřních zdrojů</a:t>
            </a:r>
          </a:p>
          <a:p>
            <a:r>
              <a:rPr lang="cs-CZ" sz="2800" dirty="0"/>
              <a:t>Špatná struktura kapitálu</a:t>
            </a:r>
          </a:p>
          <a:p>
            <a:r>
              <a:rPr lang="cs-CZ" sz="2800" dirty="0"/>
              <a:t>Nízká kapitálová síla</a:t>
            </a:r>
          </a:p>
          <a:p>
            <a:r>
              <a:rPr lang="cs-CZ" sz="2800" dirty="0"/>
              <a:t>Problémy v práci managementu</a:t>
            </a:r>
          </a:p>
          <a:p>
            <a:r>
              <a:rPr lang="cs-CZ" sz="2800" dirty="0"/>
              <a:t>Malý rozsah investování</a:t>
            </a:r>
          </a:p>
          <a:p>
            <a:r>
              <a:rPr lang="cs-CZ" sz="2800" dirty="0"/>
              <a:t>Neschopnost financovat potřebné změny</a:t>
            </a:r>
          </a:p>
          <a:p>
            <a:r>
              <a:rPr lang="cs-CZ" sz="2800" dirty="0"/>
              <a:t>Zastaralé výrobky nebo služby aj.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strategie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Strategie  - </a:t>
            </a:r>
            <a:r>
              <a:rPr lang="cs-CZ" dirty="0" err="1"/>
              <a:t>strategos</a:t>
            </a:r>
            <a:r>
              <a:rPr lang="cs-CZ" dirty="0"/>
              <a:t> – obecný</a:t>
            </a:r>
          </a:p>
          <a:p>
            <a:r>
              <a:rPr lang="cs-CZ" dirty="0"/>
              <a:t>Strategie – určit a prostřednictvím hlavních cílů a taktiky vyjádřit předvídaný obraz podniku</a:t>
            </a:r>
          </a:p>
          <a:p>
            <a:r>
              <a:rPr lang="cs-CZ" dirty="0"/>
              <a:t>Strategie – dlouhodobý plán, jak dosáhnout daného </a:t>
            </a:r>
            <a:r>
              <a:rPr lang="cs-CZ" dirty="0" smtClean="0"/>
              <a:t>cíle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	Strategický management</a:t>
            </a:r>
          </a:p>
          <a:p>
            <a:pPr lvl="1"/>
            <a:r>
              <a:rPr lang="cs-CZ" dirty="0" smtClean="0"/>
              <a:t>Strategická analýza</a:t>
            </a:r>
          </a:p>
          <a:p>
            <a:pPr lvl="1"/>
            <a:r>
              <a:rPr lang="cs-CZ" dirty="0" smtClean="0"/>
              <a:t>Strategický výběr</a:t>
            </a:r>
          </a:p>
          <a:p>
            <a:pPr lvl="1"/>
            <a:r>
              <a:rPr lang="cs-CZ" dirty="0" smtClean="0"/>
              <a:t>Implementace strategie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Formulace strategií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	Pomocné nástroje:</a:t>
            </a:r>
          </a:p>
          <a:p>
            <a:r>
              <a:rPr lang="cs-CZ" dirty="0"/>
              <a:t>SWOT matice</a:t>
            </a:r>
          </a:p>
          <a:p>
            <a:r>
              <a:rPr lang="cs-CZ" dirty="0"/>
              <a:t>Bostonská matice</a:t>
            </a:r>
          </a:p>
          <a:p>
            <a:r>
              <a:rPr lang="cs-CZ" dirty="0"/>
              <a:t>Matice firmy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Electric</a:t>
            </a:r>
            <a:endParaRPr lang="cs-CZ" dirty="0"/>
          </a:p>
          <a:p>
            <a:r>
              <a:rPr lang="cs-CZ" dirty="0"/>
              <a:t>SPACE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SWOT matice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Nástroj k získání rychlého přehledu o strategické situaci firmy.</a:t>
            </a:r>
          </a:p>
          <a:p>
            <a:r>
              <a:rPr lang="cs-CZ" dirty="0"/>
              <a:t>Princip harmonie mezi vnitřními schopnostmi organizace a vnější situací na trhu.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92697"/>
            <a:ext cx="6996113" cy="864096"/>
          </a:xfrm>
        </p:spPr>
        <p:txBody>
          <a:bodyPr/>
          <a:lstStyle/>
          <a:p>
            <a:r>
              <a:rPr lang="cs-CZ" b="1" i="1" dirty="0"/>
              <a:t>SWOT matice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idx="1"/>
          </p:nvPr>
        </p:nvGraphicFramePr>
        <p:xfrm>
          <a:off x="539551" y="1700808"/>
          <a:ext cx="8145662" cy="4261843"/>
        </p:xfrm>
        <a:graphic>
          <a:graphicData uri="http://schemas.openxmlformats.org/drawingml/2006/table">
            <a:tbl>
              <a:tblPr/>
              <a:tblGrid>
                <a:gridCol w="2715795"/>
                <a:gridCol w="2714071"/>
                <a:gridCol w="2715796"/>
              </a:tblGrid>
              <a:tr h="1420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Interní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Externí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Silné stránky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(Strenghts)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Slabé stránky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(Weaknesses)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17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Příležitosti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Opportunities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Maxi Maxi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Mini Maxi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0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Hrozby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(Threats)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Maxi Mini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Mini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7B4F9D80-3F09-4C63-ADA0-903BCE2F28CE}" type="slidenum">
              <a:rPr lang="cs-CZ"/>
              <a:pPr/>
              <a:t>3</a:t>
            </a:fld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Cíle analýzy vnějšího prostředí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sestavit konečný seznam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př</a:t>
            </a:r>
            <a:r>
              <a:rPr lang="cs-CZ" sz="2400" b="1" dirty="0" smtClean="0">
                <a:latin typeface="Times New Roman" pitchFamily="18" charset="0"/>
              </a:rPr>
              <a:t>í</a:t>
            </a:r>
            <a:r>
              <a:rPr lang="cs-CZ" sz="2400" b="1" dirty="0" smtClean="0"/>
              <a:t>ležitost</a:t>
            </a:r>
            <a:r>
              <a:rPr lang="cs-CZ" sz="2400" b="1" dirty="0" smtClean="0">
                <a:latin typeface="Times New Roman" pitchFamily="18" charset="0"/>
              </a:rPr>
              <a:t>í</a:t>
            </a:r>
            <a:r>
              <a:rPr lang="cs-CZ" sz="2400" dirty="0" smtClean="0"/>
              <a:t>, jichž může firma využ</a:t>
            </a:r>
            <a:r>
              <a:rPr lang="cs-CZ" sz="2400" dirty="0" smtClean="0">
                <a:latin typeface="Times New Roman" pitchFamily="18" charset="0"/>
              </a:rPr>
              <a:t>í</a:t>
            </a:r>
            <a:r>
              <a:rPr lang="cs-CZ" sz="2400" dirty="0" smtClean="0"/>
              <a:t>t 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hrozeb</a:t>
            </a:r>
            <a:r>
              <a:rPr lang="cs-CZ" sz="2400" dirty="0" smtClean="0"/>
              <a:t>, jimž mus</a:t>
            </a:r>
            <a:r>
              <a:rPr lang="cs-CZ" sz="2400" dirty="0" smtClean="0">
                <a:latin typeface="Times New Roman" pitchFamily="18" charset="0"/>
              </a:rPr>
              <a:t>í</a:t>
            </a:r>
            <a:r>
              <a:rPr lang="cs-CZ" sz="2400" dirty="0" smtClean="0"/>
              <a:t> čelit,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s ohledem na vývoj jednotlivých faktorů v čase.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umožnit organizaci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identifikovat kritické faktory úspěchu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vytvořit jasné poslání;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sestavit strategie vedoucí k dosažení </a:t>
            </a:r>
            <a:r>
              <a:rPr lang="cs-CZ" sz="2400" dirty="0" err="1" smtClean="0"/>
              <a:t>dlouhod</a:t>
            </a:r>
            <a:r>
              <a:rPr lang="cs-CZ" sz="2400" dirty="0" smtClean="0"/>
              <a:t>. cílů;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sestavit taktiky k dosažení krátkodobých cílů;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vytvořit kontrolní systém (reakce na změny prostředí).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Vyhodnocení a výběr strategie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Vybraná strategie by měla splňovat tyto předpoklady: </a:t>
            </a:r>
          </a:p>
          <a:p>
            <a:pPr>
              <a:buFontTx/>
              <a:buNone/>
            </a:pPr>
            <a:r>
              <a:rPr lang="cs-CZ" sz="2800" dirty="0"/>
              <a:t>	– vhodnost</a:t>
            </a:r>
          </a:p>
          <a:p>
            <a:pPr>
              <a:buFontTx/>
              <a:buNone/>
            </a:pPr>
            <a:r>
              <a:rPr lang="cs-CZ" sz="2800" dirty="0"/>
              <a:t>	- přijatelnost</a:t>
            </a:r>
          </a:p>
          <a:p>
            <a:pPr>
              <a:buFontTx/>
              <a:buNone/>
            </a:pPr>
            <a:r>
              <a:rPr lang="cs-CZ" sz="2800" dirty="0"/>
              <a:t>	- proveditelnost</a:t>
            </a:r>
          </a:p>
          <a:p>
            <a:pPr>
              <a:buFontTx/>
              <a:buNone/>
            </a:pPr>
            <a:endParaRPr lang="cs-CZ" sz="2800" dirty="0"/>
          </a:p>
          <a:p>
            <a:r>
              <a:rPr lang="cs-CZ" sz="2800" dirty="0"/>
              <a:t>Výběr na základě zkušeností, experimentu,</a:t>
            </a:r>
          </a:p>
          <a:p>
            <a:pPr>
              <a:buFontTx/>
              <a:buNone/>
            </a:pPr>
            <a:r>
              <a:rPr lang="cs-CZ" sz="2800" dirty="0"/>
              <a:t>	 výzkumu a analýzy.</a:t>
            </a:r>
          </a:p>
          <a:p>
            <a:pPr lvl="4"/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25538"/>
            <a:ext cx="6996112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/>
              <a:t>Implementace strategie a hodnocení výsledků</a:t>
            </a:r>
            <a:r>
              <a:rPr lang="cs-CZ" b="1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Kroky doporučené při implementaci strategie: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Přerozdělit zdroje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Identifikovat klíčové úkoly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Naplánovat prioritní strategické aktivity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Upravit organizační strukturu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Převést strategii do operativních cílů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Hodnocení výsledků: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Jak efektivní jsou naše strategie?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Potřebují nějaké přizpůsobení?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 sz="4400" b="1" i="1"/>
              <a:t>Děkuji za pozornost</a:t>
            </a:r>
          </a:p>
        </p:txBody>
      </p:sp>
      <p:sp>
        <p:nvSpPr>
          <p:cNvPr id="4" name="Veselý obličej 3"/>
          <p:cNvSpPr/>
          <p:nvPr/>
        </p:nvSpPr>
        <p:spPr>
          <a:xfrm>
            <a:off x="7668344" y="4869160"/>
            <a:ext cx="1202432" cy="13681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F24EF12C-BBF1-437E-B7FE-EBA9EDAA9264}" type="slidenum">
              <a:rPr lang="cs-CZ"/>
              <a:pPr/>
              <a:t>4</a:t>
            </a:fld>
            <a:endParaRPr 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STEPE analýza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/>
              <a:t>Sociální prostředí: </a:t>
            </a:r>
            <a:r>
              <a:rPr lang="cs-CZ" sz="2800" smtClean="0"/>
              <a:t>sociální, demografické a kulturní faktory, které jsou v úzkém vztahu k životní úrovni společnosti (počet a věková, vzdělanostní a sociální struktura obyvatelstva, rozmístění a migrace pracovních sil, spotřeba, příjmy, výdaje, zvyklosti a preference různých kategorií obyvatelstva aj.).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Technické a technologické prostředí: </a:t>
            </a:r>
            <a:r>
              <a:rPr lang="cs-CZ" sz="2800" smtClean="0"/>
              <a:t>sledování rozvoje techniky a technologie a vytváření předpokladů pro dlouhodobou životnost a existenci organizace (produktivita práce, náklady a kvalitou výrobků a služeb, atd.).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0E6AB12B-35BE-4F43-BCE3-D770C46A9BEA}" type="slidenum">
              <a:rPr lang="cs-CZ"/>
              <a:pPr/>
              <a:t>5</a:t>
            </a:fld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14400"/>
            <a:ext cx="6996113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STEPE analýza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/>
              <a:t>Ekonomické prostředí:</a:t>
            </a:r>
            <a:r>
              <a:rPr lang="cs-CZ" sz="2800" smtClean="0"/>
              <a:t> faktory, které vzájemně propojují makroekonomické prostředí s mikroekonomickým, působí na vývoj a ovlivňují strukturu národního hospodářství (monetární a fiskální politika, vývoj HDP, kupní síla měny, platební devizová bilance, inflace, státní rozpočet, zahraniční obchod, úroveň a diferenciace mezd, rentabilita odvětví aj.).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Politické a právní prostředí: </a:t>
            </a:r>
            <a:r>
              <a:rPr lang="cs-CZ" sz="2800" smtClean="0"/>
              <a:t>faktory, které vytvářejí politický a právní rámec pro vývoj společnosti (pravidla hospodářské soutěže, mezinárodní spolupráce a zahraničního obchodu, ochrany trhu a spotřebitelů, vyhlášky, směrnice a zákony a jejich používání v řízení, v organizaci práce atd.).</a:t>
            </a: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169D34C7-83EA-4CF3-9F25-728857BD6B2B}" type="slidenum">
              <a:rPr lang="cs-CZ"/>
              <a:pPr/>
              <a:t>6</a:t>
            </a:fld>
            <a:endParaRPr lang="cs-CZ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STEPE analýza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534400" cy="3992563"/>
          </a:xfrm>
        </p:spPr>
        <p:txBody>
          <a:bodyPr/>
          <a:lstStyle/>
          <a:p>
            <a:pPr eaLnBrk="1" hangingPunct="1"/>
            <a:r>
              <a:rPr lang="cs-CZ" sz="2800" b="1" smtClean="0"/>
              <a:t>Ekologické prostředí: </a:t>
            </a:r>
            <a:r>
              <a:rPr lang="cs-CZ" sz="2800" smtClean="0"/>
              <a:t>vliv společnosti na životní prostředí, spotřeba energie, odpadové hospodářství, investice do zlepšení životního prostředí.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D616D66A-D068-48B9-B2EE-D068CBE3BFE0}" type="slidenum">
              <a:rPr lang="cs-CZ"/>
              <a:pPr/>
              <a:t>7</a:t>
            </a:fld>
            <a:endParaRPr 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673"/>
            <a:ext cx="6996113" cy="1080120"/>
          </a:xfrm>
        </p:spPr>
        <p:txBody>
          <a:bodyPr/>
          <a:lstStyle/>
          <a:p>
            <a:pPr eaLnBrk="1" hangingPunct="1"/>
            <a:r>
              <a:rPr lang="cs-CZ" b="1" i="1" dirty="0" err="1" smtClean="0"/>
              <a:t>Porterův</a:t>
            </a:r>
            <a:r>
              <a:rPr lang="cs-CZ" b="1" i="1" dirty="0" smtClean="0"/>
              <a:t> diamant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916238" y="1844675"/>
            <a:ext cx="2951162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cs-CZ" sz="2400">
                <a:latin typeface="Times New Roman" pitchFamily="18" charset="0"/>
              </a:rPr>
              <a:t>Strategie a management organizace, rivalita</a:t>
            </a:r>
            <a:br>
              <a:rPr kumimoji="1" lang="cs-CZ" sz="2400">
                <a:latin typeface="Times New Roman" pitchFamily="18" charset="0"/>
              </a:rPr>
            </a:br>
            <a:r>
              <a:rPr kumimoji="1" lang="cs-CZ" sz="2400">
                <a:latin typeface="Times New Roman" pitchFamily="18" charset="0"/>
              </a:rPr>
              <a:t>v odvětví</a:t>
            </a:r>
            <a:endParaRPr kumimoji="1" lang="cs-CZ" sz="2400" b="1">
              <a:latin typeface="Times New Roman" pitchFamily="18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4213" y="3644900"/>
            <a:ext cx="1600200" cy="7397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cs-CZ" sz="2400">
                <a:latin typeface="Times New Roman" pitchFamily="18" charset="0"/>
              </a:rPr>
              <a:t>Faktorové podmínky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916238" y="5195888"/>
            <a:ext cx="2951162" cy="7397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cs-CZ" sz="2400">
                <a:latin typeface="Times New Roman" pitchFamily="18" charset="0"/>
              </a:rPr>
              <a:t>Příbuzná a podpůrná</a:t>
            </a:r>
          </a:p>
          <a:p>
            <a:pPr algn="ctr">
              <a:spcBef>
                <a:spcPct val="0"/>
              </a:spcBef>
            </a:pPr>
            <a:r>
              <a:rPr kumimoji="1" lang="cs-CZ" sz="2400">
                <a:latin typeface="Times New Roman" pitchFamily="18" charset="0"/>
              </a:rPr>
              <a:t>odvětví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227763" y="3644900"/>
            <a:ext cx="1600200" cy="7397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cs-CZ" sz="2400">
                <a:latin typeface="Times New Roman" pitchFamily="18" charset="0"/>
              </a:rPr>
              <a:t>Podmínky poptávky</a:t>
            </a:r>
          </a:p>
        </p:txBody>
      </p:sp>
      <p:cxnSp>
        <p:nvCxnSpPr>
          <p:cNvPr id="12296" name="AutoShape 7"/>
          <p:cNvCxnSpPr>
            <a:cxnSpLocks noChangeShapeType="1"/>
            <a:stCxn id="12292" idx="1"/>
            <a:endCxn id="12293" idx="0"/>
          </p:cNvCxnSpPr>
          <p:nvPr/>
        </p:nvCxnSpPr>
        <p:spPr bwMode="auto">
          <a:xfrm flipH="1">
            <a:off x="1484313" y="2397125"/>
            <a:ext cx="1431925" cy="1247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2297" name="AutoShape 8"/>
          <p:cNvCxnSpPr>
            <a:cxnSpLocks noChangeShapeType="1"/>
            <a:stCxn id="12293" idx="2"/>
            <a:endCxn id="12294" idx="1"/>
          </p:cNvCxnSpPr>
          <p:nvPr/>
        </p:nvCxnSpPr>
        <p:spPr bwMode="auto">
          <a:xfrm>
            <a:off x="1484313" y="4384675"/>
            <a:ext cx="1431925" cy="1181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2298" name="AutoShape 9"/>
          <p:cNvCxnSpPr>
            <a:cxnSpLocks noChangeShapeType="1"/>
            <a:stCxn id="12292" idx="3"/>
            <a:endCxn id="12295" idx="0"/>
          </p:cNvCxnSpPr>
          <p:nvPr/>
        </p:nvCxnSpPr>
        <p:spPr bwMode="auto">
          <a:xfrm>
            <a:off x="5867400" y="2397125"/>
            <a:ext cx="1160463" cy="1247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2299" name="AutoShape 10"/>
          <p:cNvCxnSpPr>
            <a:cxnSpLocks noChangeShapeType="1"/>
            <a:stCxn id="12295" idx="2"/>
            <a:endCxn id="12294" idx="3"/>
          </p:cNvCxnSpPr>
          <p:nvPr/>
        </p:nvCxnSpPr>
        <p:spPr bwMode="auto">
          <a:xfrm flipH="1">
            <a:off x="5867400" y="4384675"/>
            <a:ext cx="1160463" cy="1181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2300" name="AutoShape 11"/>
          <p:cNvCxnSpPr>
            <a:cxnSpLocks noChangeShapeType="1"/>
            <a:stCxn id="12293" idx="3"/>
            <a:endCxn id="12295" idx="1"/>
          </p:cNvCxnSpPr>
          <p:nvPr/>
        </p:nvCxnSpPr>
        <p:spPr bwMode="auto">
          <a:xfrm>
            <a:off x="2284413" y="4014788"/>
            <a:ext cx="39433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2301" name="AutoShape 12"/>
          <p:cNvCxnSpPr>
            <a:cxnSpLocks noChangeShapeType="1"/>
            <a:stCxn id="12292" idx="2"/>
            <a:endCxn id="12294" idx="0"/>
          </p:cNvCxnSpPr>
          <p:nvPr/>
        </p:nvCxnSpPr>
        <p:spPr bwMode="auto">
          <a:xfrm>
            <a:off x="4392613" y="2949575"/>
            <a:ext cx="0" cy="22463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3AB35FBF-6DF9-4D84-9A48-F7ADD26EA793}" type="slidenum">
              <a:rPr lang="cs-CZ"/>
              <a:pPr/>
              <a:t>8</a:t>
            </a:fld>
            <a:endParaRPr lang="cs-CZ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Porterův model konkurenčních sil</a:t>
            </a:r>
            <a:br>
              <a:rPr lang="cs-CZ" sz="2800" b="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b="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odvětví</a:t>
            </a:r>
          </a:p>
        </p:txBody>
      </p:sp>
      <p:pic>
        <p:nvPicPr>
          <p:cNvPr id="13316" name="Picture 3" descr="Porter_c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9138"/>
            <a:ext cx="9144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8680"/>
            <a:ext cx="8820150" cy="135473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 err="1" smtClean="0"/>
              <a:t>Stakeholders</a:t>
            </a:r>
            <a:r>
              <a:rPr lang="cs-CZ" b="1" i="1" dirty="0" smtClean="0"/>
              <a:t> organizace  (zájmové skupiny)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sz="2000" b="0" dirty="0" smtClean="0"/>
              <a:t>(</a:t>
            </a:r>
            <a:r>
              <a:rPr lang="cs-CZ" sz="2000" b="0" dirty="0" err="1" smtClean="0"/>
              <a:t>Robins</a:t>
            </a:r>
            <a:r>
              <a:rPr lang="cs-CZ" sz="2000" b="0" dirty="0" smtClean="0"/>
              <a:t>,S.P.,</a:t>
            </a:r>
            <a:r>
              <a:rPr lang="cs-CZ" sz="2000" b="0" dirty="0" err="1" smtClean="0"/>
              <a:t>Coulter</a:t>
            </a:r>
            <a:r>
              <a:rPr lang="cs-CZ" sz="2000" b="0" dirty="0" smtClean="0"/>
              <a:t>,M., 2006) </a:t>
            </a:r>
            <a:endParaRPr lang="cs-CZ" sz="2000" b="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133600"/>
            <a:ext cx="4464050" cy="3992563"/>
          </a:xfrm>
        </p:spPr>
        <p:txBody>
          <a:bodyPr/>
          <a:lstStyle/>
          <a:p>
            <a:r>
              <a:rPr lang="cs-CZ" smtClean="0"/>
              <a:t>zákazníci</a:t>
            </a:r>
          </a:p>
          <a:p>
            <a:r>
              <a:rPr lang="cs-CZ" smtClean="0"/>
              <a:t>společenské a politické skupiny</a:t>
            </a:r>
          </a:p>
          <a:p>
            <a:r>
              <a:rPr lang="cs-CZ" smtClean="0"/>
              <a:t>konkurenti</a:t>
            </a:r>
          </a:p>
          <a:p>
            <a:r>
              <a:rPr lang="cs-CZ" smtClean="0"/>
              <a:t>obchodní a průmyslové svazy</a:t>
            </a:r>
          </a:p>
          <a:p>
            <a:r>
              <a:rPr lang="cs-CZ" smtClean="0"/>
              <a:t>vláda</a:t>
            </a:r>
          </a:p>
          <a:p>
            <a:pPr>
              <a:buFontTx/>
              <a:buNone/>
            </a:pPr>
            <a:endParaRPr lang="cs-CZ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4537075" cy="3992563"/>
          </a:xfrm>
          <a:noFill/>
        </p:spPr>
        <p:txBody>
          <a:bodyPr/>
          <a:lstStyle/>
          <a:p>
            <a:r>
              <a:rPr lang="cs-CZ" smtClean="0"/>
              <a:t>zaměstnanci,</a:t>
            </a:r>
          </a:p>
          <a:p>
            <a:r>
              <a:rPr lang="cs-CZ" smtClean="0"/>
              <a:t>odborové organizace</a:t>
            </a:r>
          </a:p>
          <a:p>
            <a:r>
              <a:rPr lang="cs-CZ" smtClean="0"/>
              <a:t>akcionáři, investoři</a:t>
            </a:r>
          </a:p>
          <a:p>
            <a:r>
              <a:rPr lang="cs-CZ" smtClean="0"/>
              <a:t>místní komunity</a:t>
            </a:r>
          </a:p>
          <a:p>
            <a:r>
              <a:rPr lang="cs-CZ" smtClean="0"/>
              <a:t>dodavatelé</a:t>
            </a:r>
          </a:p>
          <a:p>
            <a:r>
              <a:rPr lang="cs-CZ" smtClean="0"/>
              <a:t>média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1052</Words>
  <Application>Microsoft Office PowerPoint</Application>
  <PresentationFormat>Předvádění na obrazovce (4:3)</PresentationFormat>
  <Paragraphs>262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MANAGEMENT  A MARKETING PRO RVS </vt:lpstr>
      <vt:lpstr>Strukturalizace vnějšího prostředí</vt:lpstr>
      <vt:lpstr>Cíle analýzy vnějšího prostředí</vt:lpstr>
      <vt:lpstr>STEPE analýza</vt:lpstr>
      <vt:lpstr>STEPE analýza</vt:lpstr>
      <vt:lpstr> STEPE analýza</vt:lpstr>
      <vt:lpstr>Porterův diamant</vt:lpstr>
      <vt:lpstr>Porterův model konkurenčních sil v odvětví</vt:lpstr>
      <vt:lpstr>Stakeholders organizace  (zájmové skupiny) (Robins,S.P.,Coulter,M., 2006) </vt:lpstr>
      <vt:lpstr>Snímek 10</vt:lpstr>
      <vt:lpstr>Stakeholder – překlad (ČÁSTEK,O.,2010)</vt:lpstr>
      <vt:lpstr>Informační zdroje</vt:lpstr>
      <vt:lpstr>Postup analýzy vnějšího prostředí</vt:lpstr>
      <vt:lpstr>Postup analýzy vnějšího prostředí pokračování</vt:lpstr>
      <vt:lpstr>Závěr</vt:lpstr>
      <vt:lpstr>Vnitřní prostředí</vt:lpstr>
      <vt:lpstr>Strukturalizace vnitřního prostředí podle funkčních oblastí</vt:lpstr>
      <vt:lpstr>Princip klíčových faktorů</vt:lpstr>
      <vt:lpstr>Princip faktorů (potenciálů) úspěchu</vt:lpstr>
      <vt:lpstr>Interní faktory sportovní organizace – struktura (Čáslavová)</vt:lpstr>
      <vt:lpstr>Interní faktory sportovní organizace – struktura (Čáslavová)</vt:lpstr>
      <vt:lpstr>Situační analýza vnitřního prostředí</vt:lpstr>
      <vt:lpstr>Snímek 23</vt:lpstr>
      <vt:lpstr>Silné stránky - příklady</vt:lpstr>
      <vt:lpstr>Slabé stránky - příklady</vt:lpstr>
      <vt:lpstr>Co je to strategie</vt:lpstr>
      <vt:lpstr>Formulace strategií</vt:lpstr>
      <vt:lpstr>SWOT matice</vt:lpstr>
      <vt:lpstr>SWOT matice</vt:lpstr>
      <vt:lpstr>Vyhodnocení a výběr strategie</vt:lpstr>
      <vt:lpstr>Implementace strategie a hodnocení výsledků 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pro MAN a MCR</dc:title>
  <dc:creator>Vít Rozumek</dc:creator>
  <cp:lastModifiedBy>Kudová</cp:lastModifiedBy>
  <cp:revision>9</cp:revision>
  <dcterms:created xsi:type="dcterms:W3CDTF">2010-05-11T09:25:36Z</dcterms:created>
  <dcterms:modified xsi:type="dcterms:W3CDTF">2012-03-15T13:23:48Z</dcterms:modified>
</cp:coreProperties>
</file>