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2" r:id="rId4"/>
    <p:sldId id="286" r:id="rId5"/>
    <p:sldId id="288" r:id="rId6"/>
    <p:sldId id="287" r:id="rId7"/>
    <p:sldId id="289" r:id="rId8"/>
    <p:sldId id="290" r:id="rId9"/>
    <p:sldId id="293" r:id="rId10"/>
    <p:sldId id="294" r:id="rId11"/>
    <p:sldId id="263" r:id="rId12"/>
    <p:sldId id="291" r:id="rId13"/>
    <p:sldId id="295" r:id="rId14"/>
    <p:sldId id="279" r:id="rId15"/>
    <p:sldId id="296" r:id="rId16"/>
    <p:sldId id="292" r:id="rId17"/>
    <p:sldId id="297" r:id="rId18"/>
    <p:sldId id="29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32E4-6367-4268-88D3-F960FE4A4B3F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D95C-0D86-41C9-859D-0387D4ECB39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95C-0D86-41C9-859D-0387D4ECB390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5B96-B84D-4370-8B13-4F92B6C721E8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352928" cy="417646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 smtClean="0"/>
              <a:t>KINEZIOLOGICKÁ ANALÝZA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BADMINTON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err="1" smtClean="0"/>
              <a:t>backhandové</a:t>
            </a:r>
            <a:r>
              <a:rPr lang="cs-CZ" sz="4000" dirty="0" smtClean="0"/>
              <a:t> podání</a:t>
            </a:r>
            <a:endParaRPr lang="cs-CZ" sz="4000" dirty="0" smtClean="0"/>
          </a:p>
        </p:txBody>
      </p:sp>
      <p:sp>
        <p:nvSpPr>
          <p:cNvPr id="7" name="Ohnutý pruh 6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3" name="Picture 5" descr="http://www.fsps.muni.cz/inovace-RVS/img/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5847633"/>
            <a:ext cx="3347865" cy="101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NEJVÍCE ZATÍŽENÉ SVALY TRUPU PŘI BADMINTONU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erector</a:t>
            </a:r>
            <a:r>
              <a:rPr lang="cs-CZ" sz="2800" dirty="0" smtClean="0"/>
              <a:t> </a:t>
            </a:r>
            <a:r>
              <a:rPr lang="cs-CZ" sz="2800" dirty="0" err="1" smtClean="0"/>
              <a:t>spinae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quadratus</a:t>
            </a:r>
            <a:r>
              <a:rPr lang="cs-CZ" sz="2800" dirty="0" smtClean="0"/>
              <a:t> </a:t>
            </a:r>
            <a:r>
              <a:rPr lang="cs-CZ" sz="2800" dirty="0" err="1" smtClean="0"/>
              <a:t>lumborum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CVIKY K PROTAŽENÍ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protahovat především svaly hrající paže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protahovat svaly DK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Martina - komentar k poloze viz. text nah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064" y="-243408"/>
            <a:ext cx="3599920" cy="2703942"/>
          </a:xfrm>
          <a:prstGeom prst="rect">
            <a:avLst/>
          </a:prstGeom>
          <a:noFill/>
        </p:spPr>
      </p:pic>
      <p:pic>
        <p:nvPicPr>
          <p:cNvPr id="40971" name="Picture 11" descr="Martina - komentar k poloze viz. text nah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7"/>
            <a:ext cx="2520280" cy="3360375"/>
          </a:xfrm>
          <a:prstGeom prst="rect">
            <a:avLst/>
          </a:prstGeom>
          <a:noFill/>
        </p:spPr>
      </p:pic>
      <p:pic>
        <p:nvPicPr>
          <p:cNvPr id="40973" name="Picture 13" descr="Martina - komentar k poloze viz. text nah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3744416" cy="280831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79512" y="1772816"/>
            <a:ext cx="300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m. </a:t>
            </a:r>
            <a:r>
              <a:rPr lang="cs-CZ" sz="2800" dirty="0" err="1" smtClean="0">
                <a:solidFill>
                  <a:schemeClr val="bg1"/>
                </a:solidFill>
              </a:rPr>
              <a:t>pectoralis</a:t>
            </a:r>
            <a:r>
              <a:rPr lang="cs-CZ" sz="2800" dirty="0" smtClean="0">
                <a:solidFill>
                  <a:schemeClr val="bg1"/>
                </a:solidFill>
              </a:rPr>
              <a:t> major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2405749" y="3363002"/>
            <a:ext cx="269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m. triceps </a:t>
            </a:r>
            <a:r>
              <a:rPr lang="cs-CZ" sz="2800" dirty="0" err="1" smtClean="0">
                <a:solidFill>
                  <a:schemeClr val="bg1"/>
                </a:solidFill>
              </a:rPr>
              <a:t>brachii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660232" y="472514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svaly předloktí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artina - komentar k poloze viz. text nah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11903"/>
            <a:ext cx="3528392" cy="4711566"/>
          </a:xfrm>
          <a:prstGeom prst="rect">
            <a:avLst/>
          </a:prstGeom>
          <a:noFill/>
        </p:spPr>
      </p:pic>
      <p:pic>
        <p:nvPicPr>
          <p:cNvPr id="47108" name="Picture 4" descr="Martina - komentar k poloze viz. text nah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681580" cy="3501008"/>
          </a:xfrm>
          <a:prstGeom prst="rect">
            <a:avLst/>
          </a:prstGeom>
          <a:noFill/>
        </p:spPr>
      </p:pic>
      <p:pic>
        <p:nvPicPr>
          <p:cNvPr id="47110" name="Picture 6" descr="Martina - komentar k poloze viz. text nah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91480"/>
            <a:ext cx="4601928" cy="3456384"/>
          </a:xfrm>
          <a:prstGeom prst="rect">
            <a:avLst/>
          </a:prstGeom>
          <a:noFill/>
        </p:spPr>
      </p:pic>
      <p:pic>
        <p:nvPicPr>
          <p:cNvPr id="47112" name="Picture 8" descr="Martina - komentar k poloze viz. text nah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-1035496"/>
            <a:ext cx="4683136" cy="352839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1916832"/>
            <a:ext cx="332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m. </a:t>
            </a:r>
            <a:r>
              <a:rPr lang="cs-CZ" sz="2800" dirty="0" err="1" smtClean="0">
                <a:solidFill>
                  <a:schemeClr val="bg1"/>
                </a:solidFill>
              </a:rPr>
              <a:t>glutaeus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maximus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88024" y="1988840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hamstringy</a:t>
            </a:r>
            <a:r>
              <a:rPr lang="cs-CZ" sz="2400" dirty="0" smtClean="0">
                <a:solidFill>
                  <a:schemeClr val="bg1"/>
                </a:solidFill>
              </a:rPr>
              <a:t> + m. triceps </a:t>
            </a:r>
            <a:r>
              <a:rPr lang="cs-CZ" sz="2400" dirty="0" err="1" smtClean="0">
                <a:solidFill>
                  <a:schemeClr val="bg1"/>
                </a:solidFill>
              </a:rPr>
              <a:t>surae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6093296"/>
            <a:ext cx="3485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m. </a:t>
            </a:r>
            <a:r>
              <a:rPr lang="cs-CZ" sz="2800" dirty="0" err="1" smtClean="0">
                <a:solidFill>
                  <a:schemeClr val="bg1"/>
                </a:solidFill>
              </a:rPr>
              <a:t>quadriceps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femoris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2780928"/>
            <a:ext cx="254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m. triceps </a:t>
            </a:r>
            <a:r>
              <a:rPr lang="cs-CZ" sz="2800" dirty="0" err="1" smtClean="0">
                <a:solidFill>
                  <a:schemeClr val="bg1"/>
                </a:solidFill>
              </a:rPr>
              <a:t>surae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CVIKY K POSÍLENÍ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posílení především svalů trupu !!!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= STABILIZAČNÍ CVIČENÍ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bosu, </a:t>
            </a:r>
            <a:r>
              <a:rPr lang="cs-CZ" sz="2800" dirty="0" err="1" smtClean="0"/>
              <a:t>gymball</a:t>
            </a:r>
            <a:r>
              <a:rPr lang="cs-CZ" sz="2800" dirty="0" smtClean="0"/>
              <a:t>, </a:t>
            </a:r>
            <a:r>
              <a:rPr lang="cs-CZ" sz="2800" dirty="0" err="1" smtClean="0"/>
              <a:t>overball</a:t>
            </a:r>
            <a:r>
              <a:rPr lang="cs-CZ" sz="2800" dirty="0" smtClean="0"/>
              <a:t>, </a:t>
            </a:r>
            <a:r>
              <a:rPr lang="cs-CZ" sz="2800" dirty="0" err="1" smtClean="0"/>
              <a:t>teraband</a:t>
            </a:r>
            <a:r>
              <a:rPr lang="cs-CZ" sz="2800" dirty="0" smtClean="0"/>
              <a:t>…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</a:t>
            </a:r>
            <a:r>
              <a:rPr lang="cs-CZ" sz="2800" dirty="0" smtClean="0"/>
              <a:t>osílení DK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</a:t>
            </a:r>
            <a:r>
              <a:rPr lang="cs-CZ" sz="2800" dirty="0" err="1" smtClean="0"/>
              <a:t>glutaeus</a:t>
            </a:r>
            <a:r>
              <a:rPr lang="cs-CZ" sz="2800" dirty="0" smtClean="0"/>
              <a:t> </a:t>
            </a:r>
            <a:r>
              <a:rPr lang="cs-CZ" sz="2800" dirty="0" err="1" smtClean="0"/>
              <a:t>maximus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</a:t>
            </a:r>
            <a:r>
              <a:rPr lang="cs-CZ" sz="2800" dirty="0" err="1" smtClean="0"/>
              <a:t>quadriceps</a:t>
            </a:r>
            <a:r>
              <a:rPr lang="cs-CZ" sz="2800" dirty="0" smtClean="0"/>
              <a:t> </a:t>
            </a:r>
            <a:r>
              <a:rPr lang="cs-CZ" sz="2800" dirty="0" err="1" smtClean="0"/>
              <a:t>femoris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triceps </a:t>
            </a:r>
            <a:r>
              <a:rPr lang="cs-CZ" sz="2800" dirty="0" err="1" smtClean="0"/>
              <a:t>surae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……..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„</a:t>
            </a:r>
            <a:r>
              <a:rPr lang="cs-CZ" sz="2800" dirty="0" err="1" smtClean="0"/>
              <a:t>footwork</a:t>
            </a:r>
            <a:r>
              <a:rPr lang="cs-CZ" sz="2800" dirty="0" smtClean="0"/>
              <a:t>“; švihadlo; agility žebřík; výpady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CVIKY K POSÍLENÍ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posílení HK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</a:t>
            </a:r>
            <a:r>
              <a:rPr lang="cs-CZ" sz="2800" dirty="0" err="1" smtClean="0"/>
              <a:t>deltoideus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triceps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biceps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</a:t>
            </a:r>
            <a:r>
              <a:rPr lang="cs-CZ" sz="2800" dirty="0" err="1" smtClean="0"/>
              <a:t>supinator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</a:t>
            </a:r>
            <a:r>
              <a:rPr lang="cs-CZ" sz="2800" dirty="0" err="1" smtClean="0"/>
              <a:t>pronator</a:t>
            </a:r>
            <a:r>
              <a:rPr lang="cs-CZ" sz="2800" dirty="0" smtClean="0"/>
              <a:t> </a:t>
            </a:r>
            <a:r>
              <a:rPr lang="cs-CZ" sz="2800" dirty="0" err="1" smtClean="0"/>
              <a:t>teres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m. </a:t>
            </a:r>
            <a:r>
              <a:rPr lang="cs-CZ" sz="2800" dirty="0" err="1" smtClean="0"/>
              <a:t>pronator</a:t>
            </a:r>
            <a:r>
              <a:rPr lang="cs-CZ" sz="2800" dirty="0" smtClean="0"/>
              <a:t> </a:t>
            </a:r>
            <a:r>
              <a:rPr lang="cs-CZ" sz="2800" dirty="0" err="1" smtClean="0"/>
              <a:t>quadratus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flexory a extensory zápěstí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„švihání raketou“; </a:t>
            </a:r>
            <a:r>
              <a:rPr lang="cs-CZ" sz="2800" dirty="0" err="1" smtClean="0"/>
              <a:t>powerball</a:t>
            </a:r>
            <a:r>
              <a:rPr lang="cs-CZ" sz="2800" dirty="0" smtClean="0"/>
              <a:t>, </a:t>
            </a:r>
            <a:r>
              <a:rPr lang="cs-CZ" sz="2800" dirty="0" err="1" smtClean="0"/>
              <a:t>teraband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Martina - komentar k poloze viz. text nah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42664" cy="2952328"/>
          </a:xfrm>
          <a:prstGeom prst="rect">
            <a:avLst/>
          </a:prstGeom>
          <a:noFill/>
        </p:spPr>
      </p:pic>
      <p:pic>
        <p:nvPicPr>
          <p:cNvPr id="50182" name="Picture 6" descr="Martina - komentar k poloze viz. text nah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930506" cy="2952328"/>
          </a:xfrm>
          <a:prstGeom prst="rect">
            <a:avLst/>
          </a:prstGeom>
          <a:noFill/>
        </p:spPr>
      </p:pic>
      <p:pic>
        <p:nvPicPr>
          <p:cNvPr id="50184" name="Picture 8" descr="Martina - komentar k poloze viz. text nah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4032448" cy="3019972"/>
          </a:xfrm>
          <a:prstGeom prst="rect">
            <a:avLst/>
          </a:prstGeom>
          <a:noFill/>
        </p:spPr>
      </p:pic>
      <p:pic>
        <p:nvPicPr>
          <p:cNvPr id="50186" name="Picture 10" descr="Martina - komentar k poloze viz. text nah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402626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rtina - komentar k poloze viz. text nah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20477" cy="3240360"/>
          </a:xfrm>
          <a:prstGeom prst="rect">
            <a:avLst/>
          </a:prstGeom>
          <a:noFill/>
        </p:spPr>
      </p:pic>
      <p:pic>
        <p:nvPicPr>
          <p:cNvPr id="6" name="Obrázek 5" descr="bedec1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2699792" cy="1800424"/>
          </a:xfrm>
          <a:prstGeom prst="rect">
            <a:avLst/>
          </a:prstGeom>
        </p:spPr>
      </p:pic>
      <p:pic>
        <p:nvPicPr>
          <p:cNvPr id="7" name="Obrázek 6" descr="bedec1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077072"/>
            <a:ext cx="2664296" cy="1776752"/>
          </a:xfrm>
          <a:prstGeom prst="rect">
            <a:avLst/>
          </a:prstGeom>
        </p:spPr>
      </p:pic>
      <p:pic>
        <p:nvPicPr>
          <p:cNvPr id="8" name="Obrázek 7" descr="bedec14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492896"/>
            <a:ext cx="3347864" cy="5021796"/>
          </a:xfrm>
          <a:prstGeom prst="rect">
            <a:avLst/>
          </a:prstGeom>
        </p:spPr>
      </p:pic>
      <p:pic>
        <p:nvPicPr>
          <p:cNvPr id="9" name="Obrázek 8" descr="bedec16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7" y="0"/>
            <a:ext cx="492593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edec1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563" y="2708920"/>
            <a:ext cx="7409437" cy="4941168"/>
          </a:xfrm>
          <a:prstGeom prst="rect">
            <a:avLst/>
          </a:prstGeom>
        </p:spPr>
      </p:pic>
      <p:pic>
        <p:nvPicPr>
          <p:cNvPr id="6" name="Obrázek 5" descr="bedec1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436096" cy="36251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/>
              <a:t>LOKOMOCE (badminton)</a:t>
            </a:r>
            <a:endParaRPr lang="cs-CZ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1684784"/>
          </a:xfrm>
        </p:spPr>
        <p:txBody>
          <a:bodyPr/>
          <a:lstStyle/>
          <a:p>
            <a:r>
              <a:rPr lang="cs-CZ" dirty="0" smtClean="0"/>
              <a:t>přirozená – </a:t>
            </a:r>
            <a:r>
              <a:rPr lang="cs-CZ" dirty="0" err="1" smtClean="0"/>
              <a:t>bipedální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(běh, skoky, výpady, suny)</a:t>
            </a:r>
            <a:endParaRPr lang="cs-CZ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4797152"/>
            <a:ext cx="7427168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acyklické</a:t>
            </a:r>
            <a:endParaRPr kumimoji="0" lang="cs-CZ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POHYBY SEGMENTŮ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80920" cy="18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KINEZIOLOGICKÁ ANALÝZA</a:t>
            </a:r>
            <a:br>
              <a:rPr lang="cs-CZ" dirty="0" smtClean="0"/>
            </a:br>
            <a:r>
              <a:rPr lang="cs-CZ" dirty="0" smtClean="0"/>
              <a:t>krátké </a:t>
            </a:r>
            <a:r>
              <a:rPr lang="cs-CZ" dirty="0" err="1" smtClean="0"/>
              <a:t>backhandové</a:t>
            </a:r>
            <a:r>
              <a:rPr lang="cs-CZ" dirty="0" smtClean="0"/>
              <a:t> podání</a:t>
            </a:r>
            <a:br>
              <a:rPr lang="cs-CZ" dirty="0" smtClean="0"/>
            </a:br>
            <a:r>
              <a:rPr lang="cs-CZ" dirty="0" smtClean="0"/>
              <a:t>KINOGRAM</a:t>
            </a:r>
            <a:endParaRPr lang="cs-CZ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601" name="Picture 1" descr="bedec0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2520280" cy="3771606"/>
          </a:xfrm>
          <a:prstGeom prst="rect">
            <a:avLst/>
          </a:prstGeom>
          <a:noFill/>
        </p:spPr>
      </p:pic>
      <p:pic>
        <p:nvPicPr>
          <p:cNvPr id="25602" name="Picture 2" descr="bedec0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131" y="2708920"/>
            <a:ext cx="2483907" cy="3727604"/>
          </a:xfrm>
          <a:prstGeom prst="rect">
            <a:avLst/>
          </a:prstGeom>
          <a:noFill/>
        </p:spPr>
      </p:pic>
      <p:pic>
        <p:nvPicPr>
          <p:cNvPr id="25603" name="Picture 3" descr="bedec0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73622"/>
            <a:ext cx="2510945" cy="3762901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1600" y="5733256"/>
            <a:ext cx="2056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ATITUDA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79712" y="2780928"/>
            <a:ext cx="14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92D050"/>
                </a:solidFill>
              </a:rPr>
              <a:t>1.fáze</a:t>
            </a:r>
            <a:endParaRPr lang="cs-CZ" sz="4000" b="1" dirty="0">
              <a:solidFill>
                <a:srgbClr val="92D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2780928"/>
            <a:ext cx="155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92D050"/>
                </a:solidFill>
              </a:rPr>
              <a:t>2. fáze</a:t>
            </a:r>
            <a:endParaRPr lang="cs-CZ" sz="4000" b="1" dirty="0">
              <a:solidFill>
                <a:srgbClr val="92D05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 rot="19541861" flipV="1">
            <a:off x="5348507" y="4296886"/>
            <a:ext cx="648072" cy="400260"/>
          </a:xfrm>
          <a:prstGeom prst="leftArrow">
            <a:avLst>
              <a:gd name="adj1" fmla="val 50000"/>
              <a:gd name="adj2" fmla="val 592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496621" cy="5242102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956770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Atituda – příprava k podání - HK S RAKETOU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rameno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abdukce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paže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frontální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deltoideus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akromion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koncentrická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suraspinatus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vnitřní 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paže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infraspinatus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brachioradialis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supinator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brevis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flexory prstů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813" y="188913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30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712968" cy="5321184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Atituda – příprava k podání - HK S RAKETOU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rameno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horizontální addukce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paže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horizntální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deltoideus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clavicularis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koncentrická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smtClean="0"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lang="cs-CZ" sz="1000" dirty="0" err="1" smtClean="0">
                          <a:latin typeface="Arial" pitchFamily="34" charset="0"/>
                          <a:cs typeface="Arial" pitchFamily="34" charset="0"/>
                        </a:rPr>
                        <a:t>coracobrachialis</a:t>
                      </a:r>
                      <a:endParaRPr lang="cs-CZ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pectoralis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major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vnější 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paže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infraspinatus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extenze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triceps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anconeus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supinator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brevis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flexory prstů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7" name="WordArt 899"/>
          <p:cNvSpPr>
            <a:spLocks noChangeArrowheads="1" noChangeShapeType="1" noTextEdit="1"/>
          </p:cNvSpPr>
          <p:nvPr/>
        </p:nvSpPr>
        <p:spPr bwMode="auto">
          <a:xfrm>
            <a:off x="7703840" y="476672"/>
            <a:ext cx="144016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 = 3</a:t>
            </a: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30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640960" cy="5242102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01109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Atituda – příprava k podání – HK S MÍČKEM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rameno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flexe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paže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sagitální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deltoideus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clavicularis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koncentrická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coracobrachialis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vnitřní 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paže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infraspinatus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brachioradialis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supinator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brevis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flexory prstů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813" y="188913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30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712968" cy="5242102"/>
        </p:xfrm>
        <a:graphic>
          <a:graphicData uri="http://schemas.openxmlformats.org/drawingml/2006/table">
            <a:tbl>
              <a:tblPr/>
              <a:tblGrid>
                <a:gridCol w="1453232"/>
                <a:gridCol w="1316740"/>
                <a:gridCol w="1271779"/>
                <a:gridCol w="801284"/>
                <a:gridCol w="873545"/>
                <a:gridCol w="2015256"/>
                <a:gridCol w="981132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Atituda – příprava k podání – HK S MÍČKEM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rameno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flexe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paže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sagitální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deltoideus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clavicularis</a:t>
                      </a:r>
                      <a:r>
                        <a:rPr kumimoji="0" lang="cs-CZ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koncentrická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cs-CZ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coracobrachialis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vnitřní 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paže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infraspinatus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frontální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brachioradialis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supinator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brevis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prsty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extensory prstů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813" y="188913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067" name="WordArt 899"/>
          <p:cNvSpPr>
            <a:spLocks noChangeArrowheads="1" noChangeShapeType="1" noTextEdit="1"/>
          </p:cNvSpPr>
          <p:nvPr/>
        </p:nvSpPr>
        <p:spPr bwMode="auto">
          <a:xfrm>
            <a:off x="7452320" y="476672"/>
            <a:ext cx="144016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 = 3</a:t>
            </a: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30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NEJVÍCE ZATÍŽENÉ SVALY HK PŘI BADMINTONU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deltoideus</a:t>
            </a:r>
            <a:r>
              <a:rPr lang="cs-CZ" sz="2800" dirty="0" smtClean="0"/>
              <a:t> (úpon na kosti pažní)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latisimus</a:t>
            </a:r>
            <a:r>
              <a:rPr lang="cs-CZ" sz="2800" dirty="0" smtClean="0"/>
              <a:t> </a:t>
            </a:r>
            <a:r>
              <a:rPr lang="cs-CZ" sz="2800" dirty="0" err="1" smtClean="0"/>
              <a:t>dorsi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pectoralis</a:t>
            </a:r>
            <a:r>
              <a:rPr lang="cs-CZ" sz="2800" dirty="0" smtClean="0"/>
              <a:t> major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triceps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pronator</a:t>
            </a:r>
            <a:r>
              <a:rPr lang="cs-CZ" sz="2800" dirty="0" smtClean="0"/>
              <a:t> </a:t>
            </a:r>
            <a:r>
              <a:rPr lang="cs-CZ" sz="2800" dirty="0" err="1" smtClean="0"/>
              <a:t>teres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pronator</a:t>
            </a:r>
            <a:r>
              <a:rPr lang="cs-CZ" sz="2800" dirty="0" smtClean="0"/>
              <a:t> </a:t>
            </a:r>
            <a:r>
              <a:rPr lang="cs-CZ" sz="2800" dirty="0" err="1" smtClean="0"/>
              <a:t>quadratus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flexory a extensory zápěstí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flexory prstů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NEJVÍCE ZATÍŽENÉ SVALY DK PŘI BADMINTONU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glutaeus</a:t>
            </a:r>
            <a:r>
              <a:rPr lang="cs-CZ" sz="2800" dirty="0" smtClean="0"/>
              <a:t> </a:t>
            </a:r>
            <a:r>
              <a:rPr lang="cs-CZ" sz="2800" dirty="0" err="1" smtClean="0"/>
              <a:t>maximus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quadriceps</a:t>
            </a:r>
            <a:r>
              <a:rPr lang="cs-CZ" sz="2800" dirty="0" smtClean="0"/>
              <a:t> </a:t>
            </a:r>
            <a:r>
              <a:rPr lang="cs-CZ" sz="2800" dirty="0" err="1" smtClean="0"/>
              <a:t>femoris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biceps </a:t>
            </a:r>
            <a:r>
              <a:rPr lang="cs-CZ" sz="2800" dirty="0" err="1" smtClean="0"/>
              <a:t>femoris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semitendinosus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semimembranosus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triceps </a:t>
            </a:r>
            <a:r>
              <a:rPr lang="cs-CZ" sz="2800" dirty="0" err="1" smtClean="0"/>
              <a:t>surae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mm. </a:t>
            </a:r>
            <a:r>
              <a:rPr lang="cs-CZ" sz="2800" dirty="0" err="1" smtClean="0"/>
              <a:t>peroneii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596</Words>
  <Application>Microsoft Office PowerPoint</Application>
  <PresentationFormat>Předvádění na obrazovce (4:3)</PresentationFormat>
  <Paragraphs>299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KINEZIOLOGICKÁ ANALÝZA  BADMINTON  backhandové podání</vt:lpstr>
      <vt:lpstr>LOKOMOCE (badminton)</vt:lpstr>
      <vt:lpstr>KINEZIOLOGICKÁ ANALÝZA krátké backhandové podání KINOGRAM</vt:lpstr>
      <vt:lpstr>Snímek 4</vt:lpstr>
      <vt:lpstr>Snímek 5</vt:lpstr>
      <vt:lpstr>Snímek 6</vt:lpstr>
      <vt:lpstr>Snímek 7</vt:lpstr>
      <vt:lpstr>NEJVÍCE ZATÍŽENÉ SVALY HK PŘI BADMINTONU</vt:lpstr>
      <vt:lpstr>NEJVÍCE ZATÍŽENÉ SVALY DK PŘI BADMINTONU</vt:lpstr>
      <vt:lpstr>NEJVÍCE ZATÍŽENÉ SVALY TRUPU PŘI BADMINTONU</vt:lpstr>
      <vt:lpstr>CVIKY K PROTAŽENÍ</vt:lpstr>
      <vt:lpstr>Snímek 12</vt:lpstr>
      <vt:lpstr>Snímek 13</vt:lpstr>
      <vt:lpstr>CVIKY K POSÍLENÍ</vt:lpstr>
      <vt:lpstr>CVIKY K POSÍLENÍ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 a ATITUDA  STOJ  SED</dc:title>
  <dc:creator>Martina</dc:creator>
  <cp:lastModifiedBy>Martina</cp:lastModifiedBy>
  <cp:revision>147</cp:revision>
  <dcterms:created xsi:type="dcterms:W3CDTF">2012-10-23T18:17:57Z</dcterms:created>
  <dcterms:modified xsi:type="dcterms:W3CDTF">2012-11-01T08:24:09Z</dcterms:modified>
</cp:coreProperties>
</file>