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4" r:id="rId17"/>
    <p:sldId id="275" r:id="rId18"/>
    <p:sldId id="276" r:id="rId19"/>
    <p:sldId id="277" r:id="rId20"/>
    <p:sldId id="268" r:id="rId21"/>
    <p:sldId id="269" r:id="rId22"/>
    <p:sldId id="270" r:id="rId23"/>
    <p:sldId id="271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0" autoAdjust="0"/>
    <p:restoredTop sz="94660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08BB8-0894-4364-87BA-01A72F0F14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7A3CC-2E56-4387-9392-A79127D64E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0A2AE-EFE5-4E30-A8A3-CFA0A3B58F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7DB8B-A3D4-434F-9D94-E7C528342A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01848-C743-4D16-BBAD-6FEA076CC9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8883-6C5D-4AF1-B2B5-304F548768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BFB2-DD53-4978-B927-88AE85B1E3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3ADA1-39D9-4B69-A054-851E9740B2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20B57-BE0F-40EA-8DE3-7DE58A6A29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02E7-C1AD-4C93-BB22-809B5A1528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CF446-6D64-4F26-A249-7EB46961AA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40B20-E14F-4497-A047-FD5CE84FC4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E91F4-4303-4BE8-9A5D-F7969F2215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E7D02E-6A58-4CDB-991F-15010419E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F34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237648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F34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76250"/>
            <a:ext cx="2397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SCF34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503738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DSCF34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460875"/>
            <a:ext cx="26543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403350" y="2997200"/>
            <a:ext cx="590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/>
              <a:t>NEJVÍCE ZATĚŽOVANÉ SVALY</a:t>
            </a:r>
            <a:br>
              <a:rPr lang="cs-CZ" sz="2800"/>
            </a:br>
            <a:r>
              <a:rPr lang="cs-CZ" sz="2800"/>
              <a:t>PŘI BADMINTONU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Náčiní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23088" cy="4525963"/>
          </a:xfrm>
        </p:spPr>
        <p:txBody>
          <a:bodyPr/>
          <a:lstStyle/>
          <a:p>
            <a:pPr eaLnBrk="1" hangingPunct="1"/>
            <a:r>
              <a:rPr lang="cs-CZ" sz="2800" smtClean="0"/>
              <a:t>Gymnastický míč (fitball, powerball)</a:t>
            </a:r>
          </a:p>
          <a:p>
            <a:pPr eaLnBrk="1" hangingPunct="1"/>
            <a:r>
              <a:rPr lang="cs-CZ" sz="2800" smtClean="0"/>
              <a:t>Měkký míč (overball)</a:t>
            </a:r>
          </a:p>
          <a:p>
            <a:pPr eaLnBrk="1" hangingPunct="1"/>
            <a:r>
              <a:rPr lang="cs-CZ" sz="2800" smtClean="0"/>
              <a:t>Posilovací guma (theraband)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3644900"/>
            <a:ext cx="3678237" cy="2759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Strečink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/>
            <a:r>
              <a:rPr lang="cs-CZ" sz="2800" smtClean="0"/>
              <a:t>je progresivní metoda sloužící primárně k protažení zkrácených svalů a sekundárně k výraznému zvýšení pohyblivosti v kloubech</a:t>
            </a:r>
          </a:p>
          <a:p>
            <a:pPr eaLnBrk="1" hangingPunct="1"/>
            <a:r>
              <a:rPr lang="cs-CZ" sz="2800" smtClean="0"/>
              <a:t>protažení svalů ve dvou fázích</a:t>
            </a:r>
          </a:p>
          <a:p>
            <a:pPr eaLnBrk="1" hangingPunct="1"/>
            <a:endParaRPr lang="cs-CZ" sz="2800" smtClean="0"/>
          </a:p>
          <a:p>
            <a:pPr eaLnBrk="1" hangingPunct="1">
              <a:buFontTx/>
              <a:buNone/>
            </a:pPr>
            <a:r>
              <a:rPr lang="cs-CZ" sz="2800" smtClean="0"/>
              <a:t>	Kompenzační cvičení a strečink mají být pravidelnou součástí každého rozcvičení, v průběhu tréninku zařazovány opakovaně a v každém případě by jimi měl trénink končit.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228725"/>
          </a:xfrm>
        </p:spPr>
        <p:txBody>
          <a:bodyPr/>
          <a:lstStyle/>
          <a:p>
            <a:pPr eaLnBrk="1" hangingPunct="1"/>
            <a:r>
              <a:rPr lang="cs-CZ" sz="3600" smtClean="0"/>
              <a:t/>
            </a:r>
            <a:br>
              <a:rPr lang="cs-CZ" sz="3600" smtClean="0"/>
            </a:br>
            <a:r>
              <a:rPr lang="cs-CZ" sz="3200" b="1" smtClean="0"/>
              <a:t>Jak správně protahovat zkrácené svaly?</a:t>
            </a:r>
            <a:br>
              <a:rPr lang="cs-CZ" sz="3200" b="1" smtClean="0"/>
            </a:br>
            <a:endParaRPr lang="cs-CZ" sz="3200" b="1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smtClean="0"/>
              <a:t>protahujeme po dokonalém zahřátí (5-10 min. s nízkou intenzitou) a následném uvolnění kloubů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ke cvičení přistupujeme dokonale uvolnění za stavu mírného prohřátí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k protahování volíme co nejstabilnější a nejpohodlnější polohy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soustřeďujeme pozornost na protahovaný sval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pohyby provádíme plynule a pomalu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u="sng" smtClean="0"/>
              <a:t>nesmí dojít k bolesti při protahování!!!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volíme optimální dobu výdrže v prot. poloze (10 až 20s)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při protahování klidně a pravidelně dýchejme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účinek protahování vydrží pouze den a pokud zkrácený sval neprotáhneme do 48 hodin, opět se zkrátí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400" smtClean="0"/>
          </a:p>
          <a:p>
            <a:pPr eaLnBrk="1" hangingPunct="1">
              <a:lnSpc>
                <a:spcPct val="90000"/>
              </a:lnSpc>
            </a:pPr>
            <a:endParaRPr lang="cs-CZ" sz="2400" smtClean="0"/>
          </a:p>
          <a:p>
            <a:pPr eaLnBrk="1" hangingPunct="1">
              <a:lnSpc>
                <a:spcPct val="90000"/>
              </a:lnSpc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3200" b="1" smtClean="0"/>
              <a:t>Jak správně posilovat oslabené svaly?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686800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smtClean="0"/>
              <a:t>před vlastním posilováním nejprve zpevnit pánevní oblast a osový systém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oslabené svaly posilujeme intenzivním déletrvajícími izometrickými kontrakcemi ve zkrácení (10 – 20 s)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protáhneme jeho zkráceného antagonistu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naučit oslabený sval aktivovat a postupně jej zapojovat do správného pohybového stereotypu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po zvadnutí techniky pohybu postupně zvyšujeme počet opakování (až na 10-15s)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nejprve posilujeme bez doplňující zátěže (proti odporu gravitace)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pak zvyšujeme náročnost a složitost cvičení prostřednictvím různých poloh těla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teprve po dokonalé adaptaci přistupujeme k využití vnějších odporů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velmi důležitá je koordinace s dechem (s aktivací výdech)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DSCF35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2276475"/>
            <a:ext cx="2387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9" descr="DSCF34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581525"/>
            <a:ext cx="2425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 descr="DSCF34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581525"/>
            <a:ext cx="2449512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11"/>
          <p:cNvSpPr>
            <a:spLocks noChangeArrowheads="1" noChangeShapeType="1" noTextEdit="1"/>
          </p:cNvSpPr>
          <p:nvPr/>
        </p:nvSpPr>
        <p:spPr bwMode="auto">
          <a:xfrm>
            <a:off x="2268538" y="620713"/>
            <a:ext cx="489585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Uvolňovací cviky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F34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20891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DSCF35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620713"/>
            <a:ext cx="26384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DSCF35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052513"/>
            <a:ext cx="2566987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DSCF34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149725"/>
            <a:ext cx="257016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DSCF35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4724400"/>
            <a:ext cx="25336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DSCF34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4365625"/>
            <a:ext cx="25939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WordArt 11"/>
          <p:cNvSpPr>
            <a:spLocks noChangeArrowheads="1" noChangeShapeType="1" noTextEdit="1"/>
          </p:cNvSpPr>
          <p:nvPr/>
        </p:nvSpPr>
        <p:spPr bwMode="auto">
          <a:xfrm>
            <a:off x="1835150" y="3141663"/>
            <a:ext cx="489585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Protahovací cviky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F34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257016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DSCF35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00438"/>
            <a:ext cx="22685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DSCF34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620713"/>
            <a:ext cx="2566987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DSCF34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333375"/>
            <a:ext cx="2160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DSCF35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789363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DSCF34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149725"/>
            <a:ext cx="29638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WordArt 11"/>
          <p:cNvSpPr>
            <a:spLocks noChangeArrowheads="1" noChangeShapeType="1" noTextEdit="1"/>
          </p:cNvSpPr>
          <p:nvPr/>
        </p:nvSpPr>
        <p:spPr bwMode="auto">
          <a:xfrm>
            <a:off x="1908175" y="2852738"/>
            <a:ext cx="489585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Protahovací cviky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F34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692150"/>
            <a:ext cx="23526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DSCF34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933825"/>
            <a:ext cx="235426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DSCF34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692150"/>
            <a:ext cx="24638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DSCF34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3860800"/>
            <a:ext cx="24606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DSCF35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4508500"/>
            <a:ext cx="24987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WordArt 9"/>
          <p:cNvSpPr>
            <a:spLocks noChangeArrowheads="1" noChangeShapeType="1" noTextEdit="1"/>
          </p:cNvSpPr>
          <p:nvPr/>
        </p:nvSpPr>
        <p:spPr bwMode="auto">
          <a:xfrm>
            <a:off x="1908175" y="2852738"/>
            <a:ext cx="489585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Posilovací cviky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F34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23161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DSCF34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260350"/>
            <a:ext cx="23161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DSCF34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76250"/>
            <a:ext cx="25685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DSCF34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860800"/>
            <a:ext cx="25320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DSCF34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581525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DSCF34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4076700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WordArt 10"/>
          <p:cNvSpPr>
            <a:spLocks noChangeArrowheads="1" noChangeShapeType="1" noTextEdit="1"/>
          </p:cNvSpPr>
          <p:nvPr/>
        </p:nvSpPr>
        <p:spPr bwMode="auto">
          <a:xfrm>
            <a:off x="1835150" y="2565400"/>
            <a:ext cx="489585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Posilovací cviky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Doporučená a použitá literatura: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sz="2400" smtClean="0"/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Bursová, M.: Kompenzační cvičení. Praha: Grada 2005.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Alter, M. J.: Strečink. Praha: Grada 1999.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Jarkosová, H. a Jarkosová, M.: Posilováni s vlastním tělem 417krát jinak. Praha: Grada 2005.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Jurák, O.: Účelová pohybová regenerace. Oldřich Jurák 2003.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Mießner, W.: Domácí posilování. České Budějovice: Kopp 2004.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Kopecký, L.: Posilování pro začátečníky i pokročilé. Praha: Adonai 2003.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kenova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4859338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skenovat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8" y="1484313"/>
            <a:ext cx="466566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2916238" y="692150"/>
            <a:ext cx="3529012" cy="1576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Jóga</a:t>
            </a:r>
          </a:p>
        </p:txBody>
      </p:sp>
      <p:pic>
        <p:nvPicPr>
          <p:cNvPr id="21507" name="Picture 3" descr="skenovat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117850"/>
            <a:ext cx="46450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0975" y="0"/>
            <a:ext cx="13430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925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skenovat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276475"/>
            <a:ext cx="34925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kenovat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9925"/>
            <a:ext cx="34385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kenova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702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skenovat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800" y="2349500"/>
            <a:ext cx="33782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skenovat0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32146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kenovat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337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skenovat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1663"/>
            <a:ext cx="34607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33375"/>
            <a:ext cx="18938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84313"/>
            <a:ext cx="273685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125538"/>
            <a:ext cx="2179638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365625"/>
            <a:ext cx="27686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75" y="3860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33375"/>
            <a:ext cx="30575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92150"/>
            <a:ext cx="29718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924175"/>
            <a:ext cx="31877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4365625"/>
            <a:ext cx="287972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3284538"/>
            <a:ext cx="2074862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SCF9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3860800"/>
            <a:ext cx="331311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DSCF95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04813"/>
            <a:ext cx="31670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DSCF95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860800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DSCF95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052513"/>
            <a:ext cx="324167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7260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P7260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6035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P7260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429000"/>
            <a:ext cx="2351088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P7260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2997200"/>
            <a:ext cx="23225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P72601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3716338"/>
            <a:ext cx="221615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7260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3059112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P7260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4292600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P72601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628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P7260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3429000"/>
            <a:ext cx="284321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Kompenzační cvičení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smtClean="0"/>
              <a:t>uvolňovací - </a:t>
            </a:r>
            <a:r>
              <a:rPr lang="cs-CZ" sz="2400" smtClean="0"/>
              <a:t>uvolnění ztuhlých, málo pohyblivých kloubů a sv. kontraktur</a:t>
            </a:r>
            <a:endParaRPr lang="cs-CZ" smtClean="0"/>
          </a:p>
          <a:p>
            <a:pPr eaLnBrk="1" hangingPunct="1">
              <a:lnSpc>
                <a:spcPct val="80000"/>
              </a:lnSpc>
            </a:pPr>
            <a:endParaRPr 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protahovací (strečink) - </a:t>
            </a:r>
            <a:r>
              <a:rPr lang="cs-CZ" sz="2400" smtClean="0"/>
              <a:t>obnovení fyziologické délky zkráceného svalu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posilovací - </a:t>
            </a:r>
            <a:r>
              <a:rPr lang="cs-CZ" sz="2400" smtClean="0"/>
              <a:t>zvýšení funkční zdatnosti oslabených nebo k oslabení náchylných svalů</a:t>
            </a:r>
            <a:endParaRPr lang="cs-CZ" smtClean="0"/>
          </a:p>
          <a:p>
            <a:pPr eaLnBrk="1" hangingPunct="1">
              <a:lnSpc>
                <a:spcPct val="80000"/>
              </a:lnSpc>
            </a:pPr>
            <a:endParaRPr lang="cs-CZ" sz="2800" smtClean="0"/>
          </a:p>
          <a:p>
            <a:pPr eaLnBrk="1" hangingPunct="1">
              <a:lnSpc>
                <a:spcPct val="80000"/>
              </a:lnSpc>
            </a:pPr>
            <a:endParaRPr 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posilování především fázických svalů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protahovaní především tonických svalů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Jak často cvičit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smtClean="0"/>
              <a:t>Ideální je cvičit denně, minimálně však 2-3× týdně. 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Protahovat je zapotřebí nejméně každých 48 hod, pak se zkrácený sval opět stahuje. 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Cvičení by se mělo stát neodmyslitelnou součástí tréninkové jednotky. 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Méně časté a nepravidelné cvičení ztrácí na významu. 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Výsledkem kompenzačních cvičení by mělo být především osvojení si správného držení těla, ze kterého se odvíjí správné pohybové stereotypy.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Kompenzační cvičení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96975"/>
            <a:ext cx="8424863" cy="4176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smtClean="0"/>
              <a:t> </a:t>
            </a:r>
            <a:endParaRPr lang="cs-CZ" sz="2400" b="1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i="1" smtClean="0"/>
              <a:t>Metodické pokyny</a:t>
            </a:r>
            <a:r>
              <a:rPr lang="cs-CZ" sz="2400" smtClean="0"/>
              <a:t>: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smtClean="0"/>
              <a:t>	</a:t>
            </a:r>
            <a:r>
              <a:rPr lang="cs-CZ" sz="2000" smtClean="0"/>
              <a:t>- vyšetřit držení těla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které svaly jsou zkrácené a které ochablé - svalová dysbalance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nejdřív protahujeme pak posilujeme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správné provedení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každodenní alespoň půlhodinové cvičení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počet opakování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	- správné dýchání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888" y="4797425"/>
            <a:ext cx="2325687" cy="1647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229600" cy="5759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3600" smtClean="0"/>
              <a:t>Základní dělení svalů:</a:t>
            </a:r>
          </a:p>
          <a:p>
            <a:pPr eaLnBrk="1" hangingPunct="1">
              <a:buFontTx/>
              <a:buNone/>
            </a:pPr>
            <a:endParaRPr lang="cs-CZ" sz="3600" smtClean="0"/>
          </a:p>
          <a:p>
            <a:pPr eaLnBrk="1" hangingPunct="1"/>
            <a:r>
              <a:rPr lang="cs-CZ" sz="3600" smtClean="0">
                <a:solidFill>
                  <a:srgbClr val="FF0066"/>
                </a:solidFill>
              </a:rPr>
              <a:t>Posturální, (tonické)</a:t>
            </a:r>
          </a:p>
          <a:p>
            <a:pPr eaLnBrk="1" hangingPunct="1">
              <a:buFontTx/>
              <a:buNone/>
            </a:pPr>
            <a:r>
              <a:rPr lang="cs-CZ" sz="2800" smtClean="0"/>
              <a:t>	- vývojově starší, mají převážně červená pomalá svalová vlákna, </a:t>
            </a:r>
            <a:r>
              <a:rPr lang="cs-CZ" sz="2800" b="1" smtClean="0"/>
              <a:t>častěji se zkracují</a:t>
            </a:r>
          </a:p>
          <a:p>
            <a:pPr eaLnBrk="1" hangingPunct="1">
              <a:buFontTx/>
              <a:buNone/>
            </a:pPr>
            <a:endParaRPr lang="cs-CZ" sz="2800" smtClean="0">
              <a:solidFill>
                <a:srgbClr val="00FF00"/>
              </a:solidFill>
            </a:endParaRPr>
          </a:p>
          <a:p>
            <a:pPr eaLnBrk="1" hangingPunct="1"/>
            <a:r>
              <a:rPr lang="cs-CZ" sz="3600" smtClean="0">
                <a:solidFill>
                  <a:srgbClr val="00CC66"/>
                </a:solidFill>
              </a:rPr>
              <a:t>Fázické</a:t>
            </a:r>
            <a:r>
              <a:rPr lang="cs-CZ" sz="2800" smtClean="0">
                <a:solidFill>
                  <a:srgbClr val="00CC66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sz="2800" smtClean="0"/>
              <a:t>	- vývojově mladší,mají převážně bílá rychlá vlákna, unavitelnější, </a:t>
            </a:r>
            <a:r>
              <a:rPr lang="cs-CZ" sz="2800" b="1" smtClean="0"/>
              <a:t>častěji ochabují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jmout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-333375"/>
            <a:ext cx="7705725" cy="7132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4183063" cy="5749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smtClean="0">
                <a:solidFill>
                  <a:srgbClr val="FF0066"/>
                </a:solidFill>
              </a:rPr>
              <a:t>Svaly s tendencí ke zkrácení (posturální)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hluboké sv.šíjové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h.č. sv. trapézového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zdvihač lopatky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velký a malý sv.prsní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sv. v oblasti beder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ohýbače kyčle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přitahovače stehna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ohýbače kolenního kloubu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trojhlavý sv. lýtkový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dvojhlavý sval pažní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ohýbače prstů a ruky</a:t>
            </a:r>
          </a:p>
          <a:p>
            <a:pPr eaLnBrk="1" hangingPunct="1">
              <a:lnSpc>
                <a:spcPct val="90000"/>
              </a:lnSpc>
            </a:pPr>
            <a:endParaRPr lang="cs-CZ" sz="24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404813"/>
            <a:ext cx="4175125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smtClean="0">
                <a:solidFill>
                  <a:srgbClr val="00CC66"/>
                </a:solidFill>
              </a:rPr>
              <a:t>Svaly s tendencí k oslabení (fázické)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400" smtClean="0">
              <a:solidFill>
                <a:srgbClr val="00CC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hluboké flexory šíje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dolní fixátory lopatek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svaly břišní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svaly paže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svaly hýžďové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3 hlavy čtyřhlavého sv. stehenního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svaly na přední a boční straně bérce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/>
              <a:t>svaly klenby nožní</a:t>
            </a:r>
          </a:p>
          <a:p>
            <a:pPr eaLnBrk="1" hangingPunct="1">
              <a:lnSpc>
                <a:spcPct val="90000"/>
              </a:lnSpc>
            </a:pPr>
            <a:endParaRPr 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Počet opakování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 eaLnBrk="1" hangingPunct="1"/>
            <a:r>
              <a:rPr lang="cs-CZ" smtClean="0"/>
              <a:t>Uvolňovací cviky		8 – 10</a:t>
            </a:r>
          </a:p>
          <a:p>
            <a:pPr eaLnBrk="1" hangingPunct="1"/>
            <a:r>
              <a:rPr lang="cs-CZ" smtClean="0"/>
              <a:t>Protahovací cviky		5 – 6</a:t>
            </a:r>
          </a:p>
          <a:p>
            <a:pPr eaLnBrk="1" hangingPunct="1"/>
            <a:r>
              <a:rPr lang="cs-CZ" smtClean="0"/>
              <a:t>Posilovací cviky		10 – 12</a:t>
            </a:r>
          </a:p>
          <a:p>
            <a:pPr eaLnBrk="1" hangingPunct="1">
              <a:buFontTx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493</Words>
  <Application>Microsoft Office PowerPoint</Application>
  <PresentationFormat>Předvádění na obrazovce (4:3)</PresentationFormat>
  <Paragraphs>106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Calibri</vt:lpstr>
      <vt:lpstr>Výchozí návrh</vt:lpstr>
      <vt:lpstr>Snímek 1</vt:lpstr>
      <vt:lpstr>Snímek 2</vt:lpstr>
      <vt:lpstr>Kompenzační cvičení</vt:lpstr>
      <vt:lpstr>Jak často cvičit</vt:lpstr>
      <vt:lpstr>Kompenzační cvičení </vt:lpstr>
      <vt:lpstr>Snímek 6</vt:lpstr>
      <vt:lpstr>Snímek 7</vt:lpstr>
      <vt:lpstr>Snímek 8</vt:lpstr>
      <vt:lpstr>Počet opakování</vt:lpstr>
      <vt:lpstr>Náčiní</vt:lpstr>
      <vt:lpstr>Strečink</vt:lpstr>
      <vt:lpstr> Jak správně protahovat zkrácené svaly? </vt:lpstr>
      <vt:lpstr>Jak správně posilovat oslabené svaly?</vt:lpstr>
      <vt:lpstr>Snímek 14</vt:lpstr>
      <vt:lpstr>Snímek 15</vt:lpstr>
      <vt:lpstr>Snímek 16</vt:lpstr>
      <vt:lpstr>Snímek 17</vt:lpstr>
      <vt:lpstr>Snímek 18</vt:lpstr>
      <vt:lpstr>Doporučená a použitá literatura: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</vt:vector>
  </TitlesOfParts>
  <Company>FSpS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Kompenzační cvičení</dc:title>
  <dc:creator>Martina Novotná</dc:creator>
  <cp:lastModifiedBy>Martina</cp:lastModifiedBy>
  <cp:revision>7</cp:revision>
  <dcterms:created xsi:type="dcterms:W3CDTF">2007-12-14T14:47:36Z</dcterms:created>
  <dcterms:modified xsi:type="dcterms:W3CDTF">2014-04-16T16:08:38Z</dcterms:modified>
</cp:coreProperties>
</file>