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7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pPr/>
              <a:t>8/31/2012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pPr/>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31.8.2012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31.8.2012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31.8.2012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file:///C:\Jandys\KTV\Biomechanika\Prezentace_Brno\Biomechanics%20Presentation\book-1\book-1\19.html" TargetMode="External"/><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6</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en-US" b="1" dirty="0" smtClean="0"/>
              <a:t>Kinematics</a:t>
            </a:r>
            <a:r>
              <a:rPr lang="cs-CZ" b="1" dirty="0" smtClean="0"/>
              <a:t> 3</a:t>
            </a:r>
            <a:endParaRPr lang="cs-CZ" b="1"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Projectile</a:t>
            </a:r>
            <a:r>
              <a:rPr lang="cs-CZ" b="1" dirty="0"/>
              <a:t> </a:t>
            </a:r>
            <a:r>
              <a:rPr lang="cs-CZ" b="1" dirty="0" err="1"/>
              <a:t>horizontal</a:t>
            </a:r>
            <a:r>
              <a:rPr lang="cs-CZ" b="1" dirty="0"/>
              <a:t> </a:t>
            </a:r>
            <a:r>
              <a:rPr lang="cs-CZ" b="1" dirty="0" err="1"/>
              <a:t>motion</a:t>
            </a:r>
            <a:endParaRPr lang="cs-CZ" b="1" dirty="0"/>
          </a:p>
        </p:txBody>
      </p:sp>
      <p:sp>
        <p:nvSpPr>
          <p:cNvPr id="4" name="Obdélník 3"/>
          <p:cNvSpPr/>
          <p:nvPr/>
        </p:nvSpPr>
        <p:spPr>
          <a:xfrm>
            <a:off x="1018950" y="3212976"/>
            <a:ext cx="720080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Horizontal velocity of projectiles is </a:t>
            </a:r>
            <a:r>
              <a:rPr lang="en-US" b="1" dirty="0" smtClean="0"/>
              <a:t>constant </a:t>
            </a:r>
            <a:r>
              <a:rPr lang="en-US" b="1" dirty="0"/>
              <a:t>and the trajectory of horizontal motion is straight line.</a:t>
            </a:r>
            <a:endParaRPr lang="en-US" dirty="0"/>
          </a:p>
        </p:txBody>
      </p:sp>
      <p:sp>
        <p:nvSpPr>
          <p:cNvPr id="5" name="Obdélník 4"/>
          <p:cNvSpPr/>
          <p:nvPr/>
        </p:nvSpPr>
        <p:spPr>
          <a:xfrm>
            <a:off x="1043608" y="1700808"/>
            <a:ext cx="6840760" cy="923330"/>
          </a:xfrm>
          <a:prstGeom prst="rect">
            <a:avLst/>
          </a:prstGeom>
        </p:spPr>
        <p:txBody>
          <a:bodyPr wrap="square">
            <a:spAutoFit/>
          </a:bodyPr>
          <a:lstStyle/>
          <a:p>
            <a:pPr algn="ctr"/>
            <a:r>
              <a:rPr lang="en-US" dirty="0"/>
              <a:t>Motions of bodies are mostly composed of vertical and horizontal components. For biomechanical analysis, however, it is useful to describe horizontal motion separately from vertical motion.</a:t>
            </a:r>
          </a:p>
        </p:txBody>
      </p:sp>
      <p:pic>
        <p:nvPicPr>
          <p:cNvPr id="10242" name="Picture 2" descr="C:\Jandys\KTV\Biomechanika\Prezentace_Brno\Biomechanics Presentation\book-1\book-1\images\19\eq0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013176"/>
            <a:ext cx="1952625" cy="32385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C:\Jandys\KTV\Biomechanika\Prezentace_Brno\Biomechanics Presentation\book-1\book-1\images\19\eq0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4944440"/>
            <a:ext cx="1190625" cy="381001"/>
          </a:xfrm>
          <a:prstGeom prst="rect">
            <a:avLst/>
          </a:prstGeom>
          <a:noFill/>
          <a:extLst>
            <a:ext uri="{909E8E84-426E-40DD-AFC4-6F175D3DCCD1}">
              <a14:hiddenFill xmlns:a14="http://schemas.microsoft.com/office/drawing/2010/main">
                <a:solidFill>
                  <a:srgbClr val="FFFFFF"/>
                </a:solidFill>
              </a14:hiddenFill>
            </a:ext>
          </a:extLst>
        </p:spPr>
      </p:pic>
      <p:pic>
        <p:nvPicPr>
          <p:cNvPr id="10246" name="Picture 6" descr="C:\Jandys\KTV\Biomechanika\Prezentace_Brno\Biomechanics Presentation\book-1\book-1\images\19\eq0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4668" y="4985602"/>
            <a:ext cx="1409700" cy="304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348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Angular</a:t>
            </a:r>
            <a:r>
              <a:rPr lang="cs-CZ" b="1" dirty="0"/>
              <a:t> </a:t>
            </a:r>
            <a:r>
              <a:rPr lang="cs-CZ" b="1" dirty="0" err="1"/>
              <a:t>Projection</a:t>
            </a:r>
            <a:endParaRPr lang="cs-CZ" b="1" dirty="0"/>
          </a:p>
        </p:txBody>
      </p:sp>
      <p:pic>
        <p:nvPicPr>
          <p:cNvPr id="11266" name="Picture 2" descr="C:\Jandys\KTV\Biomechanika\Prezentace_Brno\Biomechanics Presentation\book-1\book-1\images\19\obr0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12776"/>
            <a:ext cx="6324600" cy="3295651"/>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C:\Jandys\KTV\Biomechanika\Prezentace_Brno\Biomechanics Presentation\book-1\book-1\images\19\eq12.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8304" y="5589240"/>
            <a:ext cx="2819400" cy="876300"/>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323528" y="4708427"/>
            <a:ext cx="8568952"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smtClean="0"/>
              <a:t>Projectile</a:t>
            </a:r>
            <a:r>
              <a:rPr lang="cs-CZ" dirty="0" smtClean="0"/>
              <a:t> </a:t>
            </a:r>
            <a:r>
              <a:rPr lang="en-US" dirty="0" smtClean="0"/>
              <a:t>position </a:t>
            </a:r>
            <a:r>
              <a:rPr lang="en-US" dirty="0"/>
              <a:t>in </a:t>
            </a:r>
            <a:r>
              <a:rPr lang="en-US" dirty="0" smtClean="0"/>
              <a:t>vertical </a:t>
            </a:r>
            <a:r>
              <a:rPr lang="en-US" dirty="0"/>
              <a:t>and horizontal directions. However, we must know the initial vertical and horizontal components of velocity and the initial projectile position.</a:t>
            </a:r>
          </a:p>
        </p:txBody>
      </p:sp>
      <p:pic>
        <p:nvPicPr>
          <p:cNvPr id="11270" name="Picture 6" descr="C:\Jandys\KTV\Biomechanika\Prezentace_Brno\Biomechanics Presentation\book-1\book-1\images\19\eq09.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6336" y="3645024"/>
            <a:ext cx="942975" cy="628651"/>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p:cNvSpPr/>
          <p:nvPr/>
        </p:nvSpPr>
        <p:spPr>
          <a:xfrm>
            <a:off x="4362128" y="1412776"/>
            <a:ext cx="4572000" cy="923330"/>
          </a:xfrm>
          <a:prstGeom prst="rect">
            <a:avLst/>
          </a:prstGeom>
        </p:spPr>
        <p:txBody>
          <a:bodyPr>
            <a:spAutoFit/>
          </a:bodyPr>
          <a:lstStyle/>
          <a:p>
            <a:r>
              <a:rPr lang="en-US" dirty="0"/>
              <a:t>Part of this parabola represents a set of positions through which the projectile moved during its motion.</a:t>
            </a:r>
          </a:p>
        </p:txBody>
      </p:sp>
    </p:spTree>
    <p:extLst>
      <p:ext uri="{BB962C8B-B14F-4D97-AF65-F5344CB8AC3E}">
        <p14:creationId xmlns:p14="http://schemas.microsoft.com/office/powerpoint/2010/main" val="2569961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4" name="Obdélník 3"/>
          <p:cNvSpPr/>
          <p:nvPr/>
        </p:nvSpPr>
        <p:spPr>
          <a:xfrm>
            <a:off x="899592" y="1772816"/>
            <a:ext cx="770485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a:t>Even a human body, once it loses contact with the ground, cannot influence the trajectory of its flight which is fully controlled by the above </a:t>
            </a:r>
            <a:r>
              <a:rPr lang="en-US" dirty="0" smtClean="0"/>
              <a:t>equations</a:t>
            </a:r>
            <a:r>
              <a:rPr lang="cs-CZ" dirty="0" smtClean="0"/>
              <a:t>.</a:t>
            </a:r>
            <a:endParaRPr lang="en-US" dirty="0"/>
          </a:p>
        </p:txBody>
      </p:sp>
      <p:sp>
        <p:nvSpPr>
          <p:cNvPr id="5" name="Obdélník 4"/>
          <p:cNvSpPr/>
          <p:nvPr/>
        </p:nvSpPr>
        <p:spPr>
          <a:xfrm>
            <a:off x="899592" y="2828835"/>
            <a:ext cx="4572000" cy="1200329"/>
          </a:xfrm>
          <a:prstGeom prst="rect">
            <a:avLst/>
          </a:prstGeom>
        </p:spPr>
        <p:txBody>
          <a:bodyPr>
            <a:spAutoFit/>
          </a:bodyPr>
          <a:lstStyle/>
          <a:p>
            <a:r>
              <a:rPr lang="cs-CZ" dirty="0" smtClean="0"/>
              <a:t>T</a:t>
            </a:r>
            <a:r>
              <a:rPr lang="en-US" dirty="0" smtClean="0"/>
              <a:t>he </a:t>
            </a:r>
            <a:r>
              <a:rPr lang="en-US" dirty="0"/>
              <a:t>initial conditions (initial position and velocity) influence the following motion of the projectile and thus also the success of the given sporting action.</a:t>
            </a:r>
          </a:p>
        </p:txBody>
      </p:sp>
      <p:sp>
        <p:nvSpPr>
          <p:cNvPr id="6" name="Obdélník 5"/>
          <p:cNvSpPr/>
          <p:nvPr/>
        </p:nvSpPr>
        <p:spPr>
          <a:xfrm>
            <a:off x="3491880" y="4437112"/>
            <a:ext cx="4572000" cy="175432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In sporting actions such as throwing, putting, kicking, jumping, etc. the most important factors are:</a:t>
            </a:r>
          </a:p>
          <a:p>
            <a:r>
              <a:rPr lang="cs-CZ" dirty="0" smtClean="0"/>
              <a:t>1. </a:t>
            </a:r>
            <a:r>
              <a:rPr lang="en-US" dirty="0" smtClean="0"/>
              <a:t>duration </a:t>
            </a:r>
            <a:r>
              <a:rPr lang="en-US" dirty="0"/>
              <a:t>of flight</a:t>
            </a:r>
          </a:p>
          <a:p>
            <a:r>
              <a:rPr lang="cs-CZ" dirty="0" smtClean="0"/>
              <a:t>2. </a:t>
            </a:r>
            <a:r>
              <a:rPr lang="en-US" dirty="0" smtClean="0"/>
              <a:t>maximum </a:t>
            </a:r>
            <a:r>
              <a:rPr lang="en-US" dirty="0"/>
              <a:t>height reached by the projectile</a:t>
            </a:r>
          </a:p>
          <a:p>
            <a:r>
              <a:rPr lang="cs-CZ" dirty="0" smtClean="0"/>
              <a:t>3. </a:t>
            </a:r>
            <a:r>
              <a:rPr lang="en-US" dirty="0" smtClean="0"/>
              <a:t>horizontal </a:t>
            </a:r>
            <a:r>
              <a:rPr lang="en-US" dirty="0"/>
              <a:t>displacement.</a:t>
            </a:r>
          </a:p>
        </p:txBody>
      </p:sp>
    </p:spTree>
    <p:extLst>
      <p:ext uri="{BB962C8B-B14F-4D97-AF65-F5344CB8AC3E}">
        <p14:creationId xmlns:p14="http://schemas.microsoft.com/office/powerpoint/2010/main" val="3731670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Flight duration</a:t>
            </a:r>
            <a:endParaRPr lang="en-US"/>
          </a:p>
        </p:txBody>
      </p:sp>
      <p:sp>
        <p:nvSpPr>
          <p:cNvPr id="4" name="Obdélník 3"/>
          <p:cNvSpPr/>
          <p:nvPr/>
        </p:nvSpPr>
        <p:spPr>
          <a:xfrm>
            <a:off x="1043608" y="1556792"/>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Flight duration of projectiles in sport depends on the initial vertical velocity and initial vertical position.</a:t>
            </a:r>
          </a:p>
        </p:txBody>
      </p:sp>
      <p:sp>
        <p:nvSpPr>
          <p:cNvPr id="5" name="Obdélník 4"/>
          <p:cNvSpPr/>
          <p:nvPr/>
        </p:nvSpPr>
        <p:spPr>
          <a:xfrm>
            <a:off x="1043608" y="2780928"/>
            <a:ext cx="7416824" cy="3139321"/>
          </a:xfrm>
          <a:prstGeom prst="rect">
            <a:avLst/>
          </a:prstGeom>
        </p:spPr>
        <p:txBody>
          <a:bodyPr wrap="square">
            <a:spAutoFit/>
          </a:bodyPr>
          <a:lstStyle/>
          <a:p>
            <a:r>
              <a:rPr lang="en-US" dirty="0"/>
              <a:t>Falling object will fall longer from a higher initial position. If at the beginning of a fall a projectile already has certain initial velocity directed downwards, it will fall for a shorter period of time than in other cases. </a:t>
            </a:r>
            <a:endParaRPr lang="cs-CZ" dirty="0" smtClean="0"/>
          </a:p>
          <a:p>
            <a:endParaRPr lang="cs-CZ" dirty="0"/>
          </a:p>
          <a:p>
            <a:r>
              <a:rPr lang="en-US" dirty="0" smtClean="0"/>
              <a:t>If </a:t>
            </a:r>
            <a:r>
              <a:rPr lang="en-US" dirty="0"/>
              <a:t>a projectile is tossed upwards, the higher its initial velocity is, the longer it will stay airborne before falling back to the ground. </a:t>
            </a:r>
            <a:endParaRPr lang="cs-CZ" dirty="0" smtClean="0"/>
          </a:p>
          <a:p>
            <a:endParaRPr lang="cs-CZ" dirty="0"/>
          </a:p>
          <a:p>
            <a:r>
              <a:rPr lang="en-US" dirty="0" smtClean="0"/>
              <a:t>All </a:t>
            </a:r>
            <a:r>
              <a:rPr lang="en-US" dirty="0"/>
              <a:t>acrobatic jumps are a good example of </a:t>
            </a:r>
            <a:r>
              <a:rPr lang="en-US" dirty="0" err="1"/>
              <a:t>maximisation</a:t>
            </a:r>
            <a:r>
              <a:rPr lang="en-US" dirty="0"/>
              <a:t> of the flight duration in sport, when acrobats need enough time to perform all planned elements. </a:t>
            </a:r>
            <a:r>
              <a:rPr lang="en-US" dirty="0" smtClean="0"/>
              <a:t>In </a:t>
            </a:r>
            <a:r>
              <a:rPr lang="en-US" dirty="0"/>
              <a:t>these sporting events the angle between the vector of initial velocity and the horizontal line (so called elevation angle) is close to 90°.</a:t>
            </a:r>
          </a:p>
        </p:txBody>
      </p:sp>
    </p:spTree>
    <p:extLst>
      <p:ext uri="{BB962C8B-B14F-4D97-AF65-F5344CB8AC3E}">
        <p14:creationId xmlns:p14="http://schemas.microsoft.com/office/powerpoint/2010/main" val="3283614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The maximum height</a:t>
            </a:r>
            <a:endParaRPr lang="en-US"/>
          </a:p>
        </p:txBody>
      </p:sp>
      <p:sp>
        <p:nvSpPr>
          <p:cNvPr id="4" name="Obdélník 3"/>
          <p:cNvSpPr/>
          <p:nvPr/>
        </p:nvSpPr>
        <p:spPr>
          <a:xfrm>
            <a:off x="683568" y="1700808"/>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The maximum height reached by a projectile in sport depends mostly on the initial vertical velocity and position.</a:t>
            </a:r>
          </a:p>
        </p:txBody>
      </p:sp>
      <p:sp>
        <p:nvSpPr>
          <p:cNvPr id="5" name="Obdélník 4"/>
          <p:cNvSpPr/>
          <p:nvPr/>
        </p:nvSpPr>
        <p:spPr>
          <a:xfrm>
            <a:off x="1403648" y="3573016"/>
            <a:ext cx="6624736" cy="2585323"/>
          </a:xfrm>
          <a:prstGeom prst="rect">
            <a:avLst/>
          </a:prstGeom>
        </p:spPr>
        <p:txBody>
          <a:bodyPr wrap="square">
            <a:spAutoFit/>
          </a:bodyPr>
          <a:lstStyle/>
          <a:p>
            <a:r>
              <a:rPr lang="en-US" dirty="0"/>
              <a:t>A projectile tossed from a bigger height and with higher velocity will fly higher. </a:t>
            </a:r>
            <a:endParaRPr lang="cs-CZ" dirty="0" smtClean="0"/>
          </a:p>
          <a:p>
            <a:endParaRPr lang="cs-CZ" dirty="0"/>
          </a:p>
          <a:p>
            <a:r>
              <a:rPr lang="en-US" dirty="0" err="1" smtClean="0"/>
              <a:t>Maximisation</a:t>
            </a:r>
            <a:r>
              <a:rPr lang="en-US" dirty="0" smtClean="0"/>
              <a:t> </a:t>
            </a:r>
            <a:r>
              <a:rPr lang="en-US" dirty="0"/>
              <a:t>of the height reached by a projectile is important in sport events like volleyball and basketball, where athletes need to jump as high as possible. </a:t>
            </a:r>
            <a:endParaRPr lang="cs-CZ" dirty="0" smtClean="0"/>
          </a:p>
          <a:p>
            <a:endParaRPr lang="cs-CZ" dirty="0"/>
          </a:p>
          <a:p>
            <a:r>
              <a:rPr lang="en-US" dirty="0" smtClean="0"/>
              <a:t>High </a:t>
            </a:r>
            <a:r>
              <a:rPr lang="en-US" dirty="0"/>
              <a:t>jump is another example of </a:t>
            </a:r>
            <a:r>
              <a:rPr lang="en-US" dirty="0" err="1"/>
              <a:t>maximisation</a:t>
            </a:r>
            <a:r>
              <a:rPr lang="en-US" dirty="0"/>
              <a:t> of the height reached. In these activities the elevation angle is bigger than 45°.</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2970" y="1412776"/>
            <a:ext cx="2609470" cy="1957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8924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Maximisation</a:t>
            </a:r>
            <a:r>
              <a:rPr lang="cs-CZ" dirty="0"/>
              <a:t> </a:t>
            </a:r>
            <a:r>
              <a:rPr lang="cs-CZ" dirty="0" err="1"/>
              <a:t>of</a:t>
            </a:r>
            <a:r>
              <a:rPr lang="cs-CZ" dirty="0"/>
              <a:t> </a:t>
            </a:r>
            <a:r>
              <a:rPr lang="cs-CZ" dirty="0" err="1"/>
              <a:t>horizontal</a:t>
            </a:r>
            <a:r>
              <a:rPr lang="cs-CZ" dirty="0"/>
              <a:t> </a:t>
            </a:r>
            <a:r>
              <a:rPr lang="cs-CZ" dirty="0" err="1"/>
              <a:t>displacement</a:t>
            </a:r>
            <a:endParaRPr lang="en-US" dirty="0"/>
          </a:p>
        </p:txBody>
      </p:sp>
      <p:sp>
        <p:nvSpPr>
          <p:cNvPr id="4" name="Obdélník 3"/>
          <p:cNvSpPr/>
          <p:nvPr/>
        </p:nvSpPr>
        <p:spPr>
          <a:xfrm>
            <a:off x="539552" y="1628800"/>
            <a:ext cx="4572000" cy="923330"/>
          </a:xfrm>
          <a:prstGeom prst="rect">
            <a:avLst/>
          </a:prstGeom>
        </p:spPr>
        <p:txBody>
          <a:bodyPr>
            <a:spAutoFit/>
          </a:bodyPr>
          <a:lstStyle/>
          <a:p>
            <a:r>
              <a:rPr lang="en-US" dirty="0"/>
              <a:t>In discus and javelin the resistance of the environment is very important, therefore the following analysis will not apply to them. </a:t>
            </a:r>
          </a:p>
        </p:txBody>
      </p:sp>
      <p:sp>
        <p:nvSpPr>
          <p:cNvPr id="5" name="Obdélník 4"/>
          <p:cNvSpPr/>
          <p:nvPr/>
        </p:nvSpPr>
        <p:spPr>
          <a:xfrm>
            <a:off x="755576" y="2843451"/>
            <a:ext cx="4572000" cy="1200329"/>
          </a:xfrm>
          <a:prstGeom prst="rect">
            <a:avLst/>
          </a:prstGeom>
        </p:spPr>
        <p:txBody>
          <a:bodyPr>
            <a:spAutoFit/>
          </a:bodyPr>
          <a:lstStyle/>
          <a:p>
            <a:r>
              <a:rPr lang="en-US" dirty="0"/>
              <a:t>In other events </a:t>
            </a:r>
            <a:r>
              <a:rPr lang="en-US" dirty="0" smtClean="0"/>
              <a:t>the </a:t>
            </a:r>
            <a:r>
              <a:rPr lang="en-US" dirty="0"/>
              <a:t>resistance of the environment is so weak it can be neglected and the basic knowledge following from our analysis can be applied here.</a:t>
            </a:r>
          </a:p>
        </p:txBody>
      </p:sp>
      <p:sp>
        <p:nvSpPr>
          <p:cNvPr id="6" name="Obdélník 5"/>
          <p:cNvSpPr/>
          <p:nvPr/>
        </p:nvSpPr>
        <p:spPr>
          <a:xfrm>
            <a:off x="971600" y="4293096"/>
            <a:ext cx="7488832"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cs-CZ" i="1" dirty="0" err="1" smtClean="0"/>
              <a:t>x</a:t>
            </a:r>
            <a:r>
              <a:rPr lang="cs-CZ" baseline="-25000" dirty="0" err="1" smtClean="0"/>
              <a:t>k</a:t>
            </a:r>
            <a:r>
              <a:rPr lang="cs-CZ" dirty="0" smtClean="0"/>
              <a:t> </a:t>
            </a:r>
            <a:r>
              <a:rPr lang="cs-CZ" dirty="0"/>
              <a:t>= </a:t>
            </a:r>
            <a:r>
              <a:rPr lang="cs-CZ" i="1" dirty="0" err="1"/>
              <a:t>v</a:t>
            </a:r>
            <a:r>
              <a:rPr lang="cs-CZ" baseline="-25000" dirty="0" err="1"/>
              <a:t>x</a:t>
            </a:r>
            <a:r>
              <a:rPr lang="el-GR" dirty="0"/>
              <a:t>Δ</a:t>
            </a:r>
            <a:r>
              <a:rPr lang="cs-CZ" dirty="0"/>
              <a:t>t, </a:t>
            </a:r>
            <a:r>
              <a:rPr lang="cs-CZ" dirty="0" smtClean="0"/>
              <a:t> Říká: </a:t>
            </a:r>
            <a:r>
              <a:rPr lang="en-US" dirty="0" smtClean="0"/>
              <a:t>describes </a:t>
            </a:r>
            <a:r>
              <a:rPr lang="en-US" dirty="0"/>
              <a:t>horizontal displacement as the function of horizontal velocity and flight duration. The bigger the horizontal velocity is, the further the projectile flies. We also know that the flight duration is longer with higher vertical velocity and position. This means that horizontal displacement will depend on three parameters at the moment of throwing (take-off):</a:t>
            </a:r>
          </a:p>
          <a:p>
            <a:r>
              <a:rPr lang="cs-CZ" dirty="0" smtClean="0"/>
              <a:t>1. </a:t>
            </a:r>
            <a:r>
              <a:rPr lang="en-US" dirty="0" smtClean="0"/>
              <a:t>vertical </a:t>
            </a:r>
            <a:r>
              <a:rPr lang="en-US" dirty="0"/>
              <a:t>velocity</a:t>
            </a:r>
          </a:p>
          <a:p>
            <a:r>
              <a:rPr lang="cs-CZ" dirty="0" smtClean="0"/>
              <a:t>2. </a:t>
            </a:r>
            <a:r>
              <a:rPr lang="en-US" dirty="0" smtClean="0"/>
              <a:t>horizontal </a:t>
            </a:r>
            <a:r>
              <a:rPr lang="en-US" dirty="0"/>
              <a:t>velocity</a:t>
            </a:r>
          </a:p>
          <a:p>
            <a:r>
              <a:rPr lang="cs-CZ" dirty="0" smtClean="0"/>
              <a:t>3. </a:t>
            </a:r>
            <a:r>
              <a:rPr lang="en-US" dirty="0" smtClean="0"/>
              <a:t>vertical </a:t>
            </a:r>
            <a:r>
              <a:rPr lang="en-US" dirty="0"/>
              <a:t>position.</a:t>
            </a:r>
          </a:p>
        </p:txBody>
      </p:sp>
    </p:spTree>
    <p:extLst>
      <p:ext uri="{BB962C8B-B14F-4D97-AF65-F5344CB8AC3E}">
        <p14:creationId xmlns:p14="http://schemas.microsoft.com/office/powerpoint/2010/main" val="1691436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539552" y="476672"/>
            <a:ext cx="8136904" cy="1477328"/>
          </a:xfrm>
          <a:prstGeom prst="rect">
            <a:avLst/>
          </a:prstGeom>
        </p:spPr>
        <p:txBody>
          <a:bodyPr wrap="square">
            <a:spAutoFit/>
          </a:bodyPr>
          <a:lstStyle/>
          <a:p>
            <a:pPr algn="ctr"/>
            <a:r>
              <a:rPr lang="en-US" dirty="0"/>
              <a:t>In many cases the initial position is </a:t>
            </a:r>
            <a:r>
              <a:rPr lang="en-US" dirty="0" smtClean="0"/>
              <a:t>zero, </a:t>
            </a:r>
            <a:r>
              <a:rPr lang="en-US" dirty="0"/>
              <a:t>as is the case in many take-offs. Horizontal displacement depends only on vertical and horizontal velocities.</a:t>
            </a:r>
            <a:endParaRPr lang="cs-CZ" dirty="0"/>
          </a:p>
          <a:p>
            <a:pPr algn="ctr"/>
            <a:r>
              <a:rPr lang="en-US" dirty="0"/>
              <a:t>Unless there are other forces acting on the projectile, it holds true that both horizontal and vertical velocities should have the same – and the highest possible – magnitude and the angle of take-off (throw) should be 45°.</a:t>
            </a:r>
          </a:p>
        </p:txBody>
      </p:sp>
      <p:sp>
        <p:nvSpPr>
          <p:cNvPr id="6" name="Obdélník 5"/>
          <p:cNvSpPr/>
          <p:nvPr/>
        </p:nvSpPr>
        <p:spPr>
          <a:xfrm>
            <a:off x="683568" y="2413338"/>
            <a:ext cx="7920880" cy="1477328"/>
          </a:xfrm>
          <a:prstGeom prst="rect">
            <a:avLst/>
          </a:prstGeom>
        </p:spPr>
        <p:txBody>
          <a:bodyPr wrap="square">
            <a:spAutoFit/>
          </a:bodyPr>
          <a:lstStyle/>
          <a:p>
            <a:r>
              <a:rPr lang="en-US" dirty="0"/>
              <a:t>Let us have a look at the angle of throwing shot put. The best shot-putters in the world manage the angle of throwing of about 35°. </a:t>
            </a:r>
            <a:endParaRPr lang="cs-CZ" dirty="0" smtClean="0"/>
          </a:p>
          <a:p>
            <a:endParaRPr lang="cs-CZ" dirty="0"/>
          </a:p>
          <a:p>
            <a:r>
              <a:rPr lang="en-US" dirty="0" smtClean="0"/>
              <a:t>That </a:t>
            </a:r>
            <a:r>
              <a:rPr lang="en-US" dirty="0"/>
              <a:t>is much less than 45°. But what is the height of the throw? It is about 2 </a:t>
            </a:r>
            <a:r>
              <a:rPr lang="en-US" dirty="0" err="1"/>
              <a:t>metres</a:t>
            </a:r>
            <a:r>
              <a:rPr lang="en-US" dirty="0"/>
              <a:t>, depending on the height of the athlete</a:t>
            </a:r>
          </a:p>
        </p:txBody>
      </p:sp>
      <p:sp>
        <p:nvSpPr>
          <p:cNvPr id="7" name="Obdélník 6"/>
          <p:cNvSpPr/>
          <p:nvPr/>
        </p:nvSpPr>
        <p:spPr>
          <a:xfrm>
            <a:off x="2322004" y="4005064"/>
            <a:ext cx="4572000" cy="147732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b="1" dirty="0"/>
              <a:t>Higher position of the projectile above the ground at the moment of the throw means lower need of vertical velocity for reaching maximum horizontal displacement – assuming the projectile will land on the ground.</a:t>
            </a:r>
            <a:endParaRPr lang="en-US" dirty="0"/>
          </a:p>
        </p:txBody>
      </p:sp>
      <p:sp>
        <p:nvSpPr>
          <p:cNvPr id="8" name="Obdélník 7"/>
          <p:cNvSpPr/>
          <p:nvPr/>
        </p:nvSpPr>
        <p:spPr>
          <a:xfrm>
            <a:off x="755576" y="5690865"/>
            <a:ext cx="7992888" cy="923330"/>
          </a:xfrm>
          <a:prstGeom prst="rect">
            <a:avLst/>
          </a:prstGeom>
        </p:spPr>
        <p:txBody>
          <a:bodyPr wrap="square">
            <a:spAutoFit/>
          </a:bodyPr>
          <a:lstStyle/>
          <a:p>
            <a:r>
              <a:rPr lang="en-US" dirty="0"/>
              <a:t>Human body has developed in such a way that the arms can reach horizontal velocity against external resistance more easily than vertical velocity. This means that the resulting velocity of a throw decreases with the growing angle of the throw.</a:t>
            </a:r>
          </a:p>
        </p:txBody>
      </p:sp>
    </p:spTree>
    <p:extLst>
      <p:ext uri="{BB962C8B-B14F-4D97-AF65-F5344CB8AC3E}">
        <p14:creationId xmlns:p14="http://schemas.microsoft.com/office/powerpoint/2010/main" val="1952315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62500" lnSpcReduction="20000"/>
          </a:bodyPr>
          <a:lstStyle/>
          <a:p>
            <a:r>
              <a:rPr lang="en-US" dirty="0"/>
              <a:t>When we look at the angles of throwing javelin or discus we find out they are even smaller than the angle of throwing shot by the top shot-putters. </a:t>
            </a:r>
            <a:endParaRPr lang="cs-CZ" dirty="0" smtClean="0"/>
          </a:p>
          <a:p>
            <a:endParaRPr lang="cs-CZ" dirty="0"/>
          </a:p>
          <a:p>
            <a:r>
              <a:rPr lang="en-US" dirty="0" smtClean="0"/>
              <a:t>During </a:t>
            </a:r>
            <a:r>
              <a:rPr lang="en-US" dirty="0"/>
              <a:t>the flight of a shot, discus, or javelin the resistance of the environment generates lifting forces that cause the resultant acceleration to be lower than the gravitational acceleration. Therefore the discus or javelin stays in the air longer. For this reason the vertical velocity of the throw does not have to be very high. </a:t>
            </a:r>
            <a:endParaRPr lang="cs-CZ" dirty="0" smtClean="0"/>
          </a:p>
          <a:p>
            <a:endParaRPr lang="cs-CZ" dirty="0"/>
          </a:p>
          <a:p>
            <a:r>
              <a:rPr lang="en-US" dirty="0" smtClean="0"/>
              <a:t>We </a:t>
            </a:r>
            <a:r>
              <a:rPr lang="en-US" dirty="0"/>
              <a:t>should be reminded again that it is easier for an athlete to give horizontal velocity to a projectile, compared to vertical velocity. This is one of the reasons why the angle of the throw is relatively small. </a:t>
            </a:r>
            <a:endParaRPr lang="cs-CZ" dirty="0" smtClean="0"/>
          </a:p>
          <a:p>
            <a:endParaRPr lang="cs-CZ" dirty="0"/>
          </a:p>
          <a:p>
            <a:r>
              <a:rPr lang="en-US" dirty="0" smtClean="0"/>
              <a:t>Frisbee </a:t>
            </a:r>
            <a:r>
              <a:rPr lang="en-US" dirty="0"/>
              <a:t>throwing is an extreme example of making use of lifting forces. Here the lifting forces are so intense that the angle of the throw is almost zero.</a:t>
            </a:r>
          </a:p>
        </p:txBody>
      </p:sp>
    </p:spTree>
    <p:extLst>
      <p:ext uri="{BB962C8B-B14F-4D97-AF65-F5344CB8AC3E}">
        <p14:creationId xmlns:p14="http://schemas.microsoft.com/office/powerpoint/2010/main" val="3316298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Acceleration</a:t>
            </a:r>
            <a:endParaRPr lang="cs-CZ" b="1" dirty="0"/>
          </a:p>
        </p:txBody>
      </p:sp>
      <p:sp>
        <p:nvSpPr>
          <p:cNvPr id="4" name="Obdélník 3"/>
          <p:cNvSpPr/>
          <p:nvPr/>
        </p:nvSpPr>
        <p:spPr>
          <a:xfrm>
            <a:off x="2187188" y="1659619"/>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b="1" dirty="0"/>
              <a:t>If a human body decreases its velocity, increases its velocity, or changes the direction of its motion, it moves with acceleration.</a:t>
            </a:r>
            <a:endParaRPr lang="en-US" dirty="0"/>
          </a:p>
        </p:txBody>
      </p:sp>
      <p:sp>
        <p:nvSpPr>
          <p:cNvPr id="5" name="Obdélník 4"/>
          <p:cNvSpPr/>
          <p:nvPr/>
        </p:nvSpPr>
        <p:spPr>
          <a:xfrm>
            <a:off x="1475656" y="3059668"/>
            <a:ext cx="5995064" cy="646331"/>
          </a:xfrm>
          <a:prstGeom prst="rect">
            <a:avLst/>
          </a:prstGeom>
        </p:spPr>
        <p:txBody>
          <a:bodyPr wrap="square">
            <a:spAutoFit/>
          </a:bodyPr>
          <a:lstStyle/>
          <a:p>
            <a:pPr algn="ctr"/>
            <a:r>
              <a:rPr lang="en-US" dirty="0"/>
              <a:t>In mechanics acceleration is the rate of change of velocity over time.</a:t>
            </a:r>
          </a:p>
        </p:txBody>
      </p:sp>
      <p:sp>
        <p:nvSpPr>
          <p:cNvPr id="6" name="Obdélník 5"/>
          <p:cNvSpPr/>
          <p:nvPr/>
        </p:nvSpPr>
        <p:spPr>
          <a:xfrm>
            <a:off x="683568" y="3861048"/>
            <a:ext cx="7704856" cy="646331"/>
          </a:xfrm>
          <a:prstGeom prst="rect">
            <a:avLst/>
          </a:prstGeom>
        </p:spPr>
        <p:txBody>
          <a:bodyPr wrap="square">
            <a:spAutoFit/>
          </a:bodyPr>
          <a:lstStyle/>
          <a:p>
            <a:pPr algn="ctr"/>
            <a:r>
              <a:rPr lang="en-US" dirty="0"/>
              <a:t>Therefore a body accelerates if there is a change to the magnitude or direction of its velocity.</a:t>
            </a:r>
          </a:p>
        </p:txBody>
      </p:sp>
    </p:spTree>
    <p:extLst>
      <p:ext uri="{BB962C8B-B14F-4D97-AF65-F5344CB8AC3E}">
        <p14:creationId xmlns:p14="http://schemas.microsoft.com/office/powerpoint/2010/main" val="623857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a:t>
            </a:r>
            <a:r>
              <a:rPr lang="en-US" dirty="0" err="1" smtClean="0"/>
              <a:t>verage</a:t>
            </a:r>
            <a:r>
              <a:rPr lang="en-US" dirty="0" smtClean="0"/>
              <a:t> </a:t>
            </a:r>
            <a:r>
              <a:rPr lang="en-US" dirty="0"/>
              <a:t>acceleration</a:t>
            </a:r>
          </a:p>
        </p:txBody>
      </p:sp>
      <p:pic>
        <p:nvPicPr>
          <p:cNvPr id="6146" name="Picture 2" descr="C:\Jandys\KTV\Biomechanika\Prezentace_Brno\Biomechanics Presentation\book-1\book-1\images\18\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4396" y="2924944"/>
            <a:ext cx="1695450" cy="581026"/>
          </a:xfrm>
          <a:prstGeom prst="rect">
            <a:avLst/>
          </a:prstGeom>
          <a:noFill/>
          <a:extLst>
            <a:ext uri="{909E8E84-426E-40DD-AFC4-6F175D3DCCD1}">
              <a14:hiddenFill xmlns:a14="http://schemas.microsoft.com/office/drawing/2010/main">
                <a:solidFill>
                  <a:srgbClr val="FFFFFF"/>
                </a:solidFill>
              </a14:hiddenFill>
            </a:ext>
          </a:extLst>
        </p:spPr>
      </p:pic>
      <p:sp>
        <p:nvSpPr>
          <p:cNvPr id="4" name="Obdélník 3"/>
          <p:cNvSpPr/>
          <p:nvPr/>
        </p:nvSpPr>
        <p:spPr>
          <a:xfrm>
            <a:off x="1133872" y="1700808"/>
            <a:ext cx="4572000"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The average acceleration is the ratio between the change to velocity and the time interval:</a:t>
            </a:r>
          </a:p>
        </p:txBody>
      </p:sp>
      <p:sp>
        <p:nvSpPr>
          <p:cNvPr id="5" name="Obdélník 4"/>
          <p:cNvSpPr/>
          <p:nvPr/>
        </p:nvSpPr>
        <p:spPr>
          <a:xfrm>
            <a:off x="1133872" y="3997421"/>
            <a:ext cx="4572000" cy="1200329"/>
          </a:xfrm>
          <a:prstGeom prst="rect">
            <a:avLst/>
          </a:prstGeom>
        </p:spPr>
        <p:txBody>
          <a:bodyPr>
            <a:spAutoFit/>
          </a:bodyPr>
          <a:lstStyle/>
          <a:p>
            <a:r>
              <a:rPr lang="en-US" dirty="0"/>
              <a:t>Negative acceleration is called deceleration (the velocity of the body is decreasing). In SI units, acceleration is measured in meters per second squared (m/s</a:t>
            </a:r>
            <a:r>
              <a:rPr lang="en-US" baseline="30000" dirty="0"/>
              <a:t>2</a:t>
            </a:r>
            <a:r>
              <a:rPr lang="en-US" dirty="0"/>
              <a:t>).</a:t>
            </a:r>
          </a:p>
        </p:txBody>
      </p:sp>
    </p:spTree>
    <p:extLst>
      <p:ext uri="{BB962C8B-B14F-4D97-AF65-F5344CB8AC3E}">
        <p14:creationId xmlns:p14="http://schemas.microsoft.com/office/powerpoint/2010/main" val="35463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Instantaneous acceleration</a:t>
            </a:r>
          </a:p>
        </p:txBody>
      </p:sp>
      <p:sp>
        <p:nvSpPr>
          <p:cNvPr id="4" name="Obdélník 3"/>
          <p:cNvSpPr/>
          <p:nvPr/>
        </p:nvSpPr>
        <p:spPr>
          <a:xfrm>
            <a:off x="1253712" y="1340768"/>
            <a:ext cx="662473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dirty="0"/>
              <a:t>Instantaneous acceleration is the acceleration in a very short interval of time as </a:t>
            </a:r>
            <a:r>
              <a:rPr lang="en-US" dirty="0" err="1"/>
              <a:t>Δt</a:t>
            </a:r>
            <a:r>
              <a:rPr lang="en-US" dirty="0"/>
              <a:t> approaches zero.</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2128037"/>
            <a:ext cx="5173968" cy="3965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ovéPole 4"/>
          <p:cNvSpPr txBox="1"/>
          <p:nvPr/>
        </p:nvSpPr>
        <p:spPr>
          <a:xfrm>
            <a:off x="1426345" y="6093296"/>
            <a:ext cx="6480720" cy="646331"/>
          </a:xfrm>
          <a:prstGeom prst="rect">
            <a:avLst/>
          </a:prstGeom>
          <a:noFill/>
        </p:spPr>
        <p:txBody>
          <a:bodyPr wrap="square" rtlCol="0">
            <a:spAutoFit/>
          </a:bodyPr>
          <a:lstStyle/>
          <a:p>
            <a:r>
              <a:rPr lang="en-US" b="1" dirty="0" smtClean="0"/>
              <a:t>Figure</a:t>
            </a:r>
            <a:r>
              <a:rPr lang="en-US" dirty="0" smtClean="0"/>
              <a:t> Displacement, velocity and acceleration of </a:t>
            </a:r>
            <a:r>
              <a:rPr lang="cs-CZ" dirty="0" smtClean="0"/>
              <a:t>pelvis</a:t>
            </a:r>
            <a:r>
              <a:rPr lang="en-US" dirty="0" smtClean="0"/>
              <a:t> during countermovement squat jump of shot putter</a:t>
            </a:r>
            <a:r>
              <a:rPr lang="cs-CZ" dirty="0" smtClean="0"/>
              <a:t> (</a:t>
            </a:r>
            <a:r>
              <a:rPr lang="en-US" dirty="0" smtClean="0"/>
              <a:t>with barbell - 54 kg</a:t>
            </a:r>
            <a:r>
              <a:rPr lang="cs-CZ" dirty="0" smtClean="0"/>
              <a:t>)</a:t>
            </a:r>
            <a:r>
              <a:rPr lang="en-US" dirty="0" smtClean="0"/>
              <a:t>. </a:t>
            </a:r>
            <a:endParaRPr lang="en-US" dirty="0"/>
          </a:p>
        </p:txBody>
      </p:sp>
      <p:sp>
        <p:nvSpPr>
          <p:cNvPr id="7" name="TextovéPole 6"/>
          <p:cNvSpPr txBox="1"/>
          <p:nvPr/>
        </p:nvSpPr>
        <p:spPr>
          <a:xfrm>
            <a:off x="7308304" y="3068960"/>
            <a:ext cx="1691680" cy="1600438"/>
          </a:xfrm>
          <a:prstGeom prst="rect">
            <a:avLst/>
          </a:prstGeom>
          <a:noFill/>
        </p:spPr>
        <p:txBody>
          <a:bodyPr wrap="square" rtlCol="0">
            <a:spAutoFit/>
          </a:bodyPr>
          <a:lstStyle/>
          <a:p>
            <a:pPr algn="ctr"/>
            <a:r>
              <a:rPr lang="en-US" sz="1400" i="1" dirty="0" smtClean="0"/>
              <a:t>Squat Jump of Shot </a:t>
            </a:r>
            <a:r>
              <a:rPr lang="cs-CZ" sz="1400" i="1" dirty="0" smtClean="0"/>
              <a:t>P</a:t>
            </a:r>
            <a:r>
              <a:rPr lang="en-US" sz="1400" i="1" dirty="0" smtClean="0"/>
              <a:t>utter</a:t>
            </a:r>
            <a:r>
              <a:rPr lang="cs-CZ" sz="1400" i="1" dirty="0" smtClean="0"/>
              <a:t> </a:t>
            </a:r>
            <a:r>
              <a:rPr lang="en-US" sz="1400" i="1" dirty="0" smtClean="0"/>
              <a:t>with barbell</a:t>
            </a:r>
          </a:p>
          <a:p>
            <a:pPr algn="ctr"/>
            <a:r>
              <a:rPr lang="en-US" sz="1400" i="1" dirty="0" smtClean="0"/>
              <a:t> Measured at Human Motion Diagnostic Center  University of Ostrava</a:t>
            </a:r>
            <a:endParaRPr lang="en-US" sz="1400" i="1" dirty="0"/>
          </a:p>
        </p:txBody>
      </p:sp>
      <p:sp>
        <p:nvSpPr>
          <p:cNvPr id="3" name="TextovéPole 2"/>
          <p:cNvSpPr txBox="1"/>
          <p:nvPr/>
        </p:nvSpPr>
        <p:spPr>
          <a:xfrm>
            <a:off x="5940152" y="2128037"/>
            <a:ext cx="1368152" cy="646331"/>
          </a:xfrm>
          <a:prstGeom prst="rect">
            <a:avLst/>
          </a:prstGeom>
          <a:noFill/>
        </p:spPr>
        <p:txBody>
          <a:bodyPr wrap="square" rtlCol="0">
            <a:spAutoFit/>
          </a:bodyPr>
          <a:lstStyle/>
          <a:p>
            <a:r>
              <a:rPr lang="en-US" smtClean="0"/>
              <a:t>Maximal jump hight</a:t>
            </a:r>
            <a:endParaRPr lang="en-US"/>
          </a:p>
        </p:txBody>
      </p:sp>
      <p:sp>
        <p:nvSpPr>
          <p:cNvPr id="8" name="TextovéPole 7"/>
          <p:cNvSpPr txBox="1"/>
          <p:nvPr/>
        </p:nvSpPr>
        <p:spPr>
          <a:xfrm>
            <a:off x="4067944" y="3429000"/>
            <a:ext cx="2232248" cy="369332"/>
          </a:xfrm>
          <a:prstGeom prst="rect">
            <a:avLst/>
          </a:prstGeom>
          <a:noFill/>
        </p:spPr>
        <p:txBody>
          <a:bodyPr wrap="square" rtlCol="0">
            <a:spAutoFit/>
          </a:bodyPr>
          <a:lstStyle/>
          <a:p>
            <a:r>
              <a:rPr lang="en-US" smtClean="0"/>
              <a:t>Maximal velocity</a:t>
            </a:r>
            <a:endParaRPr lang="en-US"/>
          </a:p>
        </p:txBody>
      </p:sp>
      <p:sp>
        <p:nvSpPr>
          <p:cNvPr id="9" name="TextovéPole 8"/>
          <p:cNvSpPr txBox="1"/>
          <p:nvPr/>
        </p:nvSpPr>
        <p:spPr>
          <a:xfrm>
            <a:off x="2555776" y="5013176"/>
            <a:ext cx="1728192" cy="369332"/>
          </a:xfrm>
          <a:prstGeom prst="rect">
            <a:avLst/>
          </a:prstGeom>
          <a:noFill/>
        </p:spPr>
        <p:txBody>
          <a:bodyPr wrap="square" rtlCol="0">
            <a:spAutoFit/>
          </a:bodyPr>
          <a:lstStyle/>
          <a:p>
            <a:r>
              <a:rPr lang="en-US" dirty="0" smtClean="0"/>
              <a:t>Acceleration</a:t>
            </a:r>
            <a:endParaRPr lang="en-US" dirty="0"/>
          </a:p>
        </p:txBody>
      </p:sp>
      <p:sp>
        <p:nvSpPr>
          <p:cNvPr id="10" name="TextovéPole 9"/>
          <p:cNvSpPr txBox="1"/>
          <p:nvPr/>
        </p:nvSpPr>
        <p:spPr>
          <a:xfrm>
            <a:off x="5652120" y="5402903"/>
            <a:ext cx="2077624" cy="369332"/>
          </a:xfrm>
          <a:prstGeom prst="rect">
            <a:avLst/>
          </a:prstGeom>
          <a:noFill/>
        </p:spPr>
        <p:txBody>
          <a:bodyPr wrap="square" rtlCol="0">
            <a:spAutoFit/>
          </a:bodyPr>
          <a:lstStyle/>
          <a:p>
            <a:r>
              <a:rPr lang="en-US" smtClean="0"/>
              <a:t>Deceleration</a:t>
            </a:r>
            <a:endParaRPr lang="en-US"/>
          </a:p>
        </p:txBody>
      </p:sp>
    </p:spTree>
    <p:extLst>
      <p:ext uri="{BB962C8B-B14F-4D97-AF65-F5344CB8AC3E}">
        <p14:creationId xmlns:p14="http://schemas.microsoft.com/office/powerpoint/2010/main" val="1449133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mtClean="0"/>
              <a:t>Acceleration is vector quantity</a:t>
            </a:r>
            <a:endParaRPr lang="en-US"/>
          </a:p>
        </p:txBody>
      </p:sp>
      <p:sp>
        <p:nvSpPr>
          <p:cNvPr id="4" name="Obdélník 3"/>
          <p:cNvSpPr/>
          <p:nvPr/>
        </p:nvSpPr>
        <p:spPr>
          <a:xfrm>
            <a:off x="971600" y="1484784"/>
            <a:ext cx="4572000" cy="2031325"/>
          </a:xfrm>
          <a:prstGeom prst="rect">
            <a:avLst/>
          </a:prstGeom>
        </p:spPr>
        <p:txBody>
          <a:bodyPr>
            <a:spAutoFit/>
          </a:bodyPr>
          <a:lstStyle/>
          <a:p>
            <a:r>
              <a:rPr lang="en-US" dirty="0"/>
              <a:t>Since acceleration is a vector, just as velocity and displacement are, it can be resolved in space into three components of acceleration. </a:t>
            </a:r>
            <a:endParaRPr lang="cs-CZ" dirty="0" smtClean="0"/>
          </a:p>
          <a:p>
            <a:endParaRPr lang="cs-CZ" dirty="0"/>
          </a:p>
          <a:p>
            <a:r>
              <a:rPr lang="en-US" dirty="0" smtClean="0"/>
              <a:t>Vector </a:t>
            </a:r>
            <a:r>
              <a:rPr lang="en-US" dirty="0"/>
              <a:t>of instantaneous acceleration, however, has a unique feature compared to vector of instantaneous velocity:</a:t>
            </a:r>
          </a:p>
        </p:txBody>
      </p:sp>
      <p:sp>
        <p:nvSpPr>
          <p:cNvPr id="5" name="Obdélník 4"/>
          <p:cNvSpPr/>
          <p:nvPr/>
        </p:nvSpPr>
        <p:spPr>
          <a:xfrm>
            <a:off x="2339752" y="3717032"/>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b="1" dirty="0"/>
              <a:t>The direction of the vector of instantaneous acceleration is not always identical to the direction of the body’s motion.</a:t>
            </a:r>
            <a:endParaRPr lang="en-US" dirty="0"/>
          </a:p>
        </p:txBody>
      </p:sp>
      <p:sp>
        <p:nvSpPr>
          <p:cNvPr id="6" name="Obdélník 5"/>
          <p:cNvSpPr/>
          <p:nvPr/>
        </p:nvSpPr>
        <p:spPr>
          <a:xfrm>
            <a:off x="629308" y="5010469"/>
            <a:ext cx="7704856" cy="923330"/>
          </a:xfrm>
          <a:prstGeom prst="rect">
            <a:avLst/>
          </a:prstGeom>
        </p:spPr>
        <p:txBody>
          <a:bodyPr wrap="square">
            <a:spAutoFit/>
          </a:bodyPr>
          <a:lstStyle/>
          <a:p>
            <a:r>
              <a:rPr lang="en-US" dirty="0"/>
              <a:t>When you start running, your acceleration has the same direction as your motion. When you start slowing down, your acceleration has exactly the opposite direction to the direction of your motion. </a:t>
            </a:r>
          </a:p>
        </p:txBody>
      </p:sp>
    </p:spTree>
    <p:extLst>
      <p:ext uri="{BB962C8B-B14F-4D97-AF65-F5344CB8AC3E}">
        <p14:creationId xmlns:p14="http://schemas.microsoft.com/office/powerpoint/2010/main" val="2056550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564904"/>
            <a:ext cx="8229600" cy="1143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b="1" dirty="0"/>
              <a:t>Motion of bodies with constant acceleration</a:t>
            </a:r>
          </a:p>
        </p:txBody>
      </p:sp>
    </p:spTree>
    <p:extLst>
      <p:ext uri="{BB962C8B-B14F-4D97-AF65-F5344CB8AC3E}">
        <p14:creationId xmlns:p14="http://schemas.microsoft.com/office/powerpoint/2010/main" val="171762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683568" y="620688"/>
            <a:ext cx="216024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cs-CZ" sz="2800" b="1" dirty="0" err="1"/>
              <a:t>Projectile</a:t>
            </a:r>
            <a:endParaRPr lang="cs-CZ" sz="2800" b="1" dirty="0"/>
          </a:p>
        </p:txBody>
      </p:sp>
      <p:sp>
        <p:nvSpPr>
          <p:cNvPr id="5" name="Obdélník 4"/>
          <p:cNvSpPr/>
          <p:nvPr/>
        </p:nvSpPr>
        <p:spPr>
          <a:xfrm>
            <a:off x="557808" y="2204864"/>
            <a:ext cx="4230216" cy="2308324"/>
          </a:xfrm>
          <a:prstGeom prst="rect">
            <a:avLst/>
          </a:prstGeom>
        </p:spPr>
        <p:txBody>
          <a:bodyPr wrap="square">
            <a:spAutoFit/>
          </a:bodyPr>
          <a:lstStyle/>
          <a:p>
            <a:r>
              <a:rPr lang="en-US" dirty="0" smtClean="0"/>
              <a:t>Any body that is launched, thrown, or shot into air in any direction, or simply dropped to the ground. A number of objects in sport and physical exercise can be considered to be projectiles: javelin, shot, discus, but also human body itself. Two forces always act on such projectiles:</a:t>
            </a:r>
          </a:p>
          <a:p>
            <a:endParaRPr lang="en-US" dirty="0" smtClean="0"/>
          </a:p>
        </p:txBody>
      </p:sp>
      <p:pic>
        <p:nvPicPr>
          <p:cNvPr id="8194" name="Picture 2" descr="C:\Jandys\KTV\Biomechanika\Prezentace_Brno\Biomechanics Presentation\Obrázky\IMG_694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5413" y="2492896"/>
            <a:ext cx="4035568" cy="3026920"/>
          </a:xfrm>
          <a:prstGeom prst="rect">
            <a:avLst/>
          </a:prstGeom>
          <a:noFill/>
          <a:extLst>
            <a:ext uri="{909E8E84-426E-40DD-AFC4-6F175D3DCCD1}">
              <a14:hiddenFill xmlns:a14="http://schemas.microsoft.com/office/drawing/2010/main">
                <a:solidFill>
                  <a:srgbClr val="FFFFFF"/>
                </a:solidFill>
              </a14:hiddenFill>
            </a:ext>
          </a:extLst>
        </p:spPr>
      </p:pic>
      <p:sp>
        <p:nvSpPr>
          <p:cNvPr id="2" name="Obdélník 1"/>
          <p:cNvSpPr/>
          <p:nvPr/>
        </p:nvSpPr>
        <p:spPr>
          <a:xfrm>
            <a:off x="663835" y="4653136"/>
            <a:ext cx="3836157"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a:t>1. gravitational force</a:t>
            </a:r>
          </a:p>
          <a:p>
            <a:r>
              <a:rPr lang="en-US" dirty="0"/>
              <a:t>2. resistance of the environment.</a:t>
            </a:r>
          </a:p>
        </p:txBody>
      </p:sp>
    </p:spTree>
    <p:extLst>
      <p:ext uri="{BB962C8B-B14F-4D97-AF65-F5344CB8AC3E}">
        <p14:creationId xmlns:p14="http://schemas.microsoft.com/office/powerpoint/2010/main" val="3456781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smtClean="0"/>
              <a:t>Projectile vertical motion</a:t>
            </a:r>
            <a:endParaRPr lang="en-US"/>
          </a:p>
        </p:txBody>
      </p:sp>
      <p:sp>
        <p:nvSpPr>
          <p:cNvPr id="4" name="Obdélník 3"/>
          <p:cNvSpPr/>
          <p:nvPr/>
        </p:nvSpPr>
        <p:spPr>
          <a:xfrm>
            <a:off x="1043608" y="1844824"/>
            <a:ext cx="705678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When neglecting friction (such as air resistance), projectiles always move in vertical direction either in uniformly decelerated motion (if going up) or uniformly accelerated motion (if falling down) with the gravitational acceleration of 9,81 m/s</a:t>
            </a:r>
            <a:r>
              <a:rPr lang="en-US" b="1" baseline="30000" dirty="0"/>
              <a:t>2</a:t>
            </a:r>
            <a:r>
              <a:rPr lang="en-US" b="1" dirty="0"/>
              <a:t>.</a:t>
            </a:r>
            <a:endParaRPr lang="en-US" dirty="0"/>
          </a:p>
        </p:txBody>
      </p:sp>
      <p:pic>
        <p:nvPicPr>
          <p:cNvPr id="5" name="Picture 2" descr="C:\Jandys\KTV\Biomechanika\Prezentace_Brno\Biomechanics Presentation\book-1\book-1\images\19\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4531590"/>
            <a:ext cx="1409700" cy="4381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Jandys\KTV\Biomechanika\Prezentace_Brno\Biomechanics Presentation\book-1\book-1\images\19\eq0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4436341"/>
            <a:ext cx="2543175" cy="628651"/>
          </a:xfrm>
          <a:prstGeom prst="rect">
            <a:avLst/>
          </a:prstGeom>
          <a:noFill/>
          <a:extLst>
            <a:ext uri="{909E8E84-426E-40DD-AFC4-6F175D3DCCD1}">
              <a14:hiddenFill xmlns:a14="http://schemas.microsoft.com/office/drawing/2010/main">
                <a:solidFill>
                  <a:srgbClr val="FFFFFF"/>
                </a:solidFill>
              </a14:hiddenFill>
            </a:ext>
          </a:extLst>
        </p:spPr>
      </p:pic>
      <p:sp>
        <p:nvSpPr>
          <p:cNvPr id="7" name="Obdélník 6"/>
          <p:cNvSpPr/>
          <p:nvPr/>
        </p:nvSpPr>
        <p:spPr>
          <a:xfrm>
            <a:off x="1115616" y="3356992"/>
            <a:ext cx="4572000" cy="923330"/>
          </a:xfrm>
          <a:prstGeom prst="rect">
            <a:avLst/>
          </a:prstGeom>
        </p:spPr>
        <p:txBody>
          <a:bodyPr>
            <a:spAutoFit/>
          </a:bodyPr>
          <a:lstStyle/>
          <a:p>
            <a:r>
              <a:rPr lang="en-US" dirty="0"/>
              <a:t>Projectile motion can be described with equations that relate velocity, displacement, acceleration, and time.</a:t>
            </a:r>
          </a:p>
        </p:txBody>
      </p:sp>
      <p:sp>
        <p:nvSpPr>
          <p:cNvPr id="8" name="Obdélník 7"/>
          <p:cNvSpPr/>
          <p:nvPr/>
        </p:nvSpPr>
        <p:spPr>
          <a:xfrm>
            <a:off x="1115616" y="5373216"/>
            <a:ext cx="69847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Any object falling to the ground accelerates each second by 9,81 m/s</a:t>
            </a:r>
            <a:r>
              <a:rPr lang="en-US" b="1" baseline="30000" dirty="0"/>
              <a:t>2</a:t>
            </a:r>
            <a:r>
              <a:rPr lang="en-US" b="1" dirty="0"/>
              <a:t> and its distance travelled grows with the time squared. </a:t>
            </a:r>
            <a:endParaRPr lang="en-US" dirty="0"/>
          </a:p>
        </p:txBody>
      </p:sp>
    </p:spTree>
    <p:extLst>
      <p:ext uri="{BB962C8B-B14F-4D97-AF65-F5344CB8AC3E}">
        <p14:creationId xmlns:p14="http://schemas.microsoft.com/office/powerpoint/2010/main" val="107391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71600" y="692696"/>
            <a:ext cx="7560840" cy="6463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t>Let us imagine a tennis service. To hit the ball correctly we need enough time for a proper stroke. Which position of the ball is the best for the stroke?</a:t>
            </a:r>
          </a:p>
        </p:txBody>
      </p:sp>
      <p:sp>
        <p:nvSpPr>
          <p:cNvPr id="5" name="Obdélník 4"/>
          <p:cNvSpPr/>
          <p:nvPr/>
        </p:nvSpPr>
        <p:spPr>
          <a:xfrm>
            <a:off x="971600" y="2708920"/>
            <a:ext cx="756084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cs-CZ" b="1" dirty="0"/>
              <a:t>V nejvyšším bodě trajektorie mají projektily při vrhu svislém nulovou rychlost a v jeho okolí setrvají nejdelší dobu.</a:t>
            </a:r>
            <a:endParaRPr lang="en-US" dirty="0"/>
          </a:p>
        </p:txBody>
      </p:sp>
      <p:sp>
        <p:nvSpPr>
          <p:cNvPr id="6" name="Obdélník 5"/>
          <p:cNvSpPr/>
          <p:nvPr/>
        </p:nvSpPr>
        <p:spPr>
          <a:xfrm>
            <a:off x="971600" y="4026024"/>
            <a:ext cx="7560840" cy="1200329"/>
          </a:xfrm>
          <a:prstGeom prst="rect">
            <a:avLst/>
          </a:prstGeom>
        </p:spPr>
        <p:txBody>
          <a:bodyPr wrap="square">
            <a:spAutoFit/>
          </a:bodyPr>
          <a:lstStyle/>
          <a:p>
            <a:r>
              <a:rPr lang="en-US" b="1" dirty="0"/>
              <a:t>For vertical motion of a body in the Earth's gravitational field the following holds true:</a:t>
            </a:r>
            <a:br>
              <a:rPr lang="en-US" b="1" dirty="0"/>
            </a:br>
            <a:r>
              <a:rPr lang="cs-CZ" b="1" dirty="0" smtClean="0"/>
              <a:t>1. </a:t>
            </a:r>
            <a:r>
              <a:rPr lang="en-US" b="1" dirty="0" smtClean="0"/>
              <a:t>the </a:t>
            </a:r>
            <a:r>
              <a:rPr lang="en-US" b="1" dirty="0"/>
              <a:t>time of ascending equals the time of descending,</a:t>
            </a:r>
            <a:br>
              <a:rPr lang="en-US" b="1" dirty="0"/>
            </a:br>
            <a:r>
              <a:rPr lang="cs-CZ" b="1" dirty="0" smtClean="0"/>
              <a:t>2. </a:t>
            </a:r>
            <a:r>
              <a:rPr lang="en-US" b="1" dirty="0" smtClean="0"/>
              <a:t>the </a:t>
            </a:r>
            <a:r>
              <a:rPr lang="en-US" b="1" dirty="0"/>
              <a:t>initial velocity equals the impact velocity.</a:t>
            </a:r>
            <a:endParaRPr lang="en-US" dirty="0"/>
          </a:p>
        </p:txBody>
      </p:sp>
    </p:spTree>
    <p:extLst>
      <p:ext uri="{BB962C8B-B14F-4D97-AF65-F5344CB8AC3E}">
        <p14:creationId xmlns:p14="http://schemas.microsoft.com/office/powerpoint/2010/main" val="1293026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836</TotalTime>
  <Words>877</Words>
  <Application>Microsoft Office PowerPoint</Application>
  <PresentationFormat>Předvádění na obrazovce (4:3)</PresentationFormat>
  <Paragraphs>87</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Biomechanics 6</vt:lpstr>
      <vt:lpstr>Acceleration</vt:lpstr>
      <vt:lpstr>Average acceleration</vt:lpstr>
      <vt:lpstr>Instantaneous acceleration</vt:lpstr>
      <vt:lpstr>Acceleration is vector quantity</vt:lpstr>
      <vt:lpstr>Motion of bodies with constant acceleration</vt:lpstr>
      <vt:lpstr>Prezentace aplikace PowerPoint</vt:lpstr>
      <vt:lpstr>Projectile vertical motion</vt:lpstr>
      <vt:lpstr>Prezentace aplikace PowerPoint</vt:lpstr>
      <vt:lpstr>Projectile horizontal motion</vt:lpstr>
      <vt:lpstr>Angular Projection</vt:lpstr>
      <vt:lpstr>Prezentace aplikace PowerPoint</vt:lpstr>
      <vt:lpstr>Flight duration</vt:lpstr>
      <vt:lpstr>The maximum height</vt:lpstr>
      <vt:lpstr>Maximisation of horizontal displacement</vt:lpstr>
      <vt:lpstr>Prezentace aplikace PowerPoint</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12</cp:revision>
  <dcterms:modified xsi:type="dcterms:W3CDTF">2012-08-31T05:52:18Z</dcterms:modified>
</cp:coreProperties>
</file>