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6" r:id="rId2"/>
    <p:sldId id="275" r:id="rId3"/>
    <p:sldId id="276" r:id="rId4"/>
    <p:sldId id="277" r:id="rId5"/>
    <p:sldId id="278" r:id="rId6"/>
    <p:sldId id="279" r:id="rId7"/>
    <p:sldId id="280" r:id="rId8"/>
    <p:sldId id="281" r:id="rId9"/>
    <p:sldId id="282" r:id="rId10"/>
    <p:sldId id="283" r:id="rId11"/>
    <p:sldId id="284" r:id="rId12"/>
    <p:sldId id="285" r:id="rId13"/>
    <p:sldId id="286" r:id="rId14"/>
    <p:sldId id="287" r:id="rId15"/>
    <p:sldId id="288" r:id="rId16"/>
    <p:sldId id="274" r:id="rId1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797B46-57C4-40E3-8C48-3CDCE6DC5BBA}" type="datetimeFigureOut">
              <a:rPr lang="en-US" smtClean="0"/>
              <a:pPr/>
              <a:t>8/30/2012</a:t>
            </a:fld>
            <a:endParaRPr lang="en-US"/>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0A43B7-F3A1-47FD-9C63-89865ED613E7}" type="slidenum">
              <a:rPr lang="en-US" smtClean="0"/>
              <a:pPr/>
              <a:t>‹#›</a:t>
            </a:fld>
            <a:endParaRPr lang="en-US"/>
          </a:p>
        </p:txBody>
      </p:sp>
    </p:spTree>
    <p:extLst>
      <p:ext uri="{BB962C8B-B14F-4D97-AF65-F5344CB8AC3E}">
        <p14:creationId xmlns:p14="http://schemas.microsoft.com/office/powerpoint/2010/main" val="1658412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en-US"/>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pPr/>
              <a:t>30.8.2012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492909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pPr/>
              <a:t>30.8.2012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3968402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pPr/>
              <a:t>30.8.2012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3274531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pPr/>
              <a:t>30.8.2012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152654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en-US"/>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95EC1D4A-A796-47C3-A63E-CE236FB377E2}" type="datetimeFigureOut">
              <a:rPr lang="cs-CZ" smtClean="0"/>
              <a:pPr/>
              <a:t>30.8.2012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3103556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datum 4"/>
          <p:cNvSpPr>
            <a:spLocks noGrp="1"/>
          </p:cNvSpPr>
          <p:nvPr>
            <p:ph type="dt" sz="half" idx="10"/>
          </p:nvPr>
        </p:nvSpPr>
        <p:spPr/>
        <p:txBody>
          <a:bodyPr/>
          <a:lstStyle/>
          <a:p>
            <a:fld id="{95EC1D4A-A796-47C3-A63E-CE236FB377E2}" type="datetimeFigureOut">
              <a:rPr lang="cs-CZ" smtClean="0"/>
              <a:pPr/>
              <a:t>30.8.2012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1021579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en-US"/>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Zástupný symbol pro datum 6"/>
          <p:cNvSpPr>
            <a:spLocks noGrp="1"/>
          </p:cNvSpPr>
          <p:nvPr>
            <p:ph type="dt" sz="half" idx="10"/>
          </p:nvPr>
        </p:nvSpPr>
        <p:spPr/>
        <p:txBody>
          <a:bodyPr/>
          <a:lstStyle/>
          <a:p>
            <a:fld id="{95EC1D4A-A796-47C3-A63E-CE236FB377E2}" type="datetimeFigureOut">
              <a:rPr lang="cs-CZ" smtClean="0"/>
              <a:pPr/>
              <a:t>30.8.2012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2694539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datum 2"/>
          <p:cNvSpPr>
            <a:spLocks noGrp="1"/>
          </p:cNvSpPr>
          <p:nvPr>
            <p:ph type="dt" sz="half" idx="10"/>
          </p:nvPr>
        </p:nvSpPr>
        <p:spPr/>
        <p:txBody>
          <a:bodyPr/>
          <a:lstStyle/>
          <a:p>
            <a:fld id="{95EC1D4A-A796-47C3-A63E-CE236FB377E2}" type="datetimeFigureOut">
              <a:rPr lang="cs-CZ" smtClean="0"/>
              <a:pPr/>
              <a:t>30.8.2012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2514891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EC1D4A-A796-47C3-A63E-CE236FB377E2}" type="datetimeFigureOut">
              <a:rPr lang="cs-CZ" smtClean="0"/>
              <a:pPr/>
              <a:t>30.8.2012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4012661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en-US"/>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pPr/>
              <a:t>30.8.2012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4167392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en-US"/>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pPr/>
              <a:t>30.8.2012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3389325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en-US"/>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C1D4A-A796-47C3-A63E-CE236FB377E2}" type="datetimeFigureOut">
              <a:rPr lang="cs-CZ" smtClean="0"/>
              <a:pPr/>
              <a:t>30.8.2012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A5DF-1266-40EA-9282-1E66B9DE06C0}" type="slidenum">
              <a:rPr lang="cs-CZ" smtClean="0"/>
              <a:pPr/>
              <a:t>‹#›</a:t>
            </a:fld>
            <a:endParaRPr lang="cs-CZ"/>
          </a:p>
        </p:txBody>
      </p:sp>
    </p:spTree>
    <p:extLst>
      <p:ext uri="{BB962C8B-B14F-4D97-AF65-F5344CB8AC3E}">
        <p14:creationId xmlns:p14="http://schemas.microsoft.com/office/powerpoint/2010/main" val="32177087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5000"/>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611560" y="908720"/>
            <a:ext cx="6262464" cy="1470025"/>
          </a:xfrm>
        </p:spPr>
        <p:style>
          <a:lnRef idx="1">
            <a:schemeClr val="accent3"/>
          </a:lnRef>
          <a:fillRef idx="2">
            <a:schemeClr val="accent3"/>
          </a:fillRef>
          <a:effectRef idx="1">
            <a:schemeClr val="accent3"/>
          </a:effectRef>
          <a:fontRef idx="minor">
            <a:schemeClr val="dk1"/>
          </a:fontRef>
        </p:style>
        <p:txBody>
          <a:bodyPr/>
          <a:lstStyle/>
          <a:p>
            <a:r>
              <a:rPr lang="en-US" dirty="0" smtClean="0"/>
              <a:t>Biomechanics</a:t>
            </a:r>
            <a:r>
              <a:rPr lang="cs-CZ" dirty="0" smtClean="0"/>
              <a:t> 7</a:t>
            </a:r>
            <a:endParaRPr lang="cs-CZ" dirty="0"/>
          </a:p>
        </p:txBody>
      </p:sp>
      <p:sp>
        <p:nvSpPr>
          <p:cNvPr id="3" name="Podnadpis 2"/>
          <p:cNvSpPr>
            <a:spLocks noGrp="1"/>
          </p:cNvSpPr>
          <p:nvPr>
            <p:ph type="subTitle" idx="1"/>
          </p:nvPr>
        </p:nvSpPr>
        <p:spPr>
          <a:xfrm>
            <a:off x="884201" y="2852936"/>
            <a:ext cx="5720680" cy="648072"/>
          </a:xfrm>
        </p:spPr>
        <p:style>
          <a:lnRef idx="2">
            <a:schemeClr val="accent3"/>
          </a:lnRef>
          <a:fillRef idx="1">
            <a:schemeClr val="lt1"/>
          </a:fillRef>
          <a:effectRef idx="0">
            <a:schemeClr val="accent3"/>
          </a:effectRef>
          <a:fontRef idx="minor">
            <a:schemeClr val="dk1"/>
          </a:fontRef>
        </p:style>
        <p:txBody>
          <a:bodyPr/>
          <a:lstStyle/>
          <a:p>
            <a:r>
              <a:rPr lang="en-US" b="1" smtClean="0"/>
              <a:t>Angular Kinematics</a:t>
            </a:r>
            <a:endParaRPr lang="en-US" b="1"/>
          </a:p>
        </p:txBody>
      </p:sp>
      <p:sp>
        <p:nvSpPr>
          <p:cNvPr id="6" name="Rectangle 15"/>
          <p:cNvSpPr>
            <a:spLocks noGrp="1" noChangeArrowheads="1"/>
          </p:cNvSpPr>
          <p:nvPr>
            <p:ph type="ftr" sz="quarter" idx="11"/>
          </p:nvPr>
        </p:nvSpPr>
        <p:spPr>
          <a:xfrm>
            <a:off x="1547664" y="6080720"/>
            <a:ext cx="4032250" cy="457200"/>
          </a:xfrm>
        </p:spPr>
        <p:txBody>
          <a:bodyPr/>
          <a:lstStyle/>
          <a:p>
            <a:pPr>
              <a:defRPr/>
            </a:pPr>
            <a:r>
              <a:rPr lang="cs-CZ" dirty="0" smtClean="0"/>
              <a:t>Projekt: Cizí </a:t>
            </a:r>
            <a:r>
              <a:rPr lang="cs-CZ" dirty="0"/>
              <a:t>jazyky v </a:t>
            </a:r>
            <a:r>
              <a:rPr lang="cs-CZ" dirty="0" err="1" smtClean="0"/>
              <a:t>kinantropologii</a:t>
            </a:r>
            <a:r>
              <a:rPr lang="cs-CZ" dirty="0" smtClean="0"/>
              <a:t> - </a:t>
            </a:r>
            <a:r>
              <a:rPr lang="cs-CZ" dirty="0"/>
              <a:t>CZ.1.07/2.2.00/15.0199</a:t>
            </a:r>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085184"/>
            <a:ext cx="1473474" cy="1224136"/>
          </a:xfrm>
          <a:prstGeom prst="rect">
            <a:avLst/>
          </a:prstGeom>
        </p:spPr>
      </p:pic>
      <p:sp>
        <p:nvSpPr>
          <p:cNvPr id="7" name="TextovéPole 6"/>
          <p:cNvSpPr txBox="1"/>
          <p:nvPr/>
        </p:nvSpPr>
        <p:spPr>
          <a:xfrm>
            <a:off x="2627784" y="4170043"/>
            <a:ext cx="2520280" cy="369332"/>
          </a:xfrm>
          <a:prstGeom prst="rect">
            <a:avLst/>
          </a:prstGeom>
          <a:noFill/>
        </p:spPr>
        <p:txBody>
          <a:bodyPr wrap="square" rtlCol="0">
            <a:spAutoFit/>
          </a:bodyPr>
          <a:lstStyle/>
          <a:p>
            <a:r>
              <a:rPr lang="cs-CZ" dirty="0" smtClean="0"/>
              <a:t>Daniel </a:t>
            </a:r>
            <a:r>
              <a:rPr lang="cs-CZ" dirty="0" err="1" smtClean="0"/>
              <a:t>Jandačka</a:t>
            </a:r>
            <a:r>
              <a:rPr lang="cs-CZ" dirty="0" smtClean="0"/>
              <a:t>, PhD.</a:t>
            </a:r>
            <a:endParaRPr lang="en-US" dirty="0"/>
          </a:p>
        </p:txBody>
      </p:sp>
    </p:spTree>
    <p:extLst>
      <p:ext uri="{BB962C8B-B14F-4D97-AF65-F5344CB8AC3E}">
        <p14:creationId xmlns:p14="http://schemas.microsoft.com/office/powerpoint/2010/main" val="13008721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b="1" dirty="0"/>
              <a:t>Relation between angular velocity and peripheral velocity</a:t>
            </a:r>
            <a:br>
              <a:rPr lang="en-US" b="1" dirty="0"/>
            </a:br>
            <a:endParaRPr lang="en-US" dirty="0"/>
          </a:p>
        </p:txBody>
      </p:sp>
      <p:sp>
        <p:nvSpPr>
          <p:cNvPr id="4" name="Obdélník 3"/>
          <p:cNvSpPr/>
          <p:nvPr/>
        </p:nvSpPr>
        <p:spPr>
          <a:xfrm>
            <a:off x="755576" y="1700808"/>
            <a:ext cx="4572000" cy="1200329"/>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en-US" b="1" dirty="0"/>
              <a:t>The magnitude of peripheral velocity of any point on a rotating body equals the product of angular velocity of that body and the radius of the circle along which that point is moving.</a:t>
            </a:r>
            <a:endParaRPr lang="en-US" dirty="0"/>
          </a:p>
        </p:txBody>
      </p:sp>
      <p:pic>
        <p:nvPicPr>
          <p:cNvPr id="9218" name="Picture 2" descr="C:\Jandys\KTV\Biomechanika\Prezentace_Brno\Biomechanics Presentation\book-2\book-2\images\20\eq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248980"/>
            <a:ext cx="1589715" cy="504056"/>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899592" y="3861048"/>
            <a:ext cx="7776864" cy="2308324"/>
          </a:xfrm>
          <a:prstGeom prst="rect">
            <a:avLst/>
          </a:prstGeom>
        </p:spPr>
        <p:txBody>
          <a:bodyPr wrap="square">
            <a:spAutoFit/>
          </a:bodyPr>
          <a:lstStyle/>
          <a:p>
            <a:r>
              <a:rPr lang="en-US" dirty="0"/>
              <a:t>For example longer golf clubs are used for driving with higher initial velocity to longer distances. </a:t>
            </a:r>
            <a:endParaRPr lang="cs-CZ" dirty="0" smtClean="0"/>
          </a:p>
          <a:p>
            <a:endParaRPr lang="cs-CZ" dirty="0"/>
          </a:p>
          <a:p>
            <a:r>
              <a:rPr lang="en-US" dirty="0" smtClean="0"/>
              <a:t>Shorter </a:t>
            </a:r>
            <a:r>
              <a:rPr lang="en-US" dirty="0"/>
              <a:t>golf clubs are used for shorter distances. </a:t>
            </a:r>
            <a:endParaRPr lang="cs-CZ" dirty="0" smtClean="0"/>
          </a:p>
          <a:p>
            <a:endParaRPr lang="cs-CZ" dirty="0"/>
          </a:p>
          <a:p>
            <a:r>
              <a:rPr lang="en-US" dirty="0" smtClean="0"/>
              <a:t>If </a:t>
            </a:r>
            <a:r>
              <a:rPr lang="en-US" dirty="0"/>
              <a:t>we hold a tennis racket at the very end of its handle, we can produce the highest peripheral velocity of its functional end and thus the highest initial velocity of the ball after the stroke.</a:t>
            </a:r>
          </a:p>
        </p:txBody>
      </p:sp>
      <p:pic>
        <p:nvPicPr>
          <p:cNvPr id="6" name="Picture 2" descr="Swing 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320075"/>
            <a:ext cx="1936638" cy="2432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005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Effective</a:t>
            </a:r>
            <a:r>
              <a:rPr lang="cs-CZ" dirty="0"/>
              <a:t> </a:t>
            </a:r>
            <a:r>
              <a:rPr lang="cs-CZ" dirty="0" err="1"/>
              <a:t>radius</a:t>
            </a:r>
            <a:endParaRPr lang="en-US" dirty="0"/>
          </a:p>
        </p:txBody>
      </p:sp>
      <p:sp>
        <p:nvSpPr>
          <p:cNvPr id="4" name="Obdélník 3"/>
          <p:cNvSpPr/>
          <p:nvPr/>
        </p:nvSpPr>
        <p:spPr>
          <a:xfrm>
            <a:off x="1547664" y="2247255"/>
            <a:ext cx="612068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cs-CZ" dirty="0" smtClean="0"/>
              <a:t>E</a:t>
            </a:r>
            <a:r>
              <a:rPr lang="en-US" dirty="0" err="1" smtClean="0"/>
              <a:t>ffective</a:t>
            </a:r>
            <a:r>
              <a:rPr lang="en-US" dirty="0" smtClean="0"/>
              <a:t> </a:t>
            </a:r>
            <a:r>
              <a:rPr lang="en-US" dirty="0"/>
              <a:t>radius is achieved not only with the length of athlete’s arm and the length of an instrument but also with the overall technique of the stroke execution.</a:t>
            </a:r>
          </a:p>
        </p:txBody>
      </p:sp>
      <p:pic>
        <p:nvPicPr>
          <p:cNvPr id="10242" name="Picture 2" descr="https://encrypted-tbn1.google.com/images?q=tbn:ANd9GcTHiJ6dI0W8U6C_-MRvwP6hKiBz3ePlhycP6g4cKiNQgixrymW1x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6813" y="3429000"/>
            <a:ext cx="3515465"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77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683568" y="1624109"/>
            <a:ext cx="7848872"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a:t>The relation between peripheral and angular velocity provides us with a theoretical basis of understanding why the specific arrangement of human muscles and their insertions, in relation to the axis of rotation in given human joints, gives us such an advantage. </a:t>
            </a:r>
            <a:endParaRPr lang="cs-CZ" dirty="0" smtClean="0"/>
          </a:p>
          <a:p>
            <a:endParaRPr lang="cs-CZ" dirty="0"/>
          </a:p>
        </p:txBody>
      </p:sp>
      <p:sp>
        <p:nvSpPr>
          <p:cNvPr id="5" name="Obdélník 4"/>
          <p:cNvSpPr/>
          <p:nvPr/>
        </p:nvSpPr>
        <p:spPr>
          <a:xfrm>
            <a:off x="2395976" y="3284984"/>
            <a:ext cx="4572000" cy="1200329"/>
          </a:xfrm>
          <a:prstGeom prst="rect">
            <a:avLst/>
          </a:prstGeom>
        </p:spPr>
        <p:txBody>
          <a:bodyPr>
            <a:spAutoFit/>
          </a:bodyPr>
          <a:lstStyle/>
          <a:p>
            <a:r>
              <a:rPr lang="en-US" dirty="0"/>
              <a:t>For example our feet move much faster than is the speed of muscle contraction in those muscles that control the motion of legs in walking and running.</a:t>
            </a:r>
          </a:p>
        </p:txBody>
      </p:sp>
      <p:pic>
        <p:nvPicPr>
          <p:cNvPr id="11266" name="Picture 2" descr="Photo: Ted McDonald trail runni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832" y="4653136"/>
            <a:ext cx="2592288"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553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Úhlové </a:t>
            </a:r>
            <a:r>
              <a:rPr lang="cs-CZ" b="1" dirty="0" smtClean="0"/>
              <a:t>zrychlení</a:t>
            </a:r>
            <a:endParaRPr lang="en-US" dirty="0"/>
          </a:p>
        </p:txBody>
      </p:sp>
      <p:sp>
        <p:nvSpPr>
          <p:cNvPr id="4" name="Obdélník 3"/>
          <p:cNvSpPr/>
          <p:nvPr/>
        </p:nvSpPr>
        <p:spPr>
          <a:xfrm>
            <a:off x="971600" y="1700808"/>
            <a:ext cx="4572000" cy="646331"/>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en-US" b="1" dirty="0"/>
              <a:t>Angular acceleration is the rate of change of angular velocity over time.</a:t>
            </a:r>
            <a:endParaRPr lang="en-US" dirty="0"/>
          </a:p>
        </p:txBody>
      </p:sp>
      <p:sp>
        <p:nvSpPr>
          <p:cNvPr id="5" name="Obdélník 4"/>
          <p:cNvSpPr/>
          <p:nvPr/>
        </p:nvSpPr>
        <p:spPr>
          <a:xfrm>
            <a:off x="539552" y="3613211"/>
            <a:ext cx="5328592" cy="646331"/>
          </a:xfrm>
          <a:prstGeom prst="rect">
            <a:avLst/>
          </a:prstGeom>
        </p:spPr>
        <p:txBody>
          <a:bodyPr wrap="square">
            <a:spAutoFit/>
          </a:bodyPr>
          <a:lstStyle/>
          <a:p>
            <a:r>
              <a:rPr lang="en-US" dirty="0"/>
              <a:t>Angular acceleration is measured in radians per second squared (rad/s</a:t>
            </a:r>
            <a:r>
              <a:rPr lang="en-US" baseline="30000" dirty="0"/>
              <a:t>2</a:t>
            </a:r>
            <a:r>
              <a:rPr lang="en-US" dirty="0"/>
              <a:t>).</a:t>
            </a:r>
          </a:p>
        </p:txBody>
      </p:sp>
      <p:sp>
        <p:nvSpPr>
          <p:cNvPr id="6" name="Obdélník 5"/>
          <p:cNvSpPr/>
          <p:nvPr/>
        </p:nvSpPr>
        <p:spPr>
          <a:xfrm>
            <a:off x="1047491" y="4663251"/>
            <a:ext cx="4572000" cy="1200329"/>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r>
              <a:rPr lang="en-US" b="1" dirty="0"/>
              <a:t>Angular acceleration is generated when the speed of rotation of a body increases or decreases, or if the axis of rotation changes its orientation.</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2046998"/>
            <a:ext cx="2375993"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C:\Jandys\KTV\Biomechanika\Prezentace_Brno\Biomechanics Presentation\book-2\book-2\images\20\eq0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708920"/>
            <a:ext cx="2238375" cy="62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777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err="1"/>
              <a:t>Angular</a:t>
            </a:r>
            <a:r>
              <a:rPr lang="cs-CZ" b="1" dirty="0"/>
              <a:t> </a:t>
            </a:r>
            <a:r>
              <a:rPr lang="cs-CZ" b="1" dirty="0" err="1"/>
              <a:t>acceleration</a:t>
            </a:r>
            <a:r>
              <a:rPr lang="cs-CZ" b="1" dirty="0"/>
              <a:t>, </a:t>
            </a:r>
            <a:r>
              <a:rPr lang="cs-CZ" b="1" dirty="0" err="1"/>
              <a:t>Tangential</a:t>
            </a:r>
            <a:r>
              <a:rPr lang="cs-CZ" b="1" dirty="0"/>
              <a:t> </a:t>
            </a:r>
            <a:r>
              <a:rPr lang="cs-CZ" b="1" dirty="0" err="1"/>
              <a:t>acceleration</a:t>
            </a:r>
            <a:r>
              <a:rPr lang="cs-CZ" b="1" dirty="0"/>
              <a:t>, </a:t>
            </a:r>
            <a:r>
              <a:rPr lang="cs-CZ" b="1" dirty="0" err="1"/>
              <a:t>Centripetal</a:t>
            </a:r>
            <a:r>
              <a:rPr lang="cs-CZ" b="1" dirty="0"/>
              <a:t> </a:t>
            </a:r>
            <a:r>
              <a:rPr lang="cs-CZ" b="1" dirty="0" err="1"/>
              <a:t>acceleration</a:t>
            </a:r>
            <a:endParaRPr lang="cs-CZ" b="1" dirty="0"/>
          </a:p>
        </p:txBody>
      </p:sp>
      <p:sp>
        <p:nvSpPr>
          <p:cNvPr id="4" name="Obdélník 3"/>
          <p:cNvSpPr/>
          <p:nvPr/>
        </p:nvSpPr>
        <p:spPr>
          <a:xfrm>
            <a:off x="899592" y="1521658"/>
            <a:ext cx="4572000" cy="646331"/>
          </a:xfrm>
          <a:prstGeom prst="rect">
            <a:avLst/>
          </a:prstGeom>
        </p:spPr>
        <p:txBody>
          <a:bodyPr>
            <a:spAutoFit/>
          </a:bodyPr>
          <a:lstStyle/>
          <a:p>
            <a:r>
              <a:rPr lang="en-US" dirty="0"/>
              <a:t>If the magnitude of angular velocity </a:t>
            </a:r>
            <a:r>
              <a:rPr lang="en-US" i="1" dirty="0"/>
              <a:t>ω</a:t>
            </a:r>
            <a:r>
              <a:rPr lang="en-US" dirty="0"/>
              <a:t> grows, peripheral velocity </a:t>
            </a:r>
            <a:r>
              <a:rPr lang="en-US" i="1" dirty="0"/>
              <a:t>v</a:t>
            </a:r>
            <a:r>
              <a:rPr lang="en-US" dirty="0"/>
              <a:t> also grows.</a:t>
            </a:r>
          </a:p>
        </p:txBody>
      </p:sp>
      <p:pic>
        <p:nvPicPr>
          <p:cNvPr id="2050" name="Picture 2" descr="C:\Jandys\KTV\Biomechanika\Prezentace_Brno\Biomechanics Presentation\book-1\book-1\images\20\eq0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356992"/>
            <a:ext cx="1656184" cy="534809"/>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1078325" y="2899362"/>
            <a:ext cx="2385205"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cs-CZ" b="1" dirty="0" err="1"/>
              <a:t>Tangential</a:t>
            </a:r>
            <a:r>
              <a:rPr lang="cs-CZ" b="1" dirty="0"/>
              <a:t> </a:t>
            </a:r>
            <a:r>
              <a:rPr lang="cs-CZ" b="1" dirty="0" err="1"/>
              <a:t>acceleration</a:t>
            </a:r>
            <a:endParaRPr lang="cs-CZ" b="1" dirty="0"/>
          </a:p>
        </p:txBody>
      </p:sp>
      <p:sp>
        <p:nvSpPr>
          <p:cNvPr id="6" name="Obdélník 5"/>
          <p:cNvSpPr/>
          <p:nvPr/>
        </p:nvSpPr>
        <p:spPr>
          <a:xfrm>
            <a:off x="3693496" y="2345364"/>
            <a:ext cx="4572000" cy="923330"/>
          </a:xfrm>
          <a:prstGeom prst="rect">
            <a:avLst/>
          </a:prstGeom>
        </p:spPr>
        <p:txBody>
          <a:bodyPr>
            <a:spAutoFit/>
          </a:bodyPr>
          <a:lstStyle/>
          <a:p>
            <a:r>
              <a:rPr lang="en-US" b="1" dirty="0"/>
              <a:t>Tangential acceleration is a component of acceleration and it has the direction of the tangent to the circular trajectory.</a:t>
            </a:r>
            <a:endParaRPr lang="en-US" dirty="0"/>
          </a:p>
        </p:txBody>
      </p:sp>
      <p:pic>
        <p:nvPicPr>
          <p:cNvPr id="2052" name="Picture 4" descr="C:\Jandys\KTV\Biomechanika\Prezentace_Brno\Biomechanics Presentation\book-1\book-1\images\20\eq0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620" y="4217065"/>
            <a:ext cx="1305247" cy="119647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Jandys\KTV\Biomechanika\Prezentace_Brno\Biomechanics Presentation\book-1\book-1\images\20\eq0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4513" y="4399825"/>
            <a:ext cx="2065560" cy="734865"/>
          </a:xfrm>
          <a:prstGeom prst="rect">
            <a:avLst/>
          </a:prstGeom>
          <a:noFill/>
          <a:extLst>
            <a:ext uri="{909E8E84-426E-40DD-AFC4-6F175D3DCCD1}">
              <a14:hiddenFill xmlns:a14="http://schemas.microsoft.com/office/drawing/2010/main">
                <a:solidFill>
                  <a:srgbClr val="FFFFFF"/>
                </a:solidFill>
              </a14:hiddenFill>
            </a:ext>
          </a:extLst>
        </p:spPr>
      </p:pic>
      <p:sp>
        <p:nvSpPr>
          <p:cNvPr id="8" name="Obdélník 7"/>
          <p:cNvSpPr/>
          <p:nvPr/>
        </p:nvSpPr>
        <p:spPr>
          <a:xfrm>
            <a:off x="2306429" y="4626820"/>
            <a:ext cx="389850" cy="369332"/>
          </a:xfrm>
          <a:prstGeom prst="rect">
            <a:avLst/>
          </a:prstGeom>
        </p:spPr>
        <p:txBody>
          <a:bodyPr wrap="none">
            <a:spAutoFit/>
          </a:bodyPr>
          <a:lstStyle/>
          <a:p>
            <a:r>
              <a:rPr lang="cs-CZ" dirty="0" err="1" smtClean="0">
                <a:latin typeface="Arial" charset="0"/>
                <a:cs typeface="Arial" charset="0"/>
              </a:rPr>
              <a:t>or</a:t>
            </a:r>
            <a:endParaRPr lang="en-US" dirty="0"/>
          </a:p>
        </p:txBody>
      </p:sp>
      <p:sp>
        <p:nvSpPr>
          <p:cNvPr id="9" name="Obdélník 8"/>
          <p:cNvSpPr/>
          <p:nvPr/>
        </p:nvSpPr>
        <p:spPr>
          <a:xfrm>
            <a:off x="1786968" y="5157494"/>
            <a:ext cx="6484448" cy="923330"/>
          </a:xfrm>
          <a:prstGeom prst="rect">
            <a:avLst/>
          </a:prstGeom>
        </p:spPr>
        <p:txBody>
          <a:bodyPr wrap="square">
            <a:spAutoFit/>
          </a:bodyPr>
          <a:lstStyle/>
          <a:p>
            <a:r>
              <a:rPr lang="en-US" dirty="0"/>
              <a:t>Even if a body rotates with a constant angular velocity, non-zero acceleration results. This acceleration is related to the change in the direction of peripheral velocity </a:t>
            </a:r>
            <a:r>
              <a:rPr lang="cs-CZ" dirty="0" smtClean="0"/>
              <a:t>.</a:t>
            </a:r>
            <a:endParaRPr lang="en-US" dirty="0"/>
          </a:p>
        </p:txBody>
      </p:sp>
      <p:sp>
        <p:nvSpPr>
          <p:cNvPr id="10" name="Obdélník 9"/>
          <p:cNvSpPr/>
          <p:nvPr/>
        </p:nvSpPr>
        <p:spPr>
          <a:xfrm>
            <a:off x="357057" y="6021288"/>
            <a:ext cx="8525561" cy="738664"/>
          </a:xfrm>
          <a:prstGeom prst="rect">
            <a:avLst/>
          </a:prstGeom>
        </p:spPr>
        <p:txBody>
          <a:bodyPr wrap="square">
            <a:spAutoFit/>
          </a:bodyPr>
          <a:lstStyle/>
          <a:p>
            <a:r>
              <a:rPr lang="en-US" sz="1400" dirty="0"/>
              <a:t>If we imagine what force we have to exert in order to change the direction of a carving turn in downhill skiing, we can realize the direction of centripetal acceleration. Our lean, as well as the forces that </a:t>
            </a:r>
            <a:r>
              <a:rPr lang="en-US" sz="1400" dirty="0" err="1"/>
              <a:t>incurvate</a:t>
            </a:r>
            <a:r>
              <a:rPr lang="en-US" sz="1400" dirty="0"/>
              <a:t> the trajectory of our downhill motion, are directed towards the </a:t>
            </a:r>
            <a:r>
              <a:rPr lang="en-US" sz="1400" dirty="0" err="1"/>
              <a:t>centre</a:t>
            </a:r>
            <a:r>
              <a:rPr lang="en-US" sz="1400" dirty="0"/>
              <a:t> of our ski turns.</a:t>
            </a:r>
          </a:p>
        </p:txBody>
      </p:sp>
      <p:sp>
        <p:nvSpPr>
          <p:cNvPr id="14" name="Obdélník 13"/>
          <p:cNvSpPr/>
          <p:nvPr/>
        </p:nvSpPr>
        <p:spPr>
          <a:xfrm>
            <a:off x="1101244" y="3964776"/>
            <a:ext cx="2463816"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cs-CZ" b="1" dirty="0" err="1"/>
              <a:t>Centripetal</a:t>
            </a:r>
            <a:r>
              <a:rPr lang="cs-CZ" b="1" dirty="0"/>
              <a:t> </a:t>
            </a:r>
            <a:r>
              <a:rPr lang="cs-CZ" b="1" dirty="0" err="1"/>
              <a:t>acceleration</a:t>
            </a:r>
            <a:endParaRPr lang="cs-CZ" b="1" dirty="0"/>
          </a:p>
        </p:txBody>
      </p:sp>
      <p:pic>
        <p:nvPicPr>
          <p:cNvPr id="2055" name="Picture 7" descr="http://posterous.com/getfile/files.posterous.com/temp-2011-09-15/DljFgaiFamHpdlmoylqEtFEooqgesCnsiiaIetmJociaFyqaDgCIfAmIyzdh/carving-ski-technique-2.jpg.scaled10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31540" y="3268694"/>
            <a:ext cx="3182867" cy="1890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5443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332656"/>
            <a:ext cx="8229600" cy="5793507"/>
          </a:xfrm>
        </p:spPr>
        <p:txBody>
          <a:bodyPr>
            <a:normAutofit/>
          </a:bodyPr>
          <a:lstStyle/>
          <a:p>
            <a:r>
              <a:rPr lang="cs-CZ" sz="2200" dirty="0"/>
              <a:t>W</a:t>
            </a:r>
            <a:r>
              <a:rPr lang="en-US" sz="2200" dirty="0" smtClean="0"/>
              <a:t>e </a:t>
            </a:r>
            <a:r>
              <a:rPr lang="en-US" sz="2200" dirty="0"/>
              <a:t>are running in the first track, we have to exert greater centripetal force and thus accelerate towards the </a:t>
            </a:r>
            <a:r>
              <a:rPr lang="en-US" sz="2200" dirty="0" err="1"/>
              <a:t>centre</a:t>
            </a:r>
            <a:r>
              <a:rPr lang="en-US" sz="2200" dirty="0"/>
              <a:t> more than if we are running in the last track. For this reason the friction between track shoes and the surface is greater if we are running in the first track. In this case our tangential velocity is the same, only the radius of the trajectory is different. </a:t>
            </a:r>
            <a:endParaRPr lang="cs-CZ" sz="2200" dirty="0" smtClean="0"/>
          </a:p>
          <a:p>
            <a:pPr marL="0" indent="0">
              <a:buNone/>
            </a:pPr>
            <a:endParaRPr lang="cs-CZ" sz="2200" dirty="0" smtClean="0"/>
          </a:p>
          <a:p>
            <a:endParaRPr lang="cs-CZ" sz="2200" dirty="0"/>
          </a:p>
          <a:p>
            <a:endParaRPr lang="cs-CZ" sz="2200" dirty="0" smtClean="0"/>
          </a:p>
          <a:p>
            <a:r>
              <a:rPr lang="en-US" sz="2200" dirty="0" smtClean="0"/>
              <a:t>Let us imagine a hockey player with two hockey sticks of various lengths. Both sticks have approximately the same weight but their length is different. What force must the hockey player exert with these two different sticks during a slap shot, if he keeps the same angular velocity? </a:t>
            </a:r>
            <a:endParaRPr lang="cs-CZ" sz="2200" dirty="0" smtClean="0"/>
          </a:p>
          <a:p>
            <a:endParaRPr lang="cs-CZ" dirty="0" smtClean="0"/>
          </a:p>
          <a:p>
            <a:pPr marL="0" indent="0">
              <a:buNone/>
            </a:pPr>
            <a:endParaRPr lang="en-US" dirty="0"/>
          </a:p>
        </p:txBody>
      </p:sp>
      <p:pic>
        <p:nvPicPr>
          <p:cNvPr id="4" name="Picture 4" descr="C:\Jandys\KTV\Biomechanika\Prezentace_Brno\Biomechanics Presentation\book-1\book-1\images\20\eq0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132856"/>
            <a:ext cx="1305247" cy="11964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C:\Jandys\KTV\Biomechanika\Prezentace_Brno\Biomechanics Presentation\book-1\book-1\images\20\eq0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1" y="5301208"/>
            <a:ext cx="2016224" cy="717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990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5000"/>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611560" y="2564904"/>
            <a:ext cx="6262464" cy="1470025"/>
          </a:xfrm>
        </p:spPr>
        <p:style>
          <a:lnRef idx="1">
            <a:schemeClr val="accent3"/>
          </a:lnRef>
          <a:fillRef idx="2">
            <a:schemeClr val="accent3"/>
          </a:fillRef>
          <a:effectRef idx="1">
            <a:schemeClr val="accent3"/>
          </a:effectRef>
          <a:fontRef idx="minor">
            <a:schemeClr val="dk1"/>
          </a:fontRef>
        </p:style>
        <p:txBody>
          <a:bodyPr/>
          <a:lstStyle/>
          <a:p>
            <a:r>
              <a:rPr lang="en-US" dirty="0"/>
              <a:t>Thank you for your attention</a:t>
            </a:r>
            <a:endParaRPr lang="cs-CZ" dirty="0"/>
          </a:p>
        </p:txBody>
      </p:sp>
      <p:sp>
        <p:nvSpPr>
          <p:cNvPr id="6" name="Rectangle 15"/>
          <p:cNvSpPr>
            <a:spLocks noGrp="1" noChangeArrowheads="1"/>
          </p:cNvSpPr>
          <p:nvPr>
            <p:ph type="ftr" sz="quarter" idx="11"/>
          </p:nvPr>
        </p:nvSpPr>
        <p:spPr>
          <a:xfrm>
            <a:off x="1547664" y="6080720"/>
            <a:ext cx="4032250" cy="457200"/>
          </a:xfrm>
        </p:spPr>
        <p:txBody>
          <a:bodyPr/>
          <a:lstStyle/>
          <a:p>
            <a:pPr>
              <a:defRPr/>
            </a:pPr>
            <a:r>
              <a:rPr lang="cs-CZ" dirty="0" smtClean="0"/>
              <a:t>Projekt: Cizí </a:t>
            </a:r>
            <a:r>
              <a:rPr lang="cs-CZ" dirty="0"/>
              <a:t>jazyky v </a:t>
            </a:r>
            <a:r>
              <a:rPr lang="cs-CZ" dirty="0" err="1" smtClean="0"/>
              <a:t>kinantropologii</a:t>
            </a:r>
            <a:r>
              <a:rPr lang="cs-CZ" dirty="0" smtClean="0"/>
              <a:t> - </a:t>
            </a:r>
            <a:r>
              <a:rPr lang="cs-CZ" dirty="0"/>
              <a:t>CZ.1.07/2.2.00/15.0199</a:t>
            </a:r>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5085184"/>
            <a:ext cx="1473474" cy="1224136"/>
          </a:xfrm>
          <a:prstGeom prst="rect">
            <a:avLst/>
          </a:prstGeom>
        </p:spPr>
      </p:pic>
    </p:spTree>
    <p:extLst>
      <p:ext uri="{BB962C8B-B14F-4D97-AF65-F5344CB8AC3E}">
        <p14:creationId xmlns:p14="http://schemas.microsoft.com/office/powerpoint/2010/main" val="2760549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err="1"/>
              <a:t>Kinematics</a:t>
            </a:r>
            <a:r>
              <a:rPr lang="cs-CZ" b="1" dirty="0"/>
              <a:t> </a:t>
            </a:r>
            <a:r>
              <a:rPr lang="cs-CZ" b="1" dirty="0" err="1"/>
              <a:t>of</a:t>
            </a:r>
            <a:r>
              <a:rPr lang="cs-CZ" b="1" dirty="0"/>
              <a:t> </a:t>
            </a:r>
            <a:r>
              <a:rPr lang="cs-CZ" b="1" dirty="0" err="1"/>
              <a:t>Rotary</a:t>
            </a:r>
            <a:r>
              <a:rPr lang="cs-CZ" b="1" dirty="0"/>
              <a:t> </a:t>
            </a:r>
            <a:r>
              <a:rPr lang="cs-CZ" b="1" dirty="0" err="1"/>
              <a:t>Motion</a:t>
            </a:r>
            <a:endParaRPr lang="cs-CZ" b="1" dirty="0"/>
          </a:p>
        </p:txBody>
      </p:sp>
      <p:sp>
        <p:nvSpPr>
          <p:cNvPr id="4" name="Obdélník 3"/>
          <p:cNvSpPr/>
          <p:nvPr/>
        </p:nvSpPr>
        <p:spPr>
          <a:xfrm>
            <a:off x="767403" y="1556792"/>
            <a:ext cx="4572000" cy="92333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cs-CZ" dirty="0" smtClean="0"/>
              <a:t>M</a:t>
            </a:r>
            <a:r>
              <a:rPr lang="en-US" dirty="0" err="1" smtClean="0"/>
              <a:t>ajority</a:t>
            </a:r>
            <a:r>
              <a:rPr lang="en-US" dirty="0" smtClean="0"/>
              <a:t> </a:t>
            </a:r>
            <a:r>
              <a:rPr lang="en-US" dirty="0"/>
              <a:t>of human motions results from the rotary motion of individual segments of human body about joints as axes.</a:t>
            </a:r>
          </a:p>
        </p:txBody>
      </p:sp>
      <p:pic>
        <p:nvPicPr>
          <p:cNvPr id="1026" name="Picture 2" descr="Swing 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4507" y="2132856"/>
            <a:ext cx="2972363" cy="3734124"/>
          </a:xfrm>
          <a:prstGeom prst="rect">
            <a:avLst/>
          </a:prstGeom>
          <a:noFill/>
          <a:extLst>
            <a:ext uri="{909E8E84-426E-40DD-AFC4-6F175D3DCCD1}">
              <a14:hiddenFill xmlns:a14="http://schemas.microsoft.com/office/drawing/2010/main">
                <a:solidFill>
                  <a:srgbClr val="FFFFFF"/>
                </a:solidFill>
              </a14:hiddenFill>
            </a:ext>
          </a:extLst>
        </p:spPr>
      </p:pic>
      <p:sp>
        <p:nvSpPr>
          <p:cNvPr id="7" name="Obdélník 6"/>
          <p:cNvSpPr/>
          <p:nvPr/>
        </p:nvSpPr>
        <p:spPr>
          <a:xfrm>
            <a:off x="1043607" y="3356992"/>
            <a:ext cx="4179405" cy="2462213"/>
          </a:xfrm>
          <a:prstGeom prst="rect">
            <a:avLst/>
          </a:prstGeom>
        </p:spPr>
        <p:txBody>
          <a:bodyPr wrap="square">
            <a:spAutoFit/>
          </a:bodyPr>
          <a:lstStyle/>
          <a:p>
            <a:r>
              <a:rPr lang="en-US" sz="1400" b="1" dirty="0"/>
              <a:t>Hammer throw </a:t>
            </a:r>
            <a:r>
              <a:rPr lang="en-US" sz="1400" dirty="0"/>
              <a:t>is a typical example of rotary motion. How is it possible to throw a hammer weighing 7,265 kg into the distance of </a:t>
            </a:r>
            <a:r>
              <a:rPr lang="en-US" sz="1400" b="1" dirty="0">
                <a:solidFill>
                  <a:srgbClr val="FF0000"/>
                </a:solidFill>
              </a:rPr>
              <a:t>86,74 m</a:t>
            </a:r>
            <a:r>
              <a:rPr lang="en-US" sz="1400" dirty="0"/>
              <a:t> (which is the world record made by </a:t>
            </a:r>
            <a:r>
              <a:rPr lang="en-US" sz="1400" dirty="0" err="1"/>
              <a:t>Yurij</a:t>
            </a:r>
            <a:r>
              <a:rPr lang="en-US" sz="1400" dirty="0"/>
              <a:t> </a:t>
            </a:r>
            <a:r>
              <a:rPr lang="en-US" sz="1400" dirty="0" err="1"/>
              <a:t>Sedych</a:t>
            </a:r>
            <a:r>
              <a:rPr lang="en-US" sz="1400" dirty="0"/>
              <a:t> from the Soviet Union at a track and field event in Stuttgart on 30 August 1986)? </a:t>
            </a:r>
            <a:r>
              <a:rPr lang="en-US" sz="1400" b="1" dirty="0"/>
              <a:t>How did </a:t>
            </a:r>
            <a:r>
              <a:rPr lang="en-US" sz="1400" b="1" dirty="0" err="1"/>
              <a:t>Yurij</a:t>
            </a:r>
            <a:r>
              <a:rPr lang="en-US" sz="1400" b="1" dirty="0"/>
              <a:t> </a:t>
            </a:r>
            <a:r>
              <a:rPr lang="en-US" sz="1400" b="1" dirty="0" err="1"/>
              <a:t>Sedych</a:t>
            </a:r>
            <a:r>
              <a:rPr lang="en-US" sz="1400" b="1" dirty="0"/>
              <a:t> use rotary motion to throw the hammer that far? </a:t>
            </a:r>
            <a:r>
              <a:rPr lang="en-US" sz="1400" dirty="0"/>
              <a:t>Considering that the shot used in </a:t>
            </a:r>
            <a:r>
              <a:rPr lang="en-US" sz="1400" b="1" dirty="0"/>
              <a:t>shot put </a:t>
            </a:r>
            <a:r>
              <a:rPr lang="en-US" sz="1400" dirty="0"/>
              <a:t>has the </a:t>
            </a:r>
            <a:r>
              <a:rPr lang="en-US" sz="1400" b="1" dirty="0">
                <a:solidFill>
                  <a:srgbClr val="92D050"/>
                </a:solidFill>
              </a:rPr>
              <a:t>same weight of 7,265 kg </a:t>
            </a:r>
            <a:r>
              <a:rPr lang="en-US" sz="1400" dirty="0"/>
              <a:t>as the hammer and the world record in shot put, made by the American Randy Barnes at a track and field event in Westwood on 20 May 1990, is </a:t>
            </a:r>
            <a:r>
              <a:rPr lang="en-US" sz="1400" b="1" dirty="0">
                <a:solidFill>
                  <a:srgbClr val="FF0000"/>
                </a:solidFill>
              </a:rPr>
              <a:t>„only“ 23,12 m</a:t>
            </a:r>
            <a:r>
              <a:rPr lang="en-US" sz="1400" dirty="0"/>
              <a:t>?</a:t>
            </a:r>
          </a:p>
        </p:txBody>
      </p:sp>
    </p:spTree>
    <p:extLst>
      <p:ext uri="{BB962C8B-B14F-4D97-AF65-F5344CB8AC3E}">
        <p14:creationId xmlns:p14="http://schemas.microsoft.com/office/powerpoint/2010/main" val="563911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err="1"/>
              <a:t>Angle</a:t>
            </a:r>
            <a:r>
              <a:rPr lang="cs-CZ" b="1" dirty="0"/>
              <a:t> and </a:t>
            </a:r>
            <a:r>
              <a:rPr lang="cs-CZ" b="1" dirty="0" err="1"/>
              <a:t>Angular</a:t>
            </a:r>
            <a:r>
              <a:rPr lang="cs-CZ" b="1" dirty="0"/>
              <a:t> </a:t>
            </a:r>
            <a:r>
              <a:rPr lang="cs-CZ" b="1" dirty="0" err="1" smtClean="0"/>
              <a:t>Displacement</a:t>
            </a:r>
            <a:endParaRPr lang="en-US" dirty="0"/>
          </a:p>
        </p:txBody>
      </p:sp>
      <p:pic>
        <p:nvPicPr>
          <p:cNvPr id="1026" name="Picture 2" descr="C:\Jandys\KTV\Biomechanika\Prezentace_Brno\Biomechanics Presentation\book-1\book-1\images\20\obr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00808"/>
            <a:ext cx="2667000" cy="4267200"/>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p:cNvSpPr/>
          <p:nvPr/>
        </p:nvSpPr>
        <p:spPr>
          <a:xfrm>
            <a:off x="3707904" y="1772816"/>
            <a:ext cx="4572000" cy="646331"/>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en-US" dirty="0"/>
              <a:t>Angles express mutual orientation of lines, planes, or a line and a plane.</a:t>
            </a:r>
          </a:p>
        </p:txBody>
      </p:sp>
      <p:sp>
        <p:nvSpPr>
          <p:cNvPr id="4" name="Obdélník 3"/>
          <p:cNvSpPr/>
          <p:nvPr/>
        </p:nvSpPr>
        <p:spPr>
          <a:xfrm>
            <a:off x="3491880" y="3645024"/>
            <a:ext cx="4572000" cy="1200329"/>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en-US" dirty="0"/>
              <a:t>We often need to know the angle between individual body segments to describe, evaluate, and improve skills in physical exercise and sport</a:t>
            </a:r>
          </a:p>
        </p:txBody>
      </p:sp>
    </p:spTree>
    <p:extLst>
      <p:ext uri="{BB962C8B-B14F-4D97-AF65-F5344CB8AC3E}">
        <p14:creationId xmlns:p14="http://schemas.microsoft.com/office/powerpoint/2010/main" val="36705826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err="1"/>
              <a:t>Angle</a:t>
            </a:r>
            <a:r>
              <a:rPr lang="cs-CZ" b="1" dirty="0"/>
              <a:t> and </a:t>
            </a:r>
            <a:r>
              <a:rPr lang="cs-CZ" b="1" dirty="0" err="1" smtClean="0"/>
              <a:t>Position</a:t>
            </a:r>
            <a:endParaRPr lang="en-US" dirty="0"/>
          </a:p>
        </p:txBody>
      </p:sp>
      <p:sp>
        <p:nvSpPr>
          <p:cNvPr id="4" name="Obdélník 3"/>
          <p:cNvSpPr/>
          <p:nvPr/>
        </p:nvSpPr>
        <p:spPr>
          <a:xfrm>
            <a:off x="683568" y="1844824"/>
            <a:ext cx="4572000" cy="1477328"/>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en-US" dirty="0"/>
              <a:t>For example the angle between shin and a fixed horizontal plane is an </a:t>
            </a:r>
            <a:r>
              <a:rPr lang="en-US" b="1" dirty="0"/>
              <a:t>absolute angle</a:t>
            </a:r>
            <a:r>
              <a:rPr lang="en-US" dirty="0"/>
              <a:t>. </a:t>
            </a:r>
            <a:endParaRPr lang="cs-CZ" dirty="0" smtClean="0"/>
          </a:p>
          <a:p>
            <a:endParaRPr lang="cs-CZ" dirty="0"/>
          </a:p>
          <a:p>
            <a:r>
              <a:rPr lang="en-US" dirty="0" smtClean="0"/>
              <a:t>If </a:t>
            </a:r>
            <a:r>
              <a:rPr lang="en-US" dirty="0"/>
              <a:t>both lines, or planes, move relative to each other, we are talking about </a:t>
            </a:r>
            <a:r>
              <a:rPr lang="en-US" b="1" dirty="0"/>
              <a:t>relative </a:t>
            </a:r>
            <a:r>
              <a:rPr lang="en-US" b="1" dirty="0" smtClean="0"/>
              <a:t>angles</a:t>
            </a:r>
            <a:r>
              <a:rPr lang="cs-CZ" b="1" dirty="0" smtClean="0"/>
              <a:t>.</a:t>
            </a:r>
            <a:endParaRPr lang="en-US" b="1" dirty="0"/>
          </a:p>
        </p:txBody>
      </p:sp>
      <p:sp>
        <p:nvSpPr>
          <p:cNvPr id="5" name="Obdélník 4"/>
          <p:cNvSpPr/>
          <p:nvPr/>
        </p:nvSpPr>
        <p:spPr>
          <a:xfrm>
            <a:off x="657920" y="3766780"/>
            <a:ext cx="8064896" cy="646331"/>
          </a:xfrm>
          <a:prstGeom prst="rect">
            <a:avLst/>
          </a:prstGeom>
        </p:spPr>
        <p:txBody>
          <a:bodyPr wrap="square">
            <a:spAutoFit/>
          </a:bodyPr>
          <a:lstStyle/>
          <a:p>
            <a:r>
              <a:rPr lang="en-US" dirty="0"/>
              <a:t>Angles measured in individual joints of human body are angles that describe the relative mutual position of individual parts of human body.</a:t>
            </a:r>
          </a:p>
        </p:txBody>
      </p:sp>
      <p:pic>
        <p:nvPicPr>
          <p:cNvPr id="6" name="Picture 2" descr="C:\Jandys\KTV\Biomechanika\Prezentace_Brno\Biomechanics Presentation\book-1\book-1\images\20\eq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869160"/>
            <a:ext cx="685800" cy="647700"/>
          </a:xfrm>
          <a:prstGeom prst="rect">
            <a:avLst/>
          </a:prstGeom>
          <a:noFill/>
          <a:extLst>
            <a:ext uri="{909E8E84-426E-40DD-AFC4-6F175D3DCCD1}">
              <a14:hiddenFill xmlns:a14="http://schemas.microsoft.com/office/drawing/2010/main">
                <a:solidFill>
                  <a:srgbClr val="FFFFFF"/>
                </a:solidFill>
              </a14:hiddenFill>
            </a:ext>
          </a:extLst>
        </p:spPr>
      </p:pic>
      <p:sp>
        <p:nvSpPr>
          <p:cNvPr id="7" name="Obdélník 6"/>
          <p:cNvSpPr/>
          <p:nvPr/>
        </p:nvSpPr>
        <p:spPr>
          <a:xfrm>
            <a:off x="2142084" y="5508668"/>
            <a:ext cx="6226968" cy="923330"/>
          </a:xfrm>
          <a:prstGeom prst="rect">
            <a:avLst/>
          </a:prstGeom>
        </p:spPr>
        <p:txBody>
          <a:bodyPr wrap="square">
            <a:spAutoFit/>
          </a:bodyPr>
          <a:lstStyle/>
          <a:p>
            <a:r>
              <a:rPr lang="en-US" dirty="0"/>
              <a:t>where </a:t>
            </a:r>
            <a:r>
              <a:rPr lang="en-US" i="1" dirty="0"/>
              <a:t>φ</a:t>
            </a:r>
            <a:r>
              <a:rPr lang="en-US" dirty="0"/>
              <a:t> is planar angle (</a:t>
            </a:r>
            <a:r>
              <a:rPr lang="en-US" dirty="0" smtClean="0"/>
              <a:t>rad), </a:t>
            </a:r>
            <a:r>
              <a:rPr lang="en-US" i="1" dirty="0"/>
              <a:t>l</a:t>
            </a:r>
            <a:r>
              <a:rPr lang="en-US" dirty="0"/>
              <a:t> is the length of a circular arc, </a:t>
            </a:r>
            <a:r>
              <a:rPr lang="en-US" dirty="0" err="1"/>
              <a:t>centred</a:t>
            </a:r>
            <a:r>
              <a:rPr lang="en-US" dirty="0"/>
              <a:t> at the vertex of the </a:t>
            </a:r>
            <a:r>
              <a:rPr lang="en-US" dirty="0" smtClean="0"/>
              <a:t>angle </a:t>
            </a:r>
            <a:r>
              <a:rPr lang="en-US" dirty="0"/>
              <a:t>(m) and </a:t>
            </a:r>
            <a:r>
              <a:rPr lang="en-US" i="1" dirty="0"/>
              <a:t>r</a:t>
            </a:r>
            <a:r>
              <a:rPr lang="en-US" dirty="0"/>
              <a:t> is the radius of the circle (m).</a:t>
            </a:r>
          </a:p>
        </p:txBody>
      </p:sp>
    </p:spTree>
    <p:extLst>
      <p:ext uri="{BB962C8B-B14F-4D97-AF65-F5344CB8AC3E}">
        <p14:creationId xmlns:p14="http://schemas.microsoft.com/office/powerpoint/2010/main" val="1979523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err="1"/>
              <a:t>Angular</a:t>
            </a:r>
            <a:r>
              <a:rPr lang="cs-CZ" b="1" dirty="0"/>
              <a:t> </a:t>
            </a:r>
            <a:r>
              <a:rPr lang="cs-CZ" b="1" dirty="0" err="1" smtClean="0"/>
              <a:t>Displacement</a:t>
            </a:r>
            <a:endParaRPr lang="en-US" dirty="0"/>
          </a:p>
        </p:txBody>
      </p:sp>
      <p:sp>
        <p:nvSpPr>
          <p:cNvPr id="4" name="Obdélník 3"/>
          <p:cNvSpPr/>
          <p:nvPr/>
        </p:nvSpPr>
        <p:spPr>
          <a:xfrm>
            <a:off x="755576" y="1643122"/>
            <a:ext cx="4572000" cy="1200329"/>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en-US" b="1" dirty="0"/>
              <a:t>Angular displacement is the change of the absolute angle between the initial and the final position of a given segment of human body.</a:t>
            </a:r>
            <a:endParaRPr lang="en-US" dirty="0"/>
          </a:p>
        </p:txBody>
      </p:sp>
      <p:sp>
        <p:nvSpPr>
          <p:cNvPr id="5" name="Obdélník 4"/>
          <p:cNvSpPr/>
          <p:nvPr/>
        </p:nvSpPr>
        <p:spPr>
          <a:xfrm>
            <a:off x="787142" y="2924944"/>
            <a:ext cx="7673290" cy="1754326"/>
          </a:xfrm>
          <a:prstGeom prst="rect">
            <a:avLst/>
          </a:prstGeom>
        </p:spPr>
        <p:txBody>
          <a:bodyPr wrap="square">
            <a:spAutoFit/>
          </a:bodyPr>
          <a:lstStyle/>
          <a:p>
            <a:r>
              <a:rPr lang="en-US" dirty="0"/>
              <a:t>Angular displacement is a vector and its vector line lies in the axis of rotation with counter clockwise direction. </a:t>
            </a:r>
            <a:endParaRPr lang="cs-CZ" dirty="0" smtClean="0"/>
          </a:p>
          <a:p>
            <a:endParaRPr lang="cs-CZ" dirty="0"/>
          </a:p>
          <a:p>
            <a:r>
              <a:rPr lang="en-US" dirty="0" smtClean="0"/>
              <a:t>We </a:t>
            </a:r>
            <a:r>
              <a:rPr lang="en-US" dirty="0"/>
              <a:t>can also use the right-hand rule: if the thumb of our right hand shows the correct direction of angular displacement vector in the axis of rotation, the fingers show positive direction of rotation.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6770" y="4694322"/>
            <a:ext cx="1728192" cy="2139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4961" y="4690375"/>
            <a:ext cx="1614023" cy="216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descr="C:\Jandys\KTV\Biomechanika\Prezentace_Brno\Biomechanics Presentation\book-2\book-2\images\20\eq0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5211523"/>
            <a:ext cx="1762125" cy="110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524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404664"/>
            <a:ext cx="2160240" cy="3070089"/>
          </a:xfrm>
          <a:prstGeom prst="rect">
            <a:avLst/>
          </a:prstGeom>
          <a:ln/>
        </p:spPr>
        <p:style>
          <a:lnRef idx="2">
            <a:schemeClr val="accent3"/>
          </a:lnRef>
          <a:fillRef idx="1">
            <a:schemeClr val="lt1"/>
          </a:fillRef>
          <a:effectRef idx="0">
            <a:schemeClr val="accent3"/>
          </a:effectRef>
          <a:fontRef idx="minor">
            <a:schemeClr val="dk1"/>
          </a:fontRef>
        </p:style>
      </p:pic>
      <p:sp>
        <p:nvSpPr>
          <p:cNvPr id="4" name="Obdélník 3"/>
          <p:cNvSpPr/>
          <p:nvPr/>
        </p:nvSpPr>
        <p:spPr>
          <a:xfrm>
            <a:off x="3851920" y="1013921"/>
            <a:ext cx="4572000" cy="1477328"/>
          </a:xfrm>
          <a:prstGeom prst="rect">
            <a:avLst/>
          </a:prstGeom>
        </p:spPr>
        <p:txBody>
          <a:bodyPr>
            <a:spAutoFit/>
          </a:bodyPr>
          <a:lstStyle/>
          <a:p>
            <a:r>
              <a:rPr lang="en-US" dirty="0"/>
              <a:t>The number of turns in somersaults that we can see in gymnastics, freestyle skiing, or diving, is a measure of angular displacement and is a very important criterion for the overall result in a given sport.</a:t>
            </a:r>
            <a:endParaRPr lang="cs-CZ" dirty="0"/>
          </a:p>
        </p:txBody>
      </p:sp>
      <p:sp>
        <p:nvSpPr>
          <p:cNvPr id="6" name="Zástupný symbol pro obsah 2"/>
          <p:cNvSpPr>
            <a:spLocks noGrp="1"/>
          </p:cNvSpPr>
          <p:nvPr>
            <p:ph idx="1"/>
          </p:nvPr>
        </p:nvSpPr>
        <p:spPr>
          <a:xfrm>
            <a:off x="467544" y="3573016"/>
            <a:ext cx="8229600" cy="2769171"/>
          </a:xfrm>
        </p:spPr>
        <p:txBody>
          <a:bodyPr>
            <a:normAutofit fontScale="70000" lnSpcReduction="20000"/>
          </a:bodyPr>
          <a:lstStyle/>
          <a:p>
            <a:pPr marL="0" indent="0">
              <a:buNone/>
            </a:pPr>
            <a:r>
              <a:rPr lang="cs-CZ" dirty="0" smtClean="0"/>
              <a:t> </a:t>
            </a:r>
          </a:p>
          <a:p>
            <a:r>
              <a:rPr lang="cs-CZ" dirty="0" smtClean="0"/>
              <a:t>B</a:t>
            </a:r>
            <a:r>
              <a:rPr lang="en-US" dirty="0" err="1" smtClean="0"/>
              <a:t>ackward</a:t>
            </a:r>
            <a:r>
              <a:rPr lang="en-US" dirty="0" smtClean="0"/>
              <a:t> </a:t>
            </a:r>
            <a:r>
              <a:rPr lang="en-US" dirty="0"/>
              <a:t>swings in certain gymnastics elements, such as roll into swing, must be described with the angle of backward swing. </a:t>
            </a:r>
            <a:endParaRPr lang="cs-CZ" dirty="0" smtClean="0"/>
          </a:p>
          <a:p>
            <a:r>
              <a:rPr lang="en-US" dirty="0" smtClean="0"/>
              <a:t>Iron </a:t>
            </a:r>
            <a:r>
              <a:rPr lang="en-US" dirty="0"/>
              <a:t>cross in gymnastics is also assessed with the use of angular displacement. </a:t>
            </a:r>
            <a:endParaRPr lang="cs-CZ" dirty="0" smtClean="0"/>
          </a:p>
          <a:p>
            <a:r>
              <a:rPr lang="en-US" dirty="0" smtClean="0"/>
              <a:t>Angular </a:t>
            </a:r>
            <a:r>
              <a:rPr lang="en-US" dirty="0"/>
              <a:t>displacement of a swing in football, tennis, golf, etc. has a substantial influence on the resulting stroke into a projectile.</a:t>
            </a:r>
          </a:p>
        </p:txBody>
      </p:sp>
    </p:spTree>
    <p:extLst>
      <p:ext uri="{BB962C8B-B14F-4D97-AF65-F5344CB8AC3E}">
        <p14:creationId xmlns:p14="http://schemas.microsoft.com/office/powerpoint/2010/main" val="2753991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b="1" dirty="0"/>
              <a:t>Angular displacement, distance and </a:t>
            </a:r>
            <a:r>
              <a:rPr lang="en-US" b="1" dirty="0" smtClean="0"/>
              <a:t>displacement</a:t>
            </a:r>
            <a:endParaRPr lang="en-US" dirty="0"/>
          </a:p>
        </p:txBody>
      </p:sp>
      <p:sp>
        <p:nvSpPr>
          <p:cNvPr id="4" name="Obdélník 3"/>
          <p:cNvSpPr/>
          <p:nvPr/>
        </p:nvSpPr>
        <p:spPr>
          <a:xfrm>
            <a:off x="611560" y="1844824"/>
            <a:ext cx="7776864" cy="1200329"/>
          </a:xfrm>
          <a:prstGeom prst="rect">
            <a:avLst/>
          </a:prstGeom>
        </p:spPr>
        <p:txBody>
          <a:bodyPr wrap="square">
            <a:spAutoFit/>
          </a:bodyPr>
          <a:lstStyle/>
          <a:p>
            <a:r>
              <a:rPr lang="en-US" dirty="0"/>
              <a:t>When we use ice hockey sticks, tennis rackets, golf clubs, etc., we make longer otherwise short distances our arms would have travelled without using these instruments. </a:t>
            </a:r>
            <a:endParaRPr lang="cs-CZ" dirty="0" smtClean="0"/>
          </a:p>
          <a:p>
            <a:endParaRPr lang="cs-CZ" dirty="0"/>
          </a:p>
        </p:txBody>
      </p:sp>
      <p:pic>
        <p:nvPicPr>
          <p:cNvPr id="5" name="Picture 2" descr="Serg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924944"/>
            <a:ext cx="4476750" cy="198120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Jandys\KTV\Biomechanika\Prezentace_Brno\Biomechanics Presentation\book-1\book-1\images\20\eq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6234760"/>
            <a:ext cx="971550" cy="333376"/>
          </a:xfrm>
          <a:prstGeom prst="rect">
            <a:avLst/>
          </a:prstGeom>
          <a:noFill/>
          <a:extLst>
            <a:ext uri="{909E8E84-426E-40DD-AFC4-6F175D3DCCD1}">
              <a14:hiddenFill xmlns:a14="http://schemas.microsoft.com/office/drawing/2010/main">
                <a:solidFill>
                  <a:srgbClr val="FFFFFF"/>
                </a:solidFill>
              </a14:hiddenFill>
            </a:ext>
          </a:extLst>
        </p:spPr>
      </p:pic>
      <p:sp>
        <p:nvSpPr>
          <p:cNvPr id="7" name="Obdélník 6"/>
          <p:cNvSpPr/>
          <p:nvPr/>
        </p:nvSpPr>
        <p:spPr>
          <a:xfrm>
            <a:off x="1547664" y="5301208"/>
            <a:ext cx="5904656" cy="369332"/>
          </a:xfrm>
          <a:prstGeom prst="rect">
            <a:avLst/>
          </a:prstGeom>
        </p:spPr>
        <p:txBody>
          <a:bodyPr wrap="square">
            <a:spAutoFit/>
          </a:bodyPr>
          <a:lstStyle/>
          <a:p>
            <a:r>
              <a:rPr lang="en-US" dirty="0"/>
              <a:t>Distance travelled </a:t>
            </a:r>
            <a:r>
              <a:rPr lang="en-US" i="1" dirty="0"/>
              <a:t>l</a:t>
            </a:r>
            <a:r>
              <a:rPr lang="en-US" dirty="0"/>
              <a:t> of any point of a rotating body</a:t>
            </a:r>
          </a:p>
        </p:txBody>
      </p:sp>
    </p:spTree>
    <p:extLst>
      <p:ext uri="{BB962C8B-B14F-4D97-AF65-F5344CB8AC3E}">
        <p14:creationId xmlns:p14="http://schemas.microsoft.com/office/powerpoint/2010/main" val="850807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914377" y="1700808"/>
            <a:ext cx="7632848" cy="2308324"/>
          </a:xfrm>
          <a:prstGeom prst="rect">
            <a:avLst/>
          </a:prstGeom>
        </p:spPr>
        <p:txBody>
          <a:bodyPr wrap="square">
            <a:spAutoFit/>
          </a:bodyPr>
          <a:lstStyle/>
          <a:p>
            <a:r>
              <a:rPr lang="en-US" dirty="0"/>
              <a:t>The fact that insertions of our muscles are very near to the axes of our joints brings an important benefit, as it is becoming clear now. Muscles can thus contract over shorter distance to effect longer distances of motion of our extremities. </a:t>
            </a:r>
            <a:endParaRPr lang="cs-CZ" dirty="0" smtClean="0"/>
          </a:p>
          <a:p>
            <a:endParaRPr lang="cs-CZ" dirty="0"/>
          </a:p>
          <a:p>
            <a:r>
              <a:rPr lang="en-US" dirty="0" smtClean="0"/>
              <a:t>The </a:t>
            </a:r>
            <a:r>
              <a:rPr lang="en-US" dirty="0"/>
              <a:t>length of muscle contraction is limited to 50 % of their original rest length. For this reason extremities’ motions would be increasingly limited with the growing distance between the axis of rotation and the muscles insertion.</a:t>
            </a:r>
          </a:p>
        </p:txBody>
      </p:sp>
      <p:sp>
        <p:nvSpPr>
          <p:cNvPr id="5" name="Obdélník 4"/>
          <p:cNvSpPr/>
          <p:nvPr/>
        </p:nvSpPr>
        <p:spPr>
          <a:xfrm>
            <a:off x="914377" y="620688"/>
            <a:ext cx="7330031" cy="646331"/>
          </a:xfrm>
          <a:prstGeom prst="rect">
            <a:avLst/>
          </a:prstGeom>
        </p:spPr>
        <p:txBody>
          <a:bodyPr wrap="square">
            <a:spAutoFit/>
          </a:bodyPr>
          <a:lstStyle/>
          <a:p>
            <a:r>
              <a:rPr lang="en-US" dirty="0"/>
              <a:t>Try to imagine elbow flexion when lifting a weight: our hand travels about ten times longer distance than the insertion of our biceps </a:t>
            </a:r>
            <a:r>
              <a:rPr lang="en-US" dirty="0" err="1"/>
              <a:t>brachii</a:t>
            </a:r>
            <a:r>
              <a:rPr lang="en-US" dirty="0"/>
              <a:t>.</a:t>
            </a:r>
          </a:p>
        </p:txBody>
      </p:sp>
      <p:pic>
        <p:nvPicPr>
          <p:cNvPr id="7170" name="Picture 2" descr="http://cdn7.fotosearch.com/bthumb/LIF/LIF124/3D405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665" y="3940213"/>
            <a:ext cx="2448272" cy="2448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308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err="1"/>
              <a:t>Angular</a:t>
            </a:r>
            <a:r>
              <a:rPr lang="cs-CZ" b="1" dirty="0"/>
              <a:t> </a:t>
            </a:r>
            <a:r>
              <a:rPr lang="cs-CZ" b="1" dirty="0" err="1" smtClean="0"/>
              <a:t>Velocity</a:t>
            </a:r>
            <a:endParaRPr lang="en-US" dirty="0"/>
          </a:p>
        </p:txBody>
      </p:sp>
      <p:pic>
        <p:nvPicPr>
          <p:cNvPr id="7170" name="Picture 2" descr="C:\Jandys\KTV\Biomechanika\Prezentace_Brno\Biomechanics Presentation\book-1\book-1\images\20\eq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1737" y="1484784"/>
            <a:ext cx="2647950" cy="638175"/>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925737" y="2252161"/>
            <a:ext cx="4572000" cy="1200329"/>
          </a:xfrm>
          <a:prstGeom prst="rect">
            <a:avLst/>
          </a:prstGeom>
        </p:spPr>
        <p:txBody>
          <a:bodyPr>
            <a:spAutoFit/>
          </a:bodyPr>
          <a:lstStyle/>
          <a:p>
            <a:r>
              <a:rPr lang="en-US" dirty="0"/>
              <a:t>Angular velocity is a vector quantity and its direction is specified by the right-hand rule. The SI unit of angular velocity is radian per second (rad/s). </a:t>
            </a:r>
          </a:p>
        </p:txBody>
      </p:sp>
      <p:sp>
        <p:nvSpPr>
          <p:cNvPr id="5" name="Obdélník 4"/>
          <p:cNvSpPr/>
          <p:nvPr/>
        </p:nvSpPr>
        <p:spPr>
          <a:xfrm>
            <a:off x="2771800" y="3459645"/>
            <a:ext cx="4572000" cy="92333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en-US" b="1" dirty="0"/>
              <a:t>Angular velocity is a ratio of the change of angular displacement and the time during which the change occurred.</a:t>
            </a:r>
            <a:endParaRPr lang="en-US" dirty="0"/>
          </a:p>
        </p:txBody>
      </p:sp>
      <p:sp>
        <p:nvSpPr>
          <p:cNvPr id="6" name="Obdélník 5"/>
          <p:cNvSpPr/>
          <p:nvPr/>
        </p:nvSpPr>
        <p:spPr>
          <a:xfrm>
            <a:off x="827584" y="4653136"/>
            <a:ext cx="7416824" cy="1754326"/>
          </a:xfrm>
          <a:prstGeom prst="rect">
            <a:avLst/>
          </a:prstGeom>
        </p:spPr>
        <p:txBody>
          <a:bodyPr wrap="square">
            <a:spAutoFit/>
          </a:bodyPr>
          <a:lstStyle/>
          <a:p>
            <a:r>
              <a:rPr lang="en-US" dirty="0"/>
              <a:t>Instantaneous angular velocity of a tennis racket at the moment of a stroke (i.e. contact with the ball) determines the following velocity of the ball. </a:t>
            </a:r>
            <a:endParaRPr lang="cs-CZ" dirty="0" smtClean="0"/>
          </a:p>
          <a:p>
            <a:endParaRPr lang="cs-CZ" dirty="0"/>
          </a:p>
          <a:p>
            <a:r>
              <a:rPr lang="en-US" dirty="0" smtClean="0"/>
              <a:t>In </a:t>
            </a:r>
            <a:r>
              <a:rPr lang="en-US" dirty="0"/>
              <a:t>sports such as gymnastics the more important factor of performance is mean angular velocity because it determines how many somersaults and twists the given athlete can manage.</a:t>
            </a:r>
          </a:p>
        </p:txBody>
      </p:sp>
    </p:spTree>
    <p:extLst>
      <p:ext uri="{BB962C8B-B14F-4D97-AF65-F5344CB8AC3E}">
        <p14:creationId xmlns:p14="http://schemas.microsoft.com/office/powerpoint/2010/main" val="225694073"/>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989</TotalTime>
  <Words>673</Words>
  <Application>Microsoft Office PowerPoint</Application>
  <PresentationFormat>Předvádění na obrazovce (4:3)</PresentationFormat>
  <Paragraphs>69</Paragraphs>
  <Slides>16</Slides>
  <Notes>0</Notes>
  <HiddenSlides>0</HiddenSlides>
  <MMClips>0</MMClips>
  <ScaleCrop>false</ScaleCrop>
  <HeadingPairs>
    <vt:vector size="4" baseType="variant">
      <vt:variant>
        <vt:lpstr>Motiv</vt:lpstr>
      </vt:variant>
      <vt:variant>
        <vt:i4>1</vt:i4>
      </vt:variant>
      <vt:variant>
        <vt:lpstr>Nadpisy snímků</vt:lpstr>
      </vt:variant>
      <vt:variant>
        <vt:i4>16</vt:i4>
      </vt:variant>
    </vt:vector>
  </HeadingPairs>
  <TitlesOfParts>
    <vt:vector size="17" baseType="lpstr">
      <vt:lpstr>Motiv systému Office</vt:lpstr>
      <vt:lpstr>Biomechanics 7</vt:lpstr>
      <vt:lpstr>Kinematics of Rotary Motion</vt:lpstr>
      <vt:lpstr>Angle and Angular Displacement</vt:lpstr>
      <vt:lpstr>Angle and Position</vt:lpstr>
      <vt:lpstr>Angular Displacement</vt:lpstr>
      <vt:lpstr>Prezentace aplikace PowerPoint</vt:lpstr>
      <vt:lpstr>Angular displacement, distance and displacement</vt:lpstr>
      <vt:lpstr>Prezentace aplikace PowerPoint</vt:lpstr>
      <vt:lpstr>Angular Velocity</vt:lpstr>
      <vt:lpstr>Relation between angular velocity and peripheral velocity </vt:lpstr>
      <vt:lpstr>Effective radius</vt:lpstr>
      <vt:lpstr>Prezentace aplikace PowerPoint</vt:lpstr>
      <vt:lpstr>Úhlové zrychlení</vt:lpstr>
      <vt:lpstr>Angular acceleration, Tangential acceleration, Centripetal acceleration</vt:lpstr>
      <vt:lpstr>Prezentace aplikace PowerPoint</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Biomechanics 1</dc:title>
  <cp:lastModifiedBy>OU</cp:lastModifiedBy>
  <cp:revision>15</cp:revision>
  <dcterms:modified xsi:type="dcterms:W3CDTF">2012-08-30T07:28:12Z</dcterms:modified>
</cp:coreProperties>
</file>